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23"/>
  </p:notesMasterIdLst>
  <p:sldIdLst>
    <p:sldId id="256" r:id="rId2"/>
    <p:sldId id="8657" r:id="rId3"/>
    <p:sldId id="290" r:id="rId4"/>
    <p:sldId id="8673" r:id="rId5"/>
    <p:sldId id="8475" r:id="rId6"/>
    <p:sldId id="8521" r:id="rId7"/>
    <p:sldId id="8659" r:id="rId8"/>
    <p:sldId id="8439" r:id="rId9"/>
    <p:sldId id="8665" r:id="rId10"/>
    <p:sldId id="293" r:id="rId11"/>
    <p:sldId id="8666" r:id="rId12"/>
    <p:sldId id="8669" r:id="rId13"/>
    <p:sldId id="294" r:id="rId14"/>
    <p:sldId id="3898" r:id="rId15"/>
    <p:sldId id="8664" r:id="rId16"/>
    <p:sldId id="8668" r:id="rId17"/>
    <p:sldId id="8661" r:id="rId18"/>
    <p:sldId id="295" r:id="rId19"/>
    <p:sldId id="8639" r:id="rId20"/>
    <p:sldId id="8674" r:id="rId21"/>
    <p:sldId id="291"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个性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73" d="100"/>
          <a:sy n="73" d="100"/>
        </p:scale>
        <p:origin x="618" y="66"/>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E29FD-5CB0-43B2-8DE4-7A81EECF5A0B}" type="datetimeFigureOut">
              <a:rPr lang="zh-CN" altLang="en-US" smtClean="0"/>
              <a:t>2019/3/18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A2CAD8-F91A-409A-B778-AA74111763F6}" type="slidenum">
              <a:rPr lang="zh-CN" altLang="en-US" smtClean="0"/>
              <a:t>‹#›</a:t>
            </a:fld>
            <a:endParaRPr lang="zh-CN" altLang="en-US"/>
          </a:p>
        </p:txBody>
      </p:sp>
    </p:spTree>
    <p:extLst>
      <p:ext uri="{BB962C8B-B14F-4D97-AF65-F5344CB8AC3E}">
        <p14:creationId xmlns:p14="http://schemas.microsoft.com/office/powerpoint/2010/main" val="3544031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373928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E5D65D-9C02-4EE1-B031-3CCDB4FC7314}" type="slidenum">
              <a:rPr lang="zh-CN" altLang="en-US" smtClean="0"/>
              <a:t>14</a:t>
            </a:fld>
            <a:endParaRPr lang="zh-CN" altLang="en-US"/>
          </a:p>
        </p:txBody>
      </p:sp>
    </p:spTree>
    <p:extLst>
      <p:ext uri="{BB962C8B-B14F-4D97-AF65-F5344CB8AC3E}">
        <p14:creationId xmlns:p14="http://schemas.microsoft.com/office/powerpoint/2010/main" val="3726763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E5D65D-9C02-4EE1-B031-3CCDB4FC7314}" type="slidenum">
              <a:rPr lang="zh-CN" altLang="en-US" smtClean="0"/>
              <a:t>15</a:t>
            </a:fld>
            <a:endParaRPr lang="zh-CN" altLang="en-US"/>
          </a:p>
        </p:txBody>
      </p:sp>
    </p:spTree>
    <p:extLst>
      <p:ext uri="{BB962C8B-B14F-4D97-AF65-F5344CB8AC3E}">
        <p14:creationId xmlns:p14="http://schemas.microsoft.com/office/powerpoint/2010/main" val="347457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E5D65D-9C02-4EE1-B031-3CCDB4FC7314}" type="slidenum">
              <a:rPr lang="zh-CN" altLang="en-US" smtClean="0"/>
              <a:t>16</a:t>
            </a:fld>
            <a:endParaRPr lang="zh-CN" altLang="en-US"/>
          </a:p>
        </p:txBody>
      </p:sp>
    </p:spTree>
    <p:extLst>
      <p:ext uri="{BB962C8B-B14F-4D97-AF65-F5344CB8AC3E}">
        <p14:creationId xmlns:p14="http://schemas.microsoft.com/office/powerpoint/2010/main" val="2207046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E5D65D-9C02-4EE1-B031-3CCDB4FC7314}" type="slidenum">
              <a:rPr lang="zh-CN" altLang="en-US" smtClean="0"/>
              <a:t>17</a:t>
            </a:fld>
            <a:endParaRPr lang="zh-CN" altLang="en-US"/>
          </a:p>
        </p:txBody>
      </p:sp>
    </p:spTree>
    <p:extLst>
      <p:ext uri="{BB962C8B-B14F-4D97-AF65-F5344CB8AC3E}">
        <p14:creationId xmlns:p14="http://schemas.microsoft.com/office/powerpoint/2010/main" val="806244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pPr/>
              <a:t>19</a:t>
            </a:fld>
            <a:endParaRPr lang="zh-CN" altLang="en-US"/>
          </a:p>
        </p:txBody>
      </p:sp>
    </p:spTree>
    <p:extLst>
      <p:ext uri="{BB962C8B-B14F-4D97-AF65-F5344CB8AC3E}">
        <p14:creationId xmlns:p14="http://schemas.microsoft.com/office/powerpoint/2010/main" val="3848729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036312-6A05-4643-B813-780AEBCA544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6928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D8ACD6-B84E-46E9-AEC8-A46527A8B4DC}" type="slidenum">
              <a:rPr lang="zh-CN" altLang="en-US" smtClean="0"/>
              <a:t>5</a:t>
            </a:fld>
            <a:endParaRPr lang="zh-CN" altLang="en-US"/>
          </a:p>
        </p:txBody>
      </p:sp>
    </p:spTree>
    <p:extLst>
      <p:ext uri="{BB962C8B-B14F-4D97-AF65-F5344CB8AC3E}">
        <p14:creationId xmlns:p14="http://schemas.microsoft.com/office/powerpoint/2010/main" val="2638483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321791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E5D65D-9C02-4EE1-B031-3CCDB4FC7314}" type="slidenum">
              <a:rPr lang="zh-CN" altLang="en-US" smtClean="0"/>
              <a:t>7</a:t>
            </a:fld>
            <a:endParaRPr lang="zh-CN" altLang="en-US"/>
          </a:p>
        </p:txBody>
      </p:sp>
    </p:spTree>
    <p:extLst>
      <p:ext uri="{BB962C8B-B14F-4D97-AF65-F5344CB8AC3E}">
        <p14:creationId xmlns:p14="http://schemas.microsoft.com/office/powerpoint/2010/main" val="1624379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9A36AD-8845-4FA5-A76A-96F06C001FC7}" type="slidenum">
              <a:rPr lang="zh-CN" altLang="en-US" smtClean="0"/>
              <a:t>8</a:t>
            </a:fld>
            <a:endParaRPr lang="zh-CN" altLang="en-US"/>
          </a:p>
        </p:txBody>
      </p:sp>
    </p:spTree>
    <p:extLst>
      <p:ext uri="{BB962C8B-B14F-4D97-AF65-F5344CB8AC3E}">
        <p14:creationId xmlns:p14="http://schemas.microsoft.com/office/powerpoint/2010/main" val="324535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E5D65D-9C02-4EE1-B031-3CCDB4FC7314}" type="slidenum">
              <a:rPr lang="zh-CN" altLang="en-US" smtClean="0"/>
              <a:t>9</a:t>
            </a:fld>
            <a:endParaRPr lang="zh-CN" altLang="en-US"/>
          </a:p>
        </p:txBody>
      </p:sp>
    </p:spTree>
    <p:extLst>
      <p:ext uri="{BB962C8B-B14F-4D97-AF65-F5344CB8AC3E}">
        <p14:creationId xmlns:p14="http://schemas.microsoft.com/office/powerpoint/2010/main" val="126799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E5D65D-9C02-4EE1-B031-3CCDB4FC7314}" type="slidenum">
              <a:rPr lang="zh-CN" altLang="en-US" smtClean="0"/>
              <a:t>11</a:t>
            </a:fld>
            <a:endParaRPr lang="zh-CN" altLang="en-US"/>
          </a:p>
        </p:txBody>
      </p:sp>
    </p:spTree>
    <p:extLst>
      <p:ext uri="{BB962C8B-B14F-4D97-AF65-F5344CB8AC3E}">
        <p14:creationId xmlns:p14="http://schemas.microsoft.com/office/powerpoint/2010/main" val="84402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E5D65D-9C02-4EE1-B031-3CCDB4FC7314}" type="slidenum">
              <a:rPr lang="zh-CN" altLang="en-US" smtClean="0"/>
              <a:t>12</a:t>
            </a:fld>
            <a:endParaRPr lang="zh-CN" altLang="en-US"/>
          </a:p>
        </p:txBody>
      </p:sp>
    </p:spTree>
    <p:extLst>
      <p:ext uri="{BB962C8B-B14F-4D97-AF65-F5344CB8AC3E}">
        <p14:creationId xmlns:p14="http://schemas.microsoft.com/office/powerpoint/2010/main" val="2885720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51456EF-EDA7-466D-90A9-97D47B7037CB}"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51456EF-EDA7-466D-90A9-97D47B7037CB}"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51456EF-EDA7-466D-90A9-97D47B7037CB}"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7C25B2B0-692A-46A2-956F-D87A1A3CFB5B}" type="datetimeFigureOut">
              <a:rPr lang="zh-CN" altLang="en-US"/>
              <a:pPr>
                <a:defRPr/>
              </a:pPr>
              <a:t>2019/3/18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CE584FB-8213-408C-973A-0BFE315A5B2C}" type="slidenum">
              <a:rPr lang="zh-CN" altLang="en-US"/>
              <a:pPr>
                <a:defRPr/>
              </a:pPr>
              <a:t>‹#›</a:t>
            </a:fld>
            <a:endParaRPr lang="zh-CN" altLang="en-US"/>
          </a:p>
        </p:txBody>
      </p:sp>
    </p:spTree>
    <p:extLst>
      <p:ext uri="{BB962C8B-B14F-4D97-AF65-F5344CB8AC3E}">
        <p14:creationId xmlns:p14="http://schemas.microsoft.com/office/powerpoint/2010/main" val="569266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4743450" y="1751012"/>
            <a:ext cx="6400800" cy="4114800"/>
          </a:xfrm>
          <a:custGeom>
            <a:avLst/>
            <a:gdLst>
              <a:gd name="connsiteX0" fmla="*/ 4648200 w 6400800"/>
              <a:gd name="connsiteY0" fmla="*/ 2131255 h 4114800"/>
              <a:gd name="connsiteX1" fmla="*/ 6400800 w 6400800"/>
              <a:gd name="connsiteY1" fmla="*/ 2131255 h 4114800"/>
              <a:gd name="connsiteX2" fmla="*/ 6400800 w 6400800"/>
              <a:gd name="connsiteY2" fmla="*/ 4114800 h 4114800"/>
              <a:gd name="connsiteX3" fmla="*/ 4648200 w 6400800"/>
              <a:gd name="connsiteY3" fmla="*/ 4114800 h 4114800"/>
              <a:gd name="connsiteX4" fmla="*/ 0 w 6400800"/>
              <a:gd name="connsiteY4" fmla="*/ 2131255 h 4114800"/>
              <a:gd name="connsiteX5" fmla="*/ 4514850 w 6400800"/>
              <a:gd name="connsiteY5" fmla="*/ 2131255 h 4114800"/>
              <a:gd name="connsiteX6" fmla="*/ 4514850 w 6400800"/>
              <a:gd name="connsiteY6" fmla="*/ 4114800 h 4114800"/>
              <a:gd name="connsiteX7" fmla="*/ 0 w 6400800"/>
              <a:gd name="connsiteY7" fmla="*/ 4114800 h 4114800"/>
              <a:gd name="connsiteX8" fmla="*/ 1885950 w 6400800"/>
              <a:gd name="connsiteY8" fmla="*/ 0 h 4114800"/>
              <a:gd name="connsiteX9" fmla="*/ 6400800 w 6400800"/>
              <a:gd name="connsiteY9" fmla="*/ 0 h 4114800"/>
              <a:gd name="connsiteX10" fmla="*/ 6400800 w 6400800"/>
              <a:gd name="connsiteY10" fmla="*/ 1983545 h 4114800"/>
              <a:gd name="connsiteX11" fmla="*/ 1885950 w 6400800"/>
              <a:gd name="connsiteY11" fmla="*/ 1983545 h 4114800"/>
              <a:gd name="connsiteX12" fmla="*/ 0 w 6400800"/>
              <a:gd name="connsiteY12" fmla="*/ 0 h 4114800"/>
              <a:gd name="connsiteX13" fmla="*/ 1752600 w 6400800"/>
              <a:gd name="connsiteY13" fmla="*/ 0 h 4114800"/>
              <a:gd name="connsiteX14" fmla="*/ 1752600 w 6400800"/>
              <a:gd name="connsiteY14" fmla="*/ 1983545 h 4114800"/>
              <a:gd name="connsiteX15" fmla="*/ 0 w 6400800"/>
              <a:gd name="connsiteY15" fmla="*/ 1983545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0800" h="4114800">
                <a:moveTo>
                  <a:pt x="4648200" y="2131255"/>
                </a:moveTo>
                <a:lnTo>
                  <a:pt x="6400800" y="2131255"/>
                </a:lnTo>
                <a:lnTo>
                  <a:pt x="6400800" y="4114800"/>
                </a:lnTo>
                <a:lnTo>
                  <a:pt x="4648200" y="4114800"/>
                </a:lnTo>
                <a:close/>
                <a:moveTo>
                  <a:pt x="0" y="2131255"/>
                </a:moveTo>
                <a:lnTo>
                  <a:pt x="4514850" y="2131255"/>
                </a:lnTo>
                <a:lnTo>
                  <a:pt x="4514850" y="4114800"/>
                </a:lnTo>
                <a:lnTo>
                  <a:pt x="0" y="4114800"/>
                </a:lnTo>
                <a:close/>
                <a:moveTo>
                  <a:pt x="1885950" y="0"/>
                </a:moveTo>
                <a:lnTo>
                  <a:pt x="6400800" y="0"/>
                </a:lnTo>
                <a:lnTo>
                  <a:pt x="6400800" y="1983545"/>
                </a:lnTo>
                <a:lnTo>
                  <a:pt x="1885950" y="1983545"/>
                </a:lnTo>
                <a:close/>
                <a:moveTo>
                  <a:pt x="0" y="0"/>
                </a:moveTo>
                <a:lnTo>
                  <a:pt x="1752600" y="0"/>
                </a:lnTo>
                <a:lnTo>
                  <a:pt x="1752600" y="1983545"/>
                </a:lnTo>
                <a:lnTo>
                  <a:pt x="0" y="1983545"/>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627510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51456EF-EDA7-466D-90A9-97D47B7037CB}"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851456EF-EDA7-466D-90A9-97D47B7037CB}"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51456EF-EDA7-466D-90A9-97D47B7037CB}" type="datetimeFigureOut">
              <a:rPr lang="zh-CN" altLang="en-US" smtClean="0"/>
              <a:t>2019/3/18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851456EF-EDA7-466D-90A9-97D47B7037CB}" type="datetimeFigureOut">
              <a:rPr lang="zh-CN" altLang="en-US" smtClean="0"/>
              <a:t>2019/3/18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51456EF-EDA7-466D-90A9-97D47B7037CB}" type="datetimeFigureOut">
              <a:rPr lang="zh-CN" altLang="en-US" smtClean="0"/>
              <a:t>2019/3/18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1456EF-EDA7-466D-90A9-97D47B7037CB}" type="datetimeFigureOut">
              <a:rPr lang="zh-CN" altLang="en-US" smtClean="0"/>
              <a:t>2019/3/18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51456EF-EDA7-466D-90A9-97D47B7037CB}" type="datetimeFigureOut">
              <a:rPr lang="zh-CN" altLang="en-US" smtClean="0"/>
              <a:t>2019/3/18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51456EF-EDA7-466D-90A9-97D47B7037CB}" type="datetimeFigureOut">
              <a:rPr lang="zh-CN" altLang="en-US" smtClean="0"/>
              <a:t>2019/3/18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A7D73ED-7EBB-4E11-B60B-79773C5177D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1456EF-EDA7-466D-90A9-97D47B7037CB}" type="datetimeFigureOut">
              <a:rPr lang="zh-CN" altLang="en-US" smtClean="0"/>
              <a:t>2019/3/18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D73ED-7EBB-4E11-B60B-79773C5177D3}" type="slidenum">
              <a:rPr lang="zh-CN" altLang="en-US" smtClean="0"/>
              <a:t>‹#›</a:t>
            </a:fld>
            <a:endParaRPr lang="zh-CN" altLang="en-US"/>
          </a:p>
        </p:txBody>
      </p:sp>
    </p:spTree>
    <p:extLst>
      <p:ext uri="{BB962C8B-B14F-4D97-AF65-F5344CB8AC3E}">
        <p14:creationId xmlns:p14="http://schemas.microsoft.com/office/powerpoint/2010/main" val="101386487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3.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背景音乐01 (2)">
            <a:hlinkClick r:id="" action="ppaction://media"/>
            <a:extLst>
              <a:ext uri="{FF2B5EF4-FFF2-40B4-BE49-F238E27FC236}">
                <a16:creationId xmlns:a16="http://schemas.microsoft.com/office/drawing/2014/main" id="{73DD00A1-22DD-4F08-9D5C-FEF0945F6EFC}"/>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5"/>
          <a:stretch>
            <a:fillRect/>
          </a:stretch>
        </p:blipFill>
        <p:spPr>
          <a:xfrm>
            <a:off x="825910" y="6254734"/>
            <a:ext cx="121602" cy="121602"/>
          </a:xfrm>
          <a:prstGeom prst="rect">
            <a:avLst/>
          </a:prstGeom>
        </p:spPr>
      </p:pic>
      <p:pic>
        <p:nvPicPr>
          <p:cNvPr id="4" name="图片 3">
            <a:extLst>
              <a:ext uri="{FF2B5EF4-FFF2-40B4-BE49-F238E27FC236}">
                <a16:creationId xmlns:a16="http://schemas.microsoft.com/office/drawing/2014/main" id="{58DB92F0-12D0-4596-AA14-E4B4AE89ACF6}"/>
              </a:ext>
            </a:extLst>
          </p:cNvPr>
          <p:cNvPicPr>
            <a:picLocks noChangeAspect="1"/>
          </p:cNvPicPr>
          <p:nvPr/>
        </p:nvPicPr>
        <p:blipFill rotWithShape="1">
          <a:blip r:embed="rId6">
            <a:extLst>
              <a:ext uri="{28A0092B-C50C-407E-A947-70E740481C1C}">
                <a14:useLocalDpi xmlns:a14="http://schemas.microsoft.com/office/drawing/2010/main" val="0"/>
              </a:ext>
            </a:extLst>
          </a:blip>
          <a:srcRect t="15667"/>
          <a:stretch/>
        </p:blipFill>
        <p:spPr>
          <a:xfrm>
            <a:off x="0" y="0"/>
            <a:ext cx="12192000" cy="6858000"/>
          </a:xfrm>
          <a:prstGeom prst="rect">
            <a:avLst/>
          </a:prstGeom>
        </p:spPr>
      </p:pic>
      <p:sp>
        <p:nvSpPr>
          <p:cNvPr id="5" name="矩形 4">
            <a:extLst>
              <a:ext uri="{FF2B5EF4-FFF2-40B4-BE49-F238E27FC236}">
                <a16:creationId xmlns:a16="http://schemas.microsoft.com/office/drawing/2014/main" id="{57D5F76D-BFCD-49B5-911C-DA9FB9C06F9A}"/>
              </a:ext>
            </a:extLst>
          </p:cNvPr>
          <p:cNvSpPr/>
          <p:nvPr/>
        </p:nvSpPr>
        <p:spPr>
          <a:xfrm>
            <a:off x="-5400" y="-1"/>
            <a:ext cx="12192000" cy="6858000"/>
          </a:xfrm>
          <a:prstGeom prst="rect">
            <a:avLst/>
          </a:prstGeom>
          <a:solidFill>
            <a:schemeClr val="tx2">
              <a:lumMod val="7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83E763E-1620-4060-8E68-6E1EB31E39F5}"/>
              </a:ext>
            </a:extLst>
          </p:cNvPr>
          <p:cNvSpPr/>
          <p:nvPr/>
        </p:nvSpPr>
        <p:spPr>
          <a:xfrm>
            <a:off x="1286221" y="1478665"/>
            <a:ext cx="9608758" cy="39006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Regular" panose="020B0500000000000000" pitchFamily="34" charset="-122"/>
              <a:ea typeface="Noto Sans S Chinese Regular" panose="020B0500000000000000" pitchFamily="34" charset="-122"/>
            </a:endParaRPr>
          </a:p>
        </p:txBody>
      </p:sp>
      <p:sp>
        <p:nvSpPr>
          <p:cNvPr id="7" name="原创设计师QQ598969553                 _14">
            <a:extLst>
              <a:ext uri="{FF2B5EF4-FFF2-40B4-BE49-F238E27FC236}">
                <a16:creationId xmlns:a16="http://schemas.microsoft.com/office/drawing/2014/main" id="{096DAFA4-1600-40AD-A32B-F156A5867D45}"/>
              </a:ext>
            </a:extLst>
          </p:cNvPr>
          <p:cNvSpPr/>
          <p:nvPr/>
        </p:nvSpPr>
        <p:spPr>
          <a:xfrm>
            <a:off x="1361574" y="2705585"/>
            <a:ext cx="8808822" cy="1015663"/>
          </a:xfrm>
          <a:prstGeom prst="rect">
            <a:avLst/>
          </a:prstGeom>
        </p:spPr>
        <p:txBody>
          <a:bodyPr wrap="none">
            <a:spAutoFit/>
          </a:bodyPr>
          <a:lstStyle/>
          <a:p>
            <a:pPr algn="ctr"/>
            <a:r>
              <a:rPr lang="zh-CN" altLang="en-US" sz="6000" dirty="0" smtClean="0">
                <a:solidFill>
                  <a:schemeClr val="bg1"/>
                </a:solidFill>
                <a:latin typeface="DengXian" charset="-122"/>
                <a:ea typeface="DengXian" charset="-122"/>
                <a:cs typeface="DengXian" charset="-122"/>
                <a:sym typeface="+mn-ea" charset="0"/>
              </a:rPr>
              <a:t>基于微信的在线教育平台</a:t>
            </a:r>
            <a:endParaRPr lang="zh-CN" altLang="en-US" sz="6000" dirty="0">
              <a:solidFill>
                <a:schemeClr val="bg1"/>
              </a:solidFill>
              <a:latin typeface="DengXian" charset="-122"/>
              <a:ea typeface="DengXian" charset="-122"/>
              <a:cs typeface="DengXian" charset="-122"/>
            </a:endParaRPr>
          </a:p>
        </p:txBody>
      </p:sp>
      <p:sp>
        <p:nvSpPr>
          <p:cNvPr id="8" name="原创设计师QQ598969553                 _15">
            <a:extLst>
              <a:ext uri="{FF2B5EF4-FFF2-40B4-BE49-F238E27FC236}">
                <a16:creationId xmlns:a16="http://schemas.microsoft.com/office/drawing/2014/main" id="{0894B67A-2FC8-4321-A6D6-52DCC2515866}"/>
              </a:ext>
            </a:extLst>
          </p:cNvPr>
          <p:cNvSpPr/>
          <p:nvPr/>
        </p:nvSpPr>
        <p:spPr>
          <a:xfrm>
            <a:off x="2927649" y="4357851"/>
            <a:ext cx="6336704" cy="31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DengXian" charset="-122"/>
                <a:ea typeface="DengXian" charset="-122"/>
                <a:cs typeface="DengXian" charset="-122"/>
              </a:rPr>
              <a:t>黄金脆皮鸡团队</a:t>
            </a:r>
          </a:p>
        </p:txBody>
      </p:sp>
      <p:sp>
        <p:nvSpPr>
          <p:cNvPr id="9" name="原创设计师QQ598969553                 _16">
            <a:extLst>
              <a:ext uri="{FF2B5EF4-FFF2-40B4-BE49-F238E27FC236}">
                <a16:creationId xmlns:a16="http://schemas.microsoft.com/office/drawing/2014/main" id="{839CB6F6-334F-467B-A8A6-6CC65BC23B50}"/>
              </a:ext>
            </a:extLst>
          </p:cNvPr>
          <p:cNvSpPr txBox="1"/>
          <p:nvPr/>
        </p:nvSpPr>
        <p:spPr>
          <a:xfrm>
            <a:off x="2531203" y="3733591"/>
            <a:ext cx="7118797" cy="272447"/>
          </a:xfrm>
          <a:prstGeom prst="rect">
            <a:avLst/>
          </a:prstGeom>
          <a:noFill/>
          <a:effectLst/>
        </p:spPr>
        <p:txBody>
          <a:bodyPr wrap="square" rtlCol="0">
            <a:spAutoFit/>
          </a:bodyPr>
          <a:lstStyle/>
          <a:p>
            <a:pPr algn="ctr">
              <a:lnSpc>
                <a:spcPct val="130000"/>
              </a:lnSpc>
            </a:pPr>
            <a:r>
              <a:rPr lang="en-US" altLang="zh-CN" sz="1000" dirty="0" smtClean="0">
                <a:solidFill>
                  <a:schemeClr val="bg1"/>
                </a:solidFill>
                <a:latin typeface="Noto Sans S Chinese Regular" panose="020B0500000000000000" pitchFamily="34" charset="-122"/>
                <a:ea typeface="Noto Sans S Chinese Regular" panose="020B0500000000000000" pitchFamily="34" charset="-122"/>
              </a:rPr>
              <a:t>APP SYSTEM PLATFORM OF ”YUN</a:t>
            </a:r>
            <a:r>
              <a:rPr lang="zh-CN" altLang="en-US" sz="1000" dirty="0" smtClean="0">
                <a:solidFill>
                  <a:schemeClr val="bg1"/>
                </a:solidFill>
                <a:latin typeface="Noto Sans S Chinese Regular" panose="020B0500000000000000" pitchFamily="34" charset="-122"/>
                <a:ea typeface="Noto Sans S Chinese Regular" panose="020B0500000000000000" pitchFamily="34" charset="-122"/>
              </a:rPr>
              <a:t> </a:t>
            </a:r>
            <a:r>
              <a:rPr lang="en-US" altLang="zh-CN" sz="1000" dirty="0" smtClean="0">
                <a:solidFill>
                  <a:schemeClr val="bg1"/>
                </a:solidFill>
                <a:latin typeface="Noto Sans S Chinese Regular" panose="020B0500000000000000" pitchFamily="34" charset="-122"/>
                <a:ea typeface="Noto Sans S Chinese Regular" panose="020B0500000000000000" pitchFamily="34" charset="-122"/>
              </a:rPr>
              <a:t>ZHI</a:t>
            </a:r>
            <a:r>
              <a:rPr lang="zh-CN" altLang="en-US" sz="1000" dirty="0" smtClean="0">
                <a:solidFill>
                  <a:schemeClr val="bg1"/>
                </a:solidFill>
                <a:latin typeface="Noto Sans S Chinese Regular" panose="020B0500000000000000" pitchFamily="34" charset="-122"/>
                <a:ea typeface="Noto Sans S Chinese Regular" panose="020B0500000000000000" pitchFamily="34" charset="-122"/>
              </a:rPr>
              <a:t> </a:t>
            </a:r>
            <a:r>
              <a:rPr lang="en-US" altLang="zh-CN" sz="1000" dirty="0" smtClean="0">
                <a:solidFill>
                  <a:schemeClr val="bg1"/>
                </a:solidFill>
                <a:latin typeface="Noto Sans S Chinese Regular" panose="020B0500000000000000" pitchFamily="34" charset="-122"/>
                <a:ea typeface="Noto Sans S Chinese Regular" panose="020B0500000000000000" pitchFamily="34" charset="-122"/>
              </a:rPr>
              <a:t>EDUCATION"</a:t>
            </a:r>
            <a:endParaRPr lang="en-US" altLang="zh-CN" sz="1000" dirty="0">
              <a:solidFill>
                <a:schemeClr val="bg1"/>
              </a:solidFill>
              <a:latin typeface="Noto Sans S Chinese Regular" panose="020B0500000000000000" pitchFamily="34" charset="-122"/>
              <a:ea typeface="Noto Sans S Chinese Regular" panose="020B0500000000000000" pitchFamily="34" charset="-122"/>
            </a:endParaRPr>
          </a:p>
        </p:txBody>
      </p:sp>
      <p:sp>
        <p:nvSpPr>
          <p:cNvPr id="10" name="PA_矩形 259">
            <a:extLst>
              <a:ext uri="{FF2B5EF4-FFF2-40B4-BE49-F238E27FC236}">
                <a16:creationId xmlns:a16="http://schemas.microsoft.com/office/drawing/2014/main" id="{AC3C93CA-2F95-4412-9A02-9A2287AEF127}"/>
              </a:ext>
            </a:extLst>
          </p:cNvPr>
          <p:cNvSpPr>
            <a:spLocks noChangeArrowheads="1"/>
          </p:cNvSpPr>
          <p:nvPr>
            <p:custDataLst>
              <p:tags r:id="rId3"/>
            </p:custDataLst>
          </p:nvPr>
        </p:nvSpPr>
        <p:spPr bwMode="auto">
          <a:xfrm>
            <a:off x="3219636" y="2110003"/>
            <a:ext cx="57419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buNone/>
            </a:pPr>
            <a:r>
              <a:rPr lang="en-US" altLang="zh-CN" dirty="0" smtClean="0">
                <a:solidFill>
                  <a:schemeClr val="bg1"/>
                </a:solidFill>
                <a:latin typeface="Noto Sans S Chinese Regular" panose="020B0500000000000000" pitchFamily="34" charset="-122"/>
                <a:ea typeface="Noto Sans S Chinese Regular" panose="020B0500000000000000" pitchFamily="34" charset="-122"/>
              </a:rPr>
              <a:t>EDUCATION</a:t>
            </a:r>
            <a:r>
              <a:rPr lang="zh-CN" altLang="en-US" dirty="0" smtClean="0">
                <a:solidFill>
                  <a:schemeClr val="bg1"/>
                </a:solidFill>
                <a:latin typeface="Noto Sans S Chinese Regular" panose="020B0500000000000000" pitchFamily="34" charset="-122"/>
                <a:ea typeface="Noto Sans S Chinese Regular" panose="020B0500000000000000" pitchFamily="34" charset="-122"/>
              </a:rPr>
              <a:t> </a:t>
            </a:r>
            <a:r>
              <a:rPr lang="en-US" altLang="zh-CN" dirty="0" smtClean="0">
                <a:solidFill>
                  <a:schemeClr val="bg1"/>
                </a:solidFill>
                <a:latin typeface="Noto Sans S Chinese Regular" panose="020B0500000000000000" pitchFamily="34" charset="-122"/>
                <a:ea typeface="Noto Sans S Chinese Regular" panose="020B0500000000000000" pitchFamily="34" charset="-122"/>
              </a:rPr>
              <a:t>SYSTEM</a:t>
            </a:r>
            <a:endParaRPr lang="en-US" altLang="zh-CN" sz="2800" dirty="0">
              <a:solidFill>
                <a:schemeClr val="bg1"/>
              </a:solidFill>
              <a:latin typeface="Noto Sans S Chinese Regular" panose="020B0500000000000000" pitchFamily="34" charset="-122"/>
              <a:ea typeface="Noto Sans S Chinese Regular" panose="020B0500000000000000" pitchFamily="34" charset="-122"/>
              <a:cs typeface="Arial" panose="020B0604020202020204" pitchFamily="34" charset="0"/>
            </a:endParaRPr>
          </a:p>
        </p:txBody>
      </p:sp>
      <p:pic>
        <p:nvPicPr>
          <p:cNvPr id="12" name="图片 11"/>
          <p:cNvPicPr>
            <a:picLocks noChangeAspect="1"/>
          </p:cNvPicPr>
          <p:nvPr/>
        </p:nvPicPr>
        <p:blipFill>
          <a:blip r:embed="rId7"/>
          <a:stretch>
            <a:fillRect/>
          </a:stretch>
        </p:blipFill>
        <p:spPr>
          <a:xfrm>
            <a:off x="9964657" y="3771501"/>
            <a:ext cx="1552812" cy="2117472"/>
          </a:xfrm>
          <a:prstGeom prst="rect">
            <a:avLst/>
          </a:prstGeom>
        </p:spPr>
      </p:pic>
    </p:spTree>
    <p:extLst>
      <p:ext uri="{BB962C8B-B14F-4D97-AF65-F5344CB8AC3E}">
        <p14:creationId xmlns:p14="http://schemas.microsoft.com/office/powerpoint/2010/main" val="3635463513"/>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8" presetClass="entr" presetSubtype="12"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downLeft)">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repeatCount="indefinite" fill="hold" display="0">
                  <p:stCondLst>
                    <p:cond delay="indefinite"/>
                  </p:stCondLst>
                  <p:endCondLst>
                    <p:cond evt="onStopAudio" delay="0">
                      <p:tgtEl>
                        <p:sldTgt/>
                      </p:tgtEl>
                    </p:cond>
                  </p:endCondLst>
                </p:cTn>
                <p:tgtEl>
                  <p:spTgt spid="3"/>
                </p:tgtEl>
              </p:cMediaNode>
            </p:audio>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3FF52AC-36E2-477F-9BA1-B62D704AFE0A}"/>
              </a:ext>
            </a:extLst>
          </p:cNvPr>
          <p:cNvSpPr>
            <a:spLocks noChangeAspect="1"/>
          </p:cNvSpPr>
          <p:nvPr/>
        </p:nvSpPr>
        <p:spPr>
          <a:xfrm>
            <a:off x="0" y="0"/>
            <a:ext cx="12192000" cy="6858000"/>
          </a:xfrm>
          <a:prstGeom prst="rect">
            <a:avLst/>
          </a:prstGeom>
          <a:blipFill dpi="0" rotWithShape="1">
            <a:blip r:embed="rId2"/>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60E296B7-EB8F-4046-8102-B13746328BDF}"/>
              </a:ext>
            </a:extLst>
          </p:cNvPr>
          <p:cNvSpPr/>
          <p:nvPr/>
        </p:nvSpPr>
        <p:spPr>
          <a:xfrm>
            <a:off x="0" y="13538"/>
            <a:ext cx="12192000" cy="6858000"/>
          </a:xfrm>
          <a:prstGeom prst="rect">
            <a:avLst/>
          </a:prstGeom>
          <a:solidFill>
            <a:schemeClr val="tx2">
              <a:lumMod val="7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B56A1CE-AB52-4643-9F2A-7ADD988C70C1}"/>
              </a:ext>
            </a:extLst>
          </p:cNvPr>
          <p:cNvSpPr/>
          <p:nvPr/>
        </p:nvSpPr>
        <p:spPr>
          <a:xfrm>
            <a:off x="1817225" y="1478665"/>
            <a:ext cx="8557550" cy="39006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Regular" panose="020B0500000000000000" pitchFamily="34" charset="-122"/>
              <a:ea typeface="Noto Sans S Chinese Regular" panose="020B0500000000000000" pitchFamily="34" charset="-122"/>
            </a:endParaRPr>
          </a:p>
        </p:txBody>
      </p:sp>
      <p:sp>
        <p:nvSpPr>
          <p:cNvPr id="25" name="矩形 24">
            <a:extLst>
              <a:ext uri="{FF2B5EF4-FFF2-40B4-BE49-F238E27FC236}">
                <a16:creationId xmlns:a16="http://schemas.microsoft.com/office/drawing/2014/main" id="{8CAF195B-3382-41CE-9D50-64D79BA3DEC8}"/>
              </a:ext>
            </a:extLst>
          </p:cNvPr>
          <p:cNvSpPr/>
          <p:nvPr/>
        </p:nvSpPr>
        <p:spPr>
          <a:xfrm>
            <a:off x="3263637" y="3518746"/>
            <a:ext cx="5664724" cy="574453"/>
          </a:xfrm>
          <a:prstGeom prst="rect">
            <a:avLst/>
          </a:prstGeom>
        </p:spPr>
        <p:txBody>
          <a:bodyPr wrap="square" lIns="0" tIns="0" rIns="0" bIns="0">
            <a:spAutoFit/>
          </a:bodyPr>
          <a:lstStyle/>
          <a:p>
            <a:pPr lvl="0" algn="ctr"/>
            <a:r>
              <a:rPr lang="zh-CN" altLang="en-US" sz="3733" b="1" dirty="0" smtClean="0">
                <a:solidFill>
                  <a:schemeClr val="bg1"/>
                </a:solidFill>
                <a:latin typeface="Noto Sans S Chinese Regular" panose="020B0500000000000000" pitchFamily="34" charset="-122"/>
                <a:ea typeface="Noto Sans S Chinese Regular" panose="020B0500000000000000" pitchFamily="34" charset="-122"/>
                <a:cs typeface="+mn-ea"/>
              </a:rPr>
              <a:t>问题分析与解决方案</a:t>
            </a:r>
            <a:endParaRPr lang="en-US" altLang="zh-CN" sz="3733" b="1" dirty="0">
              <a:solidFill>
                <a:schemeClr val="bg1"/>
              </a:solidFill>
              <a:latin typeface="Noto Sans S Chinese Regular" panose="020B0500000000000000" pitchFamily="34" charset="-122"/>
              <a:ea typeface="Noto Sans S Chinese Regular" panose="020B0500000000000000" pitchFamily="34" charset="-122"/>
              <a:cs typeface="+mn-ea"/>
            </a:endParaRPr>
          </a:p>
        </p:txBody>
      </p:sp>
      <p:sp>
        <p:nvSpPr>
          <p:cNvPr id="26" name="文本框 25">
            <a:extLst>
              <a:ext uri="{FF2B5EF4-FFF2-40B4-BE49-F238E27FC236}">
                <a16:creationId xmlns:a16="http://schemas.microsoft.com/office/drawing/2014/main" id="{5B18A53B-4875-40FB-B185-CAF0A1A01AB1}"/>
              </a:ext>
            </a:extLst>
          </p:cNvPr>
          <p:cNvSpPr txBox="1"/>
          <p:nvPr/>
        </p:nvSpPr>
        <p:spPr>
          <a:xfrm>
            <a:off x="4209804" y="4174779"/>
            <a:ext cx="3772392" cy="203197"/>
          </a:xfrm>
          <a:prstGeom prst="rect">
            <a:avLst/>
          </a:prstGeom>
          <a:noFill/>
        </p:spPr>
        <p:txBody>
          <a:bodyPr wrap="square" lIns="0" tIns="0" rIns="0" bIns="0" rtlCol="0">
            <a:spAutoFit/>
          </a:bodyPr>
          <a:lstStyle/>
          <a:p>
            <a:pPr algn="ctr">
              <a:lnSpc>
                <a:spcPct val="150000"/>
              </a:lnSpc>
            </a:pPr>
            <a:r>
              <a:rPr lang="en-US" altLang="zh-CN" sz="1000" dirty="0" smtClean="0">
                <a:solidFill>
                  <a:schemeClr val="bg1"/>
                </a:solidFill>
                <a:latin typeface="Noto Sans S Chinese Regular" panose="020B0500000000000000" pitchFamily="34" charset="-122"/>
                <a:ea typeface="Noto Sans S Chinese Regular" panose="020B0500000000000000" pitchFamily="34" charset="-122"/>
              </a:rPr>
              <a:t>IMPLEMENTATION PROCESS</a:t>
            </a:r>
            <a:endParaRPr lang="zh-CN" altLang="en-US" sz="933" dirty="0">
              <a:solidFill>
                <a:schemeClr val="bg1"/>
              </a:solidFill>
              <a:latin typeface="Noto Sans S Chinese Regular" panose="020B0500000000000000" pitchFamily="34" charset="-122"/>
              <a:ea typeface="Noto Sans S Chinese Regular" panose="020B0500000000000000" pitchFamily="34" charset="-122"/>
              <a:cs typeface="+mn-ea"/>
              <a:sym typeface="Arial" panose="020B0604020202020204" pitchFamily="34" charset="0"/>
            </a:endParaRPr>
          </a:p>
        </p:txBody>
      </p:sp>
      <p:sp>
        <p:nvSpPr>
          <p:cNvPr id="27" name="椭圆 26">
            <a:extLst>
              <a:ext uri="{FF2B5EF4-FFF2-40B4-BE49-F238E27FC236}">
                <a16:creationId xmlns:a16="http://schemas.microsoft.com/office/drawing/2014/main" id="{0DF7D59B-C28E-40BD-A4F9-429170A0F43E}"/>
              </a:ext>
            </a:extLst>
          </p:cNvPr>
          <p:cNvSpPr/>
          <p:nvPr/>
        </p:nvSpPr>
        <p:spPr>
          <a:xfrm>
            <a:off x="5437914" y="2097858"/>
            <a:ext cx="1316172" cy="1344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solidFill>
                <a:latin typeface="Noto Sans S Chinese Regular" panose="020B0500000000000000" pitchFamily="34" charset="-122"/>
                <a:ea typeface="Noto Sans S Chinese Regular" panose="020B0500000000000000" pitchFamily="34" charset="-122"/>
                <a:cs typeface="+mn-ea"/>
              </a:rPr>
              <a:t>02</a:t>
            </a:r>
            <a:endParaRPr lang="zh-CN" altLang="en-US" sz="4800" b="1" dirty="0">
              <a:solidFill>
                <a:schemeClr val="bg1"/>
              </a:solidFill>
              <a:latin typeface="Noto Sans S Chinese Regular" panose="020B0500000000000000" pitchFamily="34" charset="-122"/>
              <a:ea typeface="Noto Sans S Chinese Regular" panose="020B0500000000000000" pitchFamily="34" charset="-122"/>
              <a:cs typeface="+mn-ea"/>
            </a:endParaRPr>
          </a:p>
        </p:txBody>
      </p:sp>
    </p:spTree>
    <p:extLst>
      <p:ext uri="{BB962C8B-B14F-4D97-AF65-F5344CB8AC3E}">
        <p14:creationId xmlns:p14="http://schemas.microsoft.com/office/powerpoint/2010/main" val="3561887126"/>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40173BC-C783-4E61-B211-4ECB86F40906}"/>
              </a:ext>
            </a:extLst>
          </p:cNvPr>
          <p:cNvSpPr txBox="1"/>
          <p:nvPr/>
        </p:nvSpPr>
        <p:spPr>
          <a:xfrm>
            <a:off x="3960577" y="338059"/>
            <a:ext cx="4270847" cy="369332"/>
          </a:xfrm>
          <a:prstGeom prst="rect">
            <a:avLst/>
          </a:prstGeom>
          <a:noFill/>
        </p:spPr>
        <p:txBody>
          <a:bodyPr wrap="square" lIns="0" tIns="0" rIns="0" bIns="0" rtlCol="0" anchor="ctr">
            <a:spAutoFit/>
          </a:bodyPr>
          <a:lstStyle/>
          <a:p>
            <a:pPr algn="ctr"/>
            <a:r>
              <a:rPr lang="zh-CN" altLang="en-US"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系统用例图</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id="{A5C0044A-35CE-4DF6-9284-BC5424A3DE26}"/>
              </a:ext>
            </a:extLst>
          </p:cNvPr>
          <p:cNvGrpSpPr/>
          <p:nvPr/>
        </p:nvGrpSpPr>
        <p:grpSpPr>
          <a:xfrm>
            <a:off x="840658" y="561638"/>
            <a:ext cx="10510685" cy="0"/>
            <a:chOff x="1028775" y="591989"/>
            <a:chExt cx="11086097" cy="0"/>
          </a:xfrm>
        </p:grpSpPr>
        <p:cxnSp>
          <p:nvCxnSpPr>
            <p:cNvPr id="11" name="直接连接符 10">
              <a:extLst>
                <a:ext uri="{FF2B5EF4-FFF2-40B4-BE49-F238E27FC236}">
                  <a16:creationId xmlns:a16="http://schemas.microsoft.com/office/drawing/2014/main" id="{9F3B9B33-75C0-4825-93C0-1F05780D2693}"/>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65A70AB-6ACD-4D91-987D-15DC70CE20C3}"/>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8" name="Group 10"/>
          <p:cNvGrpSpPr/>
          <p:nvPr/>
        </p:nvGrpSpPr>
        <p:grpSpPr>
          <a:xfrm>
            <a:off x="6849840" y="806253"/>
            <a:ext cx="510184" cy="419298"/>
            <a:chOff x="7830921" y="3464708"/>
            <a:chExt cx="599208" cy="492388"/>
          </a:xfrm>
          <a:solidFill>
            <a:schemeClr val="accent3"/>
          </a:solidFill>
          <a:effectLst/>
        </p:grpSpPr>
        <p:sp>
          <p:nvSpPr>
            <p:cNvPr id="49"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200">
                <a:solidFill>
                  <a:schemeClr val="bg1"/>
                </a:solidFill>
                <a:latin typeface="方正细圆简体" panose="03000509000000000000" charset="-122"/>
                <a:ea typeface="方正细圆简体" panose="03000509000000000000" charset="-122"/>
              </a:endParaRPr>
            </a:p>
          </p:txBody>
        </p:sp>
        <p:sp>
          <p:nvSpPr>
            <p:cNvPr id="50" name="TextBox 48"/>
            <p:cNvSpPr txBox="1"/>
            <p:nvPr/>
          </p:nvSpPr>
          <p:spPr>
            <a:xfrm>
              <a:off x="7830921" y="3535329"/>
              <a:ext cx="599208" cy="325284"/>
            </a:xfrm>
            <a:prstGeom prst="rect">
              <a:avLst/>
            </a:prstGeom>
            <a:noFill/>
            <a:ln>
              <a:noFill/>
            </a:ln>
          </p:spPr>
          <p:txBody>
            <a:bodyPr>
              <a:spAutoFit/>
            </a:bodyPr>
            <a:lstStyle/>
            <a:p>
              <a:pPr algn="ctr" eaLnBrk="1" fontAlgn="auto" hangingPunct="1">
                <a:spcBef>
                  <a:spcPts val="0"/>
                </a:spcBef>
                <a:spcAft>
                  <a:spcPts val="0"/>
                </a:spcAft>
                <a:defRPr/>
              </a:pPr>
              <a:r>
                <a:rPr lang="id-ID" sz="1200" b="1" dirty="0">
                  <a:solidFill>
                    <a:schemeClr val="bg1"/>
                  </a:solidFill>
                  <a:latin typeface="微软雅黑" pitchFamily="34" charset="-122"/>
                  <a:ea typeface="微软雅黑" pitchFamily="34" charset="-122"/>
                </a:rPr>
                <a:t>01</a:t>
              </a:r>
            </a:p>
          </p:txBody>
        </p:sp>
      </p:grpSp>
      <p:grpSp>
        <p:nvGrpSpPr>
          <p:cNvPr id="51" name="Group 10"/>
          <p:cNvGrpSpPr/>
          <p:nvPr/>
        </p:nvGrpSpPr>
        <p:grpSpPr>
          <a:xfrm>
            <a:off x="6849840" y="3057037"/>
            <a:ext cx="510184" cy="419298"/>
            <a:chOff x="7828679" y="3464708"/>
            <a:chExt cx="599208" cy="492388"/>
          </a:xfrm>
          <a:solidFill>
            <a:schemeClr val="accent1"/>
          </a:solidFill>
          <a:effectLst/>
        </p:grpSpPr>
        <p:sp>
          <p:nvSpPr>
            <p:cNvPr id="52"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200">
                <a:solidFill>
                  <a:schemeClr val="bg1"/>
                </a:solidFill>
                <a:latin typeface="方正细圆简体" panose="03000509000000000000" charset="-122"/>
                <a:ea typeface="方正细圆简体" panose="03000509000000000000" charset="-122"/>
              </a:endParaRPr>
            </a:p>
          </p:txBody>
        </p:sp>
        <p:sp>
          <p:nvSpPr>
            <p:cNvPr id="53" name="TextBox 77"/>
            <p:cNvSpPr txBox="1"/>
            <p:nvPr/>
          </p:nvSpPr>
          <p:spPr>
            <a:xfrm>
              <a:off x="7828679" y="3556382"/>
              <a:ext cx="599208" cy="325284"/>
            </a:xfrm>
            <a:prstGeom prst="rect">
              <a:avLst/>
            </a:prstGeom>
            <a:noFill/>
            <a:ln>
              <a:noFill/>
            </a:ln>
          </p:spPr>
          <p:txBody>
            <a:bodyPr>
              <a:spAutoFit/>
            </a:bodyPr>
            <a:lstStyle/>
            <a:p>
              <a:pPr algn="ctr" eaLnBrk="1" fontAlgn="auto" hangingPunct="1">
                <a:spcBef>
                  <a:spcPts val="0"/>
                </a:spcBef>
                <a:spcAft>
                  <a:spcPts val="0"/>
                </a:spcAft>
                <a:defRPr/>
              </a:pPr>
              <a:r>
                <a:rPr lang="id-ID" sz="1200" b="1" dirty="0">
                  <a:solidFill>
                    <a:schemeClr val="bg1"/>
                  </a:solidFill>
                  <a:latin typeface="微软雅黑" pitchFamily="34" charset="-122"/>
                  <a:ea typeface="微软雅黑" pitchFamily="34" charset="-122"/>
                </a:rPr>
                <a:t>0</a:t>
              </a:r>
              <a:r>
                <a:rPr lang="en-US" sz="1200" b="1" dirty="0">
                  <a:solidFill>
                    <a:schemeClr val="bg1"/>
                  </a:solidFill>
                  <a:latin typeface="微软雅黑" pitchFamily="34" charset="-122"/>
                  <a:ea typeface="微软雅黑" pitchFamily="34" charset="-122"/>
                </a:rPr>
                <a:t>2</a:t>
              </a:r>
            </a:p>
          </p:txBody>
        </p:sp>
      </p:grpSp>
      <p:sp>
        <p:nvSpPr>
          <p:cNvPr id="57" name="TextBox 24"/>
          <p:cNvSpPr txBox="1"/>
          <p:nvPr/>
        </p:nvSpPr>
        <p:spPr>
          <a:xfrm>
            <a:off x="7496175" y="830186"/>
            <a:ext cx="1210588" cy="338554"/>
          </a:xfrm>
          <a:prstGeom prst="rect">
            <a:avLst/>
          </a:prstGeom>
          <a:noFill/>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00000"/>
              </a:lnSpc>
              <a:spcBef>
                <a:spcPct val="0"/>
              </a:spcBef>
              <a:buFontTx/>
              <a:buNone/>
            </a:pPr>
            <a:r>
              <a:rPr lang="zh-CN" altLang="en-US" sz="1600" b="1" dirty="0" smtClean="0">
                <a:latin typeface="DengXian" charset="-122"/>
                <a:ea typeface="DengXian" charset="-122"/>
                <a:cs typeface="DengXian" charset="-122"/>
                <a:sym typeface="+mn-ea" charset="0"/>
              </a:rPr>
              <a:t>学生用</a:t>
            </a:r>
            <a:r>
              <a:rPr lang="zh-CN" altLang="en-US" sz="1600" b="1" dirty="0">
                <a:latin typeface="DengXian" charset="-122"/>
                <a:ea typeface="DengXian" charset="-122"/>
                <a:cs typeface="DengXian" charset="-122"/>
                <a:sym typeface="+mn-ea" charset="0"/>
              </a:rPr>
              <a:t>例图</a:t>
            </a:r>
          </a:p>
        </p:txBody>
      </p:sp>
      <p:sp>
        <p:nvSpPr>
          <p:cNvPr id="59" name="TextBox 23"/>
          <p:cNvSpPr txBox="1"/>
          <p:nvPr/>
        </p:nvSpPr>
        <p:spPr>
          <a:xfrm>
            <a:off x="7539831" y="3368635"/>
            <a:ext cx="4425950" cy="1243417"/>
          </a:xfrm>
          <a:prstGeom prst="rect">
            <a:avLst/>
          </a:prstGeom>
          <a:noFill/>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nSpc>
                <a:spcPct val="170000"/>
              </a:lnSpc>
              <a:spcBef>
                <a:spcPct val="0"/>
              </a:spcBef>
              <a:buNone/>
            </a:pPr>
            <a:r>
              <a:rPr lang="zh-CN" altLang="en-US" sz="1100" dirty="0">
                <a:latin typeface="DengXian" charset="-122"/>
                <a:ea typeface="DengXian" charset="-122"/>
                <a:cs typeface="DengXian" charset="-122"/>
              </a:rPr>
              <a:t>授课老师可在教师端有在线课程管理、统计分析、发布通知功能。授课老师可在在线课程管理中，对自己发布的在线课程进行管理</a:t>
            </a:r>
            <a:r>
              <a:rPr lang="zh-CN" altLang="en-US" sz="1100" dirty="0" smtClean="0">
                <a:latin typeface="DengXian" charset="-122"/>
                <a:ea typeface="DengXian" charset="-122"/>
                <a:cs typeface="DengXian" charset="-122"/>
              </a:rPr>
              <a:t>，发布</a:t>
            </a:r>
            <a:r>
              <a:rPr lang="zh-CN" altLang="en-US" sz="1100" dirty="0">
                <a:latin typeface="DengXian" charset="-122"/>
                <a:ea typeface="DengXian" charset="-122"/>
                <a:cs typeface="DengXian" charset="-122"/>
              </a:rPr>
              <a:t>新课程，修改课件资料，发布课时作业。对自己所教授的课程进行考勤</a:t>
            </a:r>
            <a:r>
              <a:rPr lang="zh-CN" altLang="en-US" sz="1100" dirty="0" smtClean="0">
                <a:latin typeface="DengXian" charset="-122"/>
                <a:ea typeface="DengXian" charset="-122"/>
                <a:cs typeface="DengXian" charset="-122"/>
              </a:rPr>
              <a:t>。</a:t>
            </a:r>
            <a:endParaRPr lang="zh-CN" altLang="en-US" sz="1100" dirty="0">
              <a:latin typeface="DengXian" charset="-122"/>
              <a:ea typeface="DengXian" charset="-122"/>
              <a:cs typeface="DengXian" charset="-122"/>
            </a:endParaRPr>
          </a:p>
        </p:txBody>
      </p:sp>
      <p:sp>
        <p:nvSpPr>
          <p:cNvPr id="60" name="TextBox 24"/>
          <p:cNvSpPr txBox="1"/>
          <p:nvPr/>
        </p:nvSpPr>
        <p:spPr>
          <a:xfrm>
            <a:off x="7513148" y="3104112"/>
            <a:ext cx="1211262" cy="338137"/>
          </a:xfrm>
          <a:prstGeom prst="rect">
            <a:avLst/>
          </a:prstGeom>
          <a:noFill/>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00000"/>
              </a:lnSpc>
              <a:spcBef>
                <a:spcPct val="0"/>
              </a:spcBef>
              <a:buFontTx/>
              <a:buNone/>
            </a:pPr>
            <a:r>
              <a:rPr lang="zh-CN" altLang="en-US" sz="1600" b="1" dirty="0">
                <a:latin typeface="DengXian" charset="-122"/>
                <a:ea typeface="DengXian" charset="-122"/>
                <a:cs typeface="DengXian" charset="-122"/>
                <a:sym typeface="+mn-ea" charset="0"/>
              </a:rPr>
              <a:t>教师用例图</a:t>
            </a:r>
          </a:p>
        </p:txBody>
      </p:sp>
      <p:grpSp>
        <p:nvGrpSpPr>
          <p:cNvPr id="61" name="Group 10"/>
          <p:cNvGrpSpPr/>
          <p:nvPr/>
        </p:nvGrpSpPr>
        <p:grpSpPr>
          <a:xfrm>
            <a:off x="6849840" y="4649002"/>
            <a:ext cx="510184" cy="419298"/>
            <a:chOff x="7827333" y="3464708"/>
            <a:chExt cx="599208" cy="492388"/>
          </a:xfrm>
          <a:solidFill>
            <a:schemeClr val="accent5"/>
          </a:solidFill>
          <a:effectLst/>
        </p:grpSpPr>
        <p:sp>
          <p:nvSpPr>
            <p:cNvPr id="62"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200">
                <a:solidFill>
                  <a:schemeClr val="bg1"/>
                </a:solidFill>
                <a:latin typeface="方正细圆简体" panose="03000509000000000000" charset="-122"/>
                <a:ea typeface="方正细圆简体" panose="03000509000000000000" charset="-122"/>
              </a:endParaRPr>
            </a:p>
          </p:txBody>
        </p:sp>
        <p:sp>
          <p:nvSpPr>
            <p:cNvPr id="63" name="TextBox 81"/>
            <p:cNvSpPr txBox="1"/>
            <p:nvPr/>
          </p:nvSpPr>
          <p:spPr>
            <a:xfrm>
              <a:off x="7827333" y="3536768"/>
              <a:ext cx="599208" cy="325284"/>
            </a:xfrm>
            <a:prstGeom prst="rect">
              <a:avLst/>
            </a:prstGeom>
            <a:noFill/>
            <a:ln>
              <a:noFill/>
            </a:ln>
          </p:spPr>
          <p:txBody>
            <a:bodyPr>
              <a:spAutoFit/>
            </a:bodyPr>
            <a:lstStyle/>
            <a:p>
              <a:pPr algn="ctr" eaLnBrk="1" fontAlgn="auto" hangingPunct="1">
                <a:spcBef>
                  <a:spcPts val="0"/>
                </a:spcBef>
                <a:spcAft>
                  <a:spcPts val="0"/>
                </a:spcAft>
                <a:defRPr/>
              </a:pPr>
              <a:r>
                <a:rPr lang="id-ID" sz="1200" b="1" dirty="0" smtClean="0">
                  <a:solidFill>
                    <a:schemeClr val="bg1"/>
                  </a:solidFill>
                  <a:latin typeface="微软雅黑" pitchFamily="34" charset="-122"/>
                  <a:ea typeface="微软雅黑" pitchFamily="34" charset="-122"/>
                </a:rPr>
                <a:t>0</a:t>
              </a:r>
              <a:r>
                <a:rPr lang="en-US" altLang="zh-CN" sz="1200" b="1" dirty="0" smtClean="0">
                  <a:solidFill>
                    <a:schemeClr val="bg1"/>
                  </a:solidFill>
                  <a:latin typeface="微软雅黑" pitchFamily="34" charset="-122"/>
                  <a:ea typeface="微软雅黑" pitchFamily="34" charset="-122"/>
                </a:rPr>
                <a:t>3</a:t>
              </a:r>
              <a:endParaRPr lang="en-US" sz="1200" b="1" dirty="0">
                <a:solidFill>
                  <a:schemeClr val="bg1"/>
                </a:solidFill>
                <a:latin typeface="微软雅黑" pitchFamily="34" charset="-122"/>
                <a:ea typeface="微软雅黑" pitchFamily="34" charset="-122"/>
              </a:endParaRPr>
            </a:p>
          </p:txBody>
        </p:sp>
      </p:grpSp>
      <p:sp>
        <p:nvSpPr>
          <p:cNvPr id="64" name="TextBox 23"/>
          <p:cNvSpPr txBox="1"/>
          <p:nvPr/>
        </p:nvSpPr>
        <p:spPr>
          <a:xfrm>
            <a:off x="7537450" y="4908550"/>
            <a:ext cx="4221734" cy="380104"/>
          </a:xfrm>
          <a:prstGeom prst="rect">
            <a:avLst/>
          </a:prstGeom>
          <a:noFill/>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70000"/>
              </a:lnSpc>
              <a:spcBef>
                <a:spcPct val="0"/>
              </a:spcBef>
              <a:buFontTx/>
              <a:buNone/>
            </a:pPr>
            <a:r>
              <a:rPr lang="zh-CN" altLang="en-US" sz="1100" dirty="0">
                <a:latin typeface="DengXian" charset="-122"/>
                <a:ea typeface="DengXian" charset="-122"/>
                <a:cs typeface="DengXian" charset="-122"/>
                <a:sym typeface="+mn-ea" charset="0"/>
              </a:rPr>
              <a:t>运营管理员主要功能为</a:t>
            </a:r>
            <a:r>
              <a:rPr lang="zh-CN" altLang="en-US" sz="1100" dirty="0" smtClean="0">
                <a:latin typeface="DengXian" charset="-122"/>
                <a:ea typeface="DengXian" charset="-122"/>
                <a:cs typeface="DengXian" charset="-122"/>
                <a:sym typeface="+mn-ea" charset="0"/>
              </a:rPr>
              <a:t>：小组管理，敏感词管理，统计分析。</a:t>
            </a:r>
            <a:endParaRPr lang="zh-CN" altLang="en-US" sz="1100" dirty="0">
              <a:latin typeface="DengXian" charset="-122"/>
              <a:ea typeface="DengXian" charset="-122"/>
              <a:cs typeface="DengXian" charset="-122"/>
              <a:sym typeface="+mn-ea" charset="0"/>
            </a:endParaRPr>
          </a:p>
        </p:txBody>
      </p:sp>
      <p:sp>
        <p:nvSpPr>
          <p:cNvPr id="65" name="TextBox 24"/>
          <p:cNvSpPr txBox="1"/>
          <p:nvPr/>
        </p:nvSpPr>
        <p:spPr>
          <a:xfrm>
            <a:off x="7504113" y="4648200"/>
            <a:ext cx="1827212" cy="338138"/>
          </a:xfrm>
          <a:prstGeom prst="rect">
            <a:avLst/>
          </a:prstGeom>
          <a:noFill/>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00000"/>
              </a:lnSpc>
              <a:spcBef>
                <a:spcPct val="0"/>
              </a:spcBef>
              <a:buFontTx/>
              <a:buNone/>
            </a:pPr>
            <a:r>
              <a:rPr lang="zh-CN" altLang="en-US" sz="1600" b="1" dirty="0">
                <a:latin typeface="DengXian" charset="-122"/>
                <a:ea typeface="DengXian" charset="-122"/>
                <a:cs typeface="DengXian" charset="-122"/>
                <a:sym typeface="+mn-ea" charset="0"/>
              </a:rPr>
              <a:t>运营管理员用例图</a:t>
            </a:r>
          </a:p>
        </p:txBody>
      </p:sp>
      <p:grpSp>
        <p:nvGrpSpPr>
          <p:cNvPr id="66" name="Group 10"/>
          <p:cNvGrpSpPr/>
          <p:nvPr/>
        </p:nvGrpSpPr>
        <p:grpSpPr>
          <a:xfrm>
            <a:off x="6849840" y="5615451"/>
            <a:ext cx="510184" cy="419298"/>
            <a:chOff x="7827333" y="3464708"/>
            <a:chExt cx="599208" cy="492388"/>
          </a:xfrm>
          <a:solidFill>
            <a:schemeClr val="accent6"/>
          </a:solidFill>
          <a:effectLst/>
        </p:grpSpPr>
        <p:sp>
          <p:nvSpPr>
            <p:cNvPr id="67" name="Oval 11"/>
            <p:cNvSpPr/>
            <p:nvPr/>
          </p:nvSpPr>
          <p:spPr>
            <a:xfrm rot="2700000">
              <a:off x="7882236" y="3464708"/>
              <a:ext cx="492388" cy="49238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1200">
                <a:solidFill>
                  <a:schemeClr val="bg1"/>
                </a:solidFill>
                <a:latin typeface="方正细圆简体" panose="03000509000000000000" charset="-122"/>
                <a:ea typeface="方正细圆简体" panose="03000509000000000000" charset="-122"/>
              </a:endParaRPr>
            </a:p>
          </p:txBody>
        </p:sp>
        <p:sp>
          <p:nvSpPr>
            <p:cNvPr id="68" name="TextBox 81"/>
            <p:cNvSpPr txBox="1"/>
            <p:nvPr/>
          </p:nvSpPr>
          <p:spPr>
            <a:xfrm>
              <a:off x="7827333" y="3551897"/>
              <a:ext cx="599208" cy="325284"/>
            </a:xfrm>
            <a:prstGeom prst="rect">
              <a:avLst/>
            </a:prstGeom>
            <a:noFill/>
            <a:ln>
              <a:noFill/>
            </a:ln>
          </p:spPr>
          <p:txBody>
            <a:bodyPr>
              <a:spAutoFit/>
            </a:bodyPr>
            <a:lstStyle/>
            <a:p>
              <a:pPr algn="ctr" eaLnBrk="1" fontAlgn="auto" hangingPunct="1">
                <a:spcBef>
                  <a:spcPts val="0"/>
                </a:spcBef>
                <a:spcAft>
                  <a:spcPts val="0"/>
                </a:spcAft>
                <a:defRPr/>
              </a:pPr>
              <a:r>
                <a:rPr lang="id-ID" sz="1200" b="1" dirty="0" smtClean="0">
                  <a:solidFill>
                    <a:schemeClr val="bg1"/>
                  </a:solidFill>
                  <a:latin typeface="微软雅黑" pitchFamily="34" charset="-122"/>
                  <a:ea typeface="微软雅黑" pitchFamily="34" charset="-122"/>
                </a:rPr>
                <a:t>0</a:t>
              </a:r>
              <a:r>
                <a:rPr lang="en-US" altLang="zh-CN" sz="1200" b="1" dirty="0" smtClean="0">
                  <a:solidFill>
                    <a:schemeClr val="bg1"/>
                  </a:solidFill>
                  <a:latin typeface="微软雅黑" pitchFamily="34" charset="-122"/>
                  <a:ea typeface="微软雅黑" pitchFamily="34" charset="-122"/>
                </a:rPr>
                <a:t>4</a:t>
              </a:r>
              <a:endParaRPr lang="en-US" sz="1200" b="1" dirty="0">
                <a:solidFill>
                  <a:schemeClr val="bg1"/>
                </a:solidFill>
                <a:latin typeface="微软雅黑" pitchFamily="34" charset="-122"/>
                <a:ea typeface="微软雅黑" pitchFamily="34" charset="-122"/>
              </a:endParaRPr>
            </a:p>
          </p:txBody>
        </p:sp>
      </p:grpSp>
      <p:sp>
        <p:nvSpPr>
          <p:cNvPr id="69" name="TextBox 23"/>
          <p:cNvSpPr txBox="1"/>
          <p:nvPr/>
        </p:nvSpPr>
        <p:spPr>
          <a:xfrm>
            <a:off x="7542213" y="5911850"/>
            <a:ext cx="4421187" cy="380104"/>
          </a:xfrm>
          <a:prstGeom prst="rect">
            <a:avLst/>
          </a:prstGeom>
          <a:noFill/>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70000"/>
              </a:lnSpc>
              <a:spcBef>
                <a:spcPct val="0"/>
              </a:spcBef>
              <a:buFontTx/>
              <a:buNone/>
            </a:pPr>
            <a:r>
              <a:rPr lang="zh-CN" altLang="en-US" sz="1100" dirty="0" smtClean="0">
                <a:latin typeface="DengXian" charset="-122"/>
                <a:ea typeface="DengXian" charset="-122"/>
                <a:cs typeface="DengXian" charset="-122"/>
                <a:sym typeface="+mn-ea" charset="0"/>
              </a:rPr>
              <a:t>教务管理主要针对于院校内的教务信息以及对在线课程的审核与管理。</a:t>
            </a:r>
            <a:endParaRPr lang="zh-CN" altLang="en-US" sz="1100" dirty="0">
              <a:latin typeface="DengXian" charset="-122"/>
              <a:ea typeface="DengXian" charset="-122"/>
              <a:cs typeface="DengXian" charset="-122"/>
              <a:sym typeface="+mn-ea" charset="0"/>
            </a:endParaRPr>
          </a:p>
        </p:txBody>
      </p:sp>
      <p:sp>
        <p:nvSpPr>
          <p:cNvPr id="70" name="TextBox 24"/>
          <p:cNvSpPr txBox="1"/>
          <p:nvPr/>
        </p:nvSpPr>
        <p:spPr>
          <a:xfrm>
            <a:off x="7508875" y="5651500"/>
            <a:ext cx="1827213" cy="338137"/>
          </a:xfrm>
          <a:prstGeom prst="rect">
            <a:avLst/>
          </a:prstGeom>
          <a:noFill/>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00000"/>
              </a:lnSpc>
              <a:spcBef>
                <a:spcPct val="0"/>
              </a:spcBef>
              <a:buFontTx/>
              <a:buNone/>
            </a:pPr>
            <a:r>
              <a:rPr lang="zh-CN" altLang="en-US" sz="1600" b="1">
                <a:latin typeface="DengXian" charset="-122"/>
                <a:ea typeface="DengXian" charset="-122"/>
                <a:cs typeface="DengXian" charset="-122"/>
                <a:sym typeface="+mn-ea" charset="0"/>
              </a:rPr>
              <a:t>教务管理员用例图</a:t>
            </a:r>
          </a:p>
        </p:txBody>
      </p:sp>
      <p:sp>
        <p:nvSpPr>
          <p:cNvPr id="76" name="TextBox 23"/>
          <p:cNvSpPr txBox="1"/>
          <p:nvPr/>
        </p:nvSpPr>
        <p:spPr>
          <a:xfrm>
            <a:off x="7480385" y="1238078"/>
            <a:ext cx="4419600" cy="1818959"/>
          </a:xfrm>
          <a:prstGeom prst="rect">
            <a:avLst/>
          </a:prstGeom>
          <a:noFill/>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nSpc>
                <a:spcPct val="170000"/>
              </a:lnSpc>
              <a:spcBef>
                <a:spcPct val="0"/>
              </a:spcBef>
              <a:buNone/>
            </a:pPr>
            <a:r>
              <a:rPr lang="zh-CN" altLang="en-US" sz="1100" dirty="0" smtClean="0">
                <a:latin typeface="DengXian" charset="-122"/>
                <a:ea typeface="DengXian" charset="-122"/>
                <a:cs typeface="DengXian" charset="-122"/>
                <a:sym typeface="+mn-ea" charset="0"/>
              </a:rPr>
              <a:t>主要</a:t>
            </a:r>
            <a:r>
              <a:rPr lang="zh-CN" altLang="en-US" sz="1100" dirty="0">
                <a:latin typeface="DengXian" charset="-122"/>
                <a:ea typeface="DengXian" charset="-122"/>
                <a:cs typeface="DengXian" charset="-122"/>
                <a:sym typeface="+mn-ea" charset="0"/>
              </a:rPr>
              <a:t>核心功能为在线课程学习，兴趣小组以及计划。学生可以通过首页推荐的在线课程和直播来选择学习，每门课都有相应的课时和课时作业，学生需要完成才能在日历上打卡。学生还可以选择自己喜欢的兴趣小组加入，与虽然在天南地北但兴趣相同的朋友交流，讨论以及分享自己的见解</a:t>
            </a:r>
            <a:r>
              <a:rPr lang="zh-CN" altLang="en-US" sz="1100" dirty="0" smtClean="0">
                <a:latin typeface="DengXian" charset="-122"/>
                <a:ea typeface="DengXian" charset="-122"/>
                <a:cs typeface="DengXian" charset="-122"/>
                <a:sym typeface="+mn-ea" charset="0"/>
              </a:rPr>
              <a:t>。在计划中，系统会自动安排学生今日需要学习的课程，让学习更有条理。</a:t>
            </a:r>
            <a:endParaRPr lang="zh-CN" altLang="en-US" sz="1100" dirty="0">
              <a:latin typeface="DengXian" charset="-122"/>
              <a:ea typeface="DengXian" charset="-122"/>
              <a:cs typeface="DengXian" charset="-122"/>
              <a:sym typeface="+mn-ea" charset="0"/>
            </a:endParaRPr>
          </a:p>
        </p:txBody>
      </p:sp>
      <p:pic>
        <p:nvPicPr>
          <p:cNvPr id="36" name="图片 35"/>
          <p:cNvPicPr/>
          <p:nvPr/>
        </p:nvPicPr>
        <p:blipFill>
          <a:blip r:embed="rId3">
            <a:extLst>
              <a:ext uri="{28A0092B-C50C-407E-A947-70E740481C1C}">
                <a14:useLocalDpi xmlns:a14="http://schemas.microsoft.com/office/drawing/2010/main" val="0"/>
              </a:ext>
            </a:extLst>
          </a:blip>
          <a:srcRect/>
          <a:stretch>
            <a:fillRect/>
          </a:stretch>
        </p:blipFill>
        <p:spPr bwMode="auto">
          <a:xfrm>
            <a:off x="623937" y="768826"/>
            <a:ext cx="5467985" cy="5934710"/>
          </a:xfrm>
          <a:prstGeom prst="rect">
            <a:avLst/>
          </a:prstGeom>
          <a:noFill/>
          <a:ln>
            <a:noFill/>
          </a:ln>
        </p:spPr>
      </p:pic>
      <p:pic>
        <p:nvPicPr>
          <p:cNvPr id="37" name="图片 36"/>
          <p:cNvPicPr/>
          <p:nvPr/>
        </p:nvPicPr>
        <p:blipFill>
          <a:blip r:embed="rId4">
            <a:extLst>
              <a:ext uri="{28A0092B-C50C-407E-A947-70E740481C1C}">
                <a14:useLocalDpi xmlns:a14="http://schemas.microsoft.com/office/drawing/2010/main" val="0"/>
              </a:ext>
            </a:extLst>
          </a:blip>
          <a:srcRect/>
          <a:stretch>
            <a:fillRect/>
          </a:stretch>
        </p:blipFill>
        <p:spPr bwMode="auto">
          <a:xfrm>
            <a:off x="965487" y="1254757"/>
            <a:ext cx="4476383" cy="4918153"/>
          </a:xfrm>
          <a:prstGeom prst="rect">
            <a:avLst/>
          </a:prstGeom>
          <a:noFill/>
          <a:ln>
            <a:noFill/>
          </a:ln>
        </p:spPr>
      </p:pic>
      <p:pic>
        <p:nvPicPr>
          <p:cNvPr id="38" name="图片 37"/>
          <p:cNvPicPr/>
          <p:nvPr/>
        </p:nvPicPr>
        <p:blipFill>
          <a:blip r:embed="rId5">
            <a:extLst>
              <a:ext uri="{28A0092B-C50C-407E-A947-70E740481C1C}">
                <a14:useLocalDpi xmlns:a14="http://schemas.microsoft.com/office/drawing/2010/main" val="0"/>
              </a:ext>
            </a:extLst>
          </a:blip>
          <a:srcRect/>
          <a:stretch>
            <a:fillRect/>
          </a:stretch>
        </p:blipFill>
        <p:spPr bwMode="auto">
          <a:xfrm>
            <a:off x="924740" y="542599"/>
            <a:ext cx="4842515" cy="5797846"/>
          </a:xfrm>
          <a:prstGeom prst="rect">
            <a:avLst/>
          </a:prstGeom>
          <a:noFill/>
          <a:ln>
            <a:noFill/>
          </a:ln>
        </p:spPr>
      </p:pic>
      <p:pic>
        <p:nvPicPr>
          <p:cNvPr id="39" name="图片 38"/>
          <p:cNvPicPr/>
          <p:nvPr/>
        </p:nvPicPr>
        <p:blipFill>
          <a:blip r:embed="rId6">
            <a:extLst>
              <a:ext uri="{28A0092B-C50C-407E-A947-70E740481C1C}">
                <a14:useLocalDpi xmlns:a14="http://schemas.microsoft.com/office/drawing/2010/main" val="0"/>
              </a:ext>
            </a:extLst>
          </a:blip>
          <a:srcRect/>
          <a:stretch>
            <a:fillRect/>
          </a:stretch>
        </p:blipFill>
        <p:spPr bwMode="auto">
          <a:xfrm>
            <a:off x="1284797" y="1287246"/>
            <a:ext cx="4124318" cy="5462993"/>
          </a:xfrm>
          <a:prstGeom prst="rect">
            <a:avLst/>
          </a:prstGeom>
          <a:noFill/>
          <a:ln>
            <a:noFill/>
          </a:ln>
        </p:spPr>
      </p:pic>
    </p:spTree>
    <p:extLst>
      <p:ext uri="{BB962C8B-B14F-4D97-AF65-F5344CB8AC3E}">
        <p14:creationId xmlns:p14="http://schemas.microsoft.com/office/powerpoint/2010/main" val="902895429"/>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499"/>
                                          </p:stCondLst>
                                        </p:cTn>
                                        <p:tgtEl>
                                          <p:spTgt spid="48"/>
                                        </p:tgtEl>
                                        <p:attrNameLst>
                                          <p:attrName>style.visibility</p:attrName>
                                        </p:attrNameLst>
                                      </p:cBhvr>
                                      <p:to>
                                        <p:strVal val="visible"/>
                                      </p:to>
                                    </p:set>
                                  </p:childTnLst>
                                </p:cTn>
                              </p:par>
                            </p:childTnLst>
                          </p:cTn>
                        </p:par>
                        <p:par>
                          <p:cTn id="7" fill="hold">
                            <p:stCondLst>
                              <p:cond delay="1500"/>
                            </p:stCondLst>
                            <p:childTnLst>
                              <p:par>
                                <p:cTn id="8" presetID="12" presetClass="entr" presetSubtype="4"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additive="base">
                                        <p:cTn id="10" dur="500"/>
                                        <p:tgtEl>
                                          <p:spTgt spid="36"/>
                                        </p:tgtEl>
                                        <p:attrNameLst>
                                          <p:attrName>ppt_y</p:attrName>
                                        </p:attrNameLst>
                                      </p:cBhvr>
                                      <p:tavLst>
                                        <p:tav tm="0">
                                          <p:val>
                                            <p:strVal val="#ppt_y+#ppt_h*1.125000"/>
                                          </p:val>
                                        </p:tav>
                                        <p:tav tm="100000">
                                          <p:val>
                                            <p:strVal val="#ppt_y"/>
                                          </p:val>
                                        </p:tav>
                                      </p:tavLst>
                                    </p:anim>
                                    <p:animEffect transition="in" filter="wipe(up)">
                                      <p:cBhvr>
                                        <p:cTn id="11" dur="500"/>
                                        <p:tgtEl>
                                          <p:spTgt spid="36"/>
                                        </p:tgtEl>
                                      </p:cBhvr>
                                    </p:animEffect>
                                  </p:childTnLst>
                                </p:cTn>
                              </p:par>
                            </p:childTnLst>
                          </p:cTn>
                        </p:par>
                        <p:par>
                          <p:cTn id="12" fill="hold">
                            <p:stCondLst>
                              <p:cond delay="2000"/>
                            </p:stCondLst>
                            <p:childTnLst>
                              <p:par>
                                <p:cTn id="13" presetID="12" presetClass="entr" presetSubtype="4" fill="hold" grpId="0" nodeType="afterEffect">
                                  <p:stCondLst>
                                    <p:cond delay="0"/>
                                  </p:stCondLst>
                                  <p:childTnLst>
                                    <p:set>
                                      <p:cBhvr>
                                        <p:cTn id="14" dur="1" fill="hold">
                                          <p:stCondLst>
                                            <p:cond delay="0"/>
                                          </p:stCondLst>
                                        </p:cTn>
                                        <p:tgtEl>
                                          <p:spTgt spid="57">
                                            <p:txEl>
                                              <p:pRg st="0" end="0"/>
                                            </p:txEl>
                                          </p:spTgt>
                                        </p:tgtEl>
                                        <p:attrNameLst>
                                          <p:attrName>style.visibility</p:attrName>
                                        </p:attrNameLst>
                                      </p:cBhvr>
                                      <p:to>
                                        <p:strVal val="visible"/>
                                      </p:to>
                                    </p:set>
                                    <p:anim calcmode="lin" valueType="num">
                                      <p:cBhvr additive="base">
                                        <p:cTn id="15" dur="500"/>
                                        <p:tgtEl>
                                          <p:spTgt spid="57">
                                            <p:txEl>
                                              <p:pRg st="0" end="0"/>
                                            </p:txEl>
                                          </p:spTgt>
                                        </p:tgtEl>
                                        <p:attrNameLst>
                                          <p:attrName>ppt_y</p:attrName>
                                        </p:attrNameLst>
                                      </p:cBhvr>
                                      <p:tavLst>
                                        <p:tav tm="0">
                                          <p:val>
                                            <p:strVal val="#ppt_y+#ppt_h*1.125000"/>
                                          </p:val>
                                        </p:tav>
                                        <p:tav tm="100000">
                                          <p:val>
                                            <p:strVal val="#ppt_y"/>
                                          </p:val>
                                        </p:tav>
                                      </p:tavLst>
                                    </p:anim>
                                    <p:animEffect transition="in" filter="wipe(up)">
                                      <p:cBhvr>
                                        <p:cTn id="16" dur="500"/>
                                        <p:tgtEl>
                                          <p:spTgt spid="57">
                                            <p:txEl>
                                              <p:pRg st="0" end="0"/>
                                            </p:txEl>
                                          </p:spTgt>
                                        </p:tgtEl>
                                      </p:cBhvr>
                                    </p:animEffect>
                                  </p:childTnLst>
                                </p:cTn>
                              </p:par>
                            </p:childTnLst>
                          </p:cTn>
                        </p:par>
                        <p:par>
                          <p:cTn id="17" fill="hold">
                            <p:stCondLst>
                              <p:cond delay="2500"/>
                            </p:stCondLst>
                            <p:childTnLst>
                              <p:par>
                                <p:cTn id="18" presetID="12" presetClass="entr" presetSubtype="4" fill="hold" grpId="0" nodeType="afterEffect">
                                  <p:stCondLst>
                                    <p:cond delay="0"/>
                                  </p:stCondLst>
                                  <p:childTnLst>
                                    <p:set>
                                      <p:cBhvr>
                                        <p:cTn id="19" dur="1" fill="hold">
                                          <p:stCondLst>
                                            <p:cond delay="0"/>
                                          </p:stCondLst>
                                        </p:cTn>
                                        <p:tgtEl>
                                          <p:spTgt spid="76">
                                            <p:txEl>
                                              <p:pRg st="0" end="0"/>
                                            </p:txEl>
                                          </p:spTgt>
                                        </p:tgtEl>
                                        <p:attrNameLst>
                                          <p:attrName>style.visibility</p:attrName>
                                        </p:attrNameLst>
                                      </p:cBhvr>
                                      <p:to>
                                        <p:strVal val="visible"/>
                                      </p:to>
                                    </p:set>
                                    <p:anim calcmode="lin" valueType="num">
                                      <p:cBhvr additive="base">
                                        <p:cTn id="20" dur="500"/>
                                        <p:tgtEl>
                                          <p:spTgt spid="76">
                                            <p:txEl>
                                              <p:pRg st="0" end="0"/>
                                            </p:txEl>
                                          </p:spTgt>
                                        </p:tgtEl>
                                        <p:attrNameLst>
                                          <p:attrName>ppt_y</p:attrName>
                                        </p:attrNameLst>
                                      </p:cBhvr>
                                      <p:tavLst>
                                        <p:tav tm="0">
                                          <p:val>
                                            <p:strVal val="#ppt_y+#ppt_h*1.125000"/>
                                          </p:val>
                                        </p:tav>
                                        <p:tav tm="100000">
                                          <p:val>
                                            <p:strVal val="#ppt_y"/>
                                          </p:val>
                                        </p:tav>
                                      </p:tavLst>
                                    </p:anim>
                                    <p:animEffect transition="in" filter="wipe(up)">
                                      <p:cBhvr>
                                        <p:cTn id="21" dur="500"/>
                                        <p:tgtEl>
                                          <p:spTgt spid="7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51"/>
                                        </p:tgtEl>
                                        <p:attrNameLst>
                                          <p:attrName>style.visibility</p:attrName>
                                        </p:attrNameLst>
                                      </p:cBhvr>
                                      <p:to>
                                        <p:strVal val="visible"/>
                                      </p:to>
                                    </p:set>
                                  </p:childTnLst>
                                </p:cTn>
                              </p:par>
                            </p:childTnLst>
                          </p:cTn>
                        </p:par>
                        <p:par>
                          <p:cTn id="26" fill="hold">
                            <p:stCondLst>
                              <p:cond delay="500"/>
                            </p:stCondLst>
                            <p:childTnLst>
                              <p:par>
                                <p:cTn id="27" presetID="3" presetClass="exit" presetSubtype="10" fill="hold" nodeType="afterEffect">
                                  <p:stCondLst>
                                    <p:cond delay="0"/>
                                  </p:stCondLst>
                                  <p:childTnLst>
                                    <p:animEffect transition="out" filter="blinds(horizontal)">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1000"/>
                            </p:stCondLst>
                            <p:childTnLst>
                              <p:par>
                                <p:cTn id="31" presetID="12" presetClass="entr" presetSubtype="4"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500"/>
                                        <p:tgtEl>
                                          <p:spTgt spid="37"/>
                                        </p:tgtEl>
                                        <p:attrNameLst>
                                          <p:attrName>ppt_y</p:attrName>
                                        </p:attrNameLst>
                                      </p:cBhvr>
                                      <p:tavLst>
                                        <p:tav tm="0">
                                          <p:val>
                                            <p:strVal val="#ppt_y+#ppt_h*1.125000"/>
                                          </p:val>
                                        </p:tav>
                                        <p:tav tm="100000">
                                          <p:val>
                                            <p:strVal val="#ppt_y"/>
                                          </p:val>
                                        </p:tav>
                                      </p:tavLst>
                                    </p:anim>
                                    <p:animEffect transition="in" filter="wipe(up)">
                                      <p:cBhvr>
                                        <p:cTn id="34" dur="500"/>
                                        <p:tgtEl>
                                          <p:spTgt spid="37"/>
                                        </p:tgtEl>
                                      </p:cBhvr>
                                    </p:animEffect>
                                  </p:childTnLst>
                                </p:cTn>
                              </p:par>
                            </p:childTnLst>
                          </p:cTn>
                        </p:par>
                        <p:par>
                          <p:cTn id="35" fill="hold">
                            <p:stCondLst>
                              <p:cond delay="1500"/>
                            </p:stCondLst>
                            <p:childTnLst>
                              <p:par>
                                <p:cTn id="36" presetID="12" presetClass="entr" presetSubtype="4" fill="hold" grpId="0" nodeType="afterEffect">
                                  <p:stCondLst>
                                    <p:cond delay="0"/>
                                  </p:stCondLst>
                                  <p:childTnLst>
                                    <p:set>
                                      <p:cBhvr>
                                        <p:cTn id="37" dur="1" fill="hold">
                                          <p:stCondLst>
                                            <p:cond delay="0"/>
                                          </p:stCondLst>
                                        </p:cTn>
                                        <p:tgtEl>
                                          <p:spTgt spid="60">
                                            <p:txEl>
                                              <p:pRg st="0" end="0"/>
                                            </p:txEl>
                                          </p:spTgt>
                                        </p:tgtEl>
                                        <p:attrNameLst>
                                          <p:attrName>style.visibility</p:attrName>
                                        </p:attrNameLst>
                                      </p:cBhvr>
                                      <p:to>
                                        <p:strVal val="visible"/>
                                      </p:to>
                                    </p:set>
                                    <p:anim calcmode="lin" valueType="num">
                                      <p:cBhvr additive="base">
                                        <p:cTn id="38" dur="500"/>
                                        <p:tgtEl>
                                          <p:spTgt spid="60">
                                            <p:txEl>
                                              <p:pRg st="0" end="0"/>
                                            </p:txEl>
                                          </p:spTgt>
                                        </p:tgtEl>
                                        <p:attrNameLst>
                                          <p:attrName>ppt_y</p:attrName>
                                        </p:attrNameLst>
                                      </p:cBhvr>
                                      <p:tavLst>
                                        <p:tav tm="0">
                                          <p:val>
                                            <p:strVal val="#ppt_y+#ppt_h*1.125000"/>
                                          </p:val>
                                        </p:tav>
                                        <p:tav tm="100000">
                                          <p:val>
                                            <p:strVal val="#ppt_y"/>
                                          </p:val>
                                        </p:tav>
                                      </p:tavLst>
                                    </p:anim>
                                    <p:animEffect transition="in" filter="wipe(up)">
                                      <p:cBhvr>
                                        <p:cTn id="39" dur="500"/>
                                        <p:tgtEl>
                                          <p:spTgt spid="60">
                                            <p:txEl>
                                              <p:pRg st="0" end="0"/>
                                            </p:txEl>
                                          </p:spTgt>
                                        </p:tgtEl>
                                      </p:cBhvr>
                                    </p:animEffect>
                                  </p:childTnLst>
                                </p:cTn>
                              </p:par>
                            </p:childTnLst>
                          </p:cTn>
                        </p:par>
                        <p:par>
                          <p:cTn id="40" fill="hold">
                            <p:stCondLst>
                              <p:cond delay="2000"/>
                            </p:stCondLst>
                            <p:childTnLst>
                              <p:par>
                                <p:cTn id="41" presetID="12" presetClass="entr" presetSubtype="4" fill="hold" grpId="0" nodeType="afterEffect">
                                  <p:stCondLst>
                                    <p:cond delay="0"/>
                                  </p:stCondLst>
                                  <p:childTnLst>
                                    <p:set>
                                      <p:cBhvr>
                                        <p:cTn id="42" dur="1" fill="hold">
                                          <p:stCondLst>
                                            <p:cond delay="0"/>
                                          </p:stCondLst>
                                        </p:cTn>
                                        <p:tgtEl>
                                          <p:spTgt spid="59">
                                            <p:txEl>
                                              <p:pRg st="0" end="0"/>
                                            </p:txEl>
                                          </p:spTgt>
                                        </p:tgtEl>
                                        <p:attrNameLst>
                                          <p:attrName>style.visibility</p:attrName>
                                        </p:attrNameLst>
                                      </p:cBhvr>
                                      <p:to>
                                        <p:strVal val="visible"/>
                                      </p:to>
                                    </p:set>
                                    <p:anim calcmode="lin" valueType="num">
                                      <p:cBhvr additive="base">
                                        <p:cTn id="43" dur="500"/>
                                        <p:tgtEl>
                                          <p:spTgt spid="59">
                                            <p:txEl>
                                              <p:pRg st="0" end="0"/>
                                            </p:txEl>
                                          </p:spTgt>
                                        </p:tgtEl>
                                        <p:attrNameLst>
                                          <p:attrName>ppt_y</p:attrName>
                                        </p:attrNameLst>
                                      </p:cBhvr>
                                      <p:tavLst>
                                        <p:tav tm="0">
                                          <p:val>
                                            <p:strVal val="#ppt_y+#ppt_h*1.125000"/>
                                          </p:val>
                                        </p:tav>
                                        <p:tav tm="100000">
                                          <p:val>
                                            <p:strVal val="#ppt_y"/>
                                          </p:val>
                                        </p:tav>
                                      </p:tavLst>
                                    </p:anim>
                                    <p:animEffect transition="in" filter="wipe(up)">
                                      <p:cBhvr>
                                        <p:cTn id="44" dur="500"/>
                                        <p:tgtEl>
                                          <p:spTgt spid="5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61"/>
                                        </p:tgtEl>
                                        <p:attrNameLst>
                                          <p:attrName>style.visibility</p:attrName>
                                        </p:attrNameLst>
                                      </p:cBhvr>
                                      <p:to>
                                        <p:strVal val="visible"/>
                                      </p:to>
                                    </p:set>
                                  </p:childTnLst>
                                </p:cTn>
                              </p:par>
                            </p:childTnLst>
                          </p:cTn>
                        </p:par>
                        <p:par>
                          <p:cTn id="49" fill="hold">
                            <p:stCondLst>
                              <p:cond delay="500"/>
                            </p:stCondLst>
                            <p:childTnLst>
                              <p:par>
                                <p:cTn id="50" presetID="3" presetClass="exit" presetSubtype="10" fill="hold" nodeType="afterEffect">
                                  <p:stCondLst>
                                    <p:cond delay="0"/>
                                  </p:stCondLst>
                                  <p:childTnLst>
                                    <p:animEffect transition="out" filter="blinds(horizontal)">
                                      <p:cBhvr>
                                        <p:cTn id="51" dur="500"/>
                                        <p:tgtEl>
                                          <p:spTgt spid="37"/>
                                        </p:tgtEl>
                                      </p:cBhvr>
                                    </p:animEffect>
                                    <p:set>
                                      <p:cBhvr>
                                        <p:cTn id="52" dur="1" fill="hold">
                                          <p:stCondLst>
                                            <p:cond delay="499"/>
                                          </p:stCondLst>
                                        </p:cTn>
                                        <p:tgtEl>
                                          <p:spTgt spid="37"/>
                                        </p:tgtEl>
                                        <p:attrNameLst>
                                          <p:attrName>style.visibility</p:attrName>
                                        </p:attrNameLst>
                                      </p:cBhvr>
                                      <p:to>
                                        <p:strVal val="hidden"/>
                                      </p:to>
                                    </p:set>
                                  </p:childTnLst>
                                </p:cTn>
                              </p:par>
                            </p:childTnLst>
                          </p:cTn>
                        </p:par>
                        <p:par>
                          <p:cTn id="53" fill="hold">
                            <p:stCondLst>
                              <p:cond delay="1000"/>
                            </p:stCondLst>
                            <p:childTnLst>
                              <p:par>
                                <p:cTn id="54" presetID="12" presetClass="entr" presetSubtype="4" fill="hold" nodeType="after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500"/>
                                        <p:tgtEl>
                                          <p:spTgt spid="39"/>
                                        </p:tgtEl>
                                        <p:attrNameLst>
                                          <p:attrName>ppt_y</p:attrName>
                                        </p:attrNameLst>
                                      </p:cBhvr>
                                      <p:tavLst>
                                        <p:tav tm="0">
                                          <p:val>
                                            <p:strVal val="#ppt_y+#ppt_h*1.125000"/>
                                          </p:val>
                                        </p:tav>
                                        <p:tav tm="100000">
                                          <p:val>
                                            <p:strVal val="#ppt_y"/>
                                          </p:val>
                                        </p:tav>
                                      </p:tavLst>
                                    </p:anim>
                                    <p:animEffect transition="in" filter="wipe(up)">
                                      <p:cBhvr>
                                        <p:cTn id="57" dur="500"/>
                                        <p:tgtEl>
                                          <p:spTgt spid="39"/>
                                        </p:tgtEl>
                                      </p:cBhvr>
                                    </p:animEffect>
                                  </p:childTnLst>
                                </p:cTn>
                              </p:par>
                            </p:childTnLst>
                          </p:cTn>
                        </p:par>
                        <p:par>
                          <p:cTn id="58" fill="hold">
                            <p:stCondLst>
                              <p:cond delay="1500"/>
                            </p:stCondLst>
                            <p:childTnLst>
                              <p:par>
                                <p:cTn id="59" presetID="12" presetClass="entr" presetSubtype="4" fill="hold" grpId="0" nodeType="afterEffect">
                                  <p:stCondLst>
                                    <p:cond delay="0"/>
                                  </p:stCondLst>
                                  <p:childTnLst>
                                    <p:set>
                                      <p:cBhvr>
                                        <p:cTn id="60" dur="1" fill="hold">
                                          <p:stCondLst>
                                            <p:cond delay="0"/>
                                          </p:stCondLst>
                                        </p:cTn>
                                        <p:tgtEl>
                                          <p:spTgt spid="65">
                                            <p:txEl>
                                              <p:pRg st="0" end="0"/>
                                            </p:txEl>
                                          </p:spTgt>
                                        </p:tgtEl>
                                        <p:attrNameLst>
                                          <p:attrName>style.visibility</p:attrName>
                                        </p:attrNameLst>
                                      </p:cBhvr>
                                      <p:to>
                                        <p:strVal val="visible"/>
                                      </p:to>
                                    </p:set>
                                    <p:anim calcmode="lin" valueType="num">
                                      <p:cBhvr additive="base">
                                        <p:cTn id="61" dur="500"/>
                                        <p:tgtEl>
                                          <p:spTgt spid="65">
                                            <p:txEl>
                                              <p:pRg st="0" end="0"/>
                                            </p:txEl>
                                          </p:spTgt>
                                        </p:tgtEl>
                                        <p:attrNameLst>
                                          <p:attrName>ppt_y</p:attrName>
                                        </p:attrNameLst>
                                      </p:cBhvr>
                                      <p:tavLst>
                                        <p:tav tm="0">
                                          <p:val>
                                            <p:strVal val="#ppt_y+#ppt_h*1.125000"/>
                                          </p:val>
                                        </p:tav>
                                        <p:tav tm="100000">
                                          <p:val>
                                            <p:strVal val="#ppt_y"/>
                                          </p:val>
                                        </p:tav>
                                      </p:tavLst>
                                    </p:anim>
                                    <p:animEffect transition="in" filter="wipe(up)">
                                      <p:cBhvr>
                                        <p:cTn id="62" dur="500"/>
                                        <p:tgtEl>
                                          <p:spTgt spid="65">
                                            <p:txEl>
                                              <p:pRg st="0" end="0"/>
                                            </p:txEl>
                                          </p:spTgt>
                                        </p:tgtEl>
                                      </p:cBhvr>
                                    </p:animEffect>
                                  </p:childTnLst>
                                </p:cTn>
                              </p:par>
                            </p:childTnLst>
                          </p:cTn>
                        </p:par>
                        <p:par>
                          <p:cTn id="63" fill="hold">
                            <p:stCondLst>
                              <p:cond delay="2000"/>
                            </p:stCondLst>
                            <p:childTnLst>
                              <p:par>
                                <p:cTn id="64" presetID="12" presetClass="entr" presetSubtype="4" fill="hold" grpId="0" nodeType="afterEffect">
                                  <p:stCondLst>
                                    <p:cond delay="0"/>
                                  </p:stCondLst>
                                  <p:childTnLst>
                                    <p:set>
                                      <p:cBhvr>
                                        <p:cTn id="65" dur="1" fill="hold">
                                          <p:stCondLst>
                                            <p:cond delay="0"/>
                                          </p:stCondLst>
                                        </p:cTn>
                                        <p:tgtEl>
                                          <p:spTgt spid="64">
                                            <p:txEl>
                                              <p:pRg st="0" end="0"/>
                                            </p:txEl>
                                          </p:spTgt>
                                        </p:tgtEl>
                                        <p:attrNameLst>
                                          <p:attrName>style.visibility</p:attrName>
                                        </p:attrNameLst>
                                      </p:cBhvr>
                                      <p:to>
                                        <p:strVal val="visible"/>
                                      </p:to>
                                    </p:set>
                                    <p:anim calcmode="lin" valueType="num">
                                      <p:cBhvr additive="base">
                                        <p:cTn id="66" dur="500"/>
                                        <p:tgtEl>
                                          <p:spTgt spid="64">
                                            <p:txEl>
                                              <p:pRg st="0" end="0"/>
                                            </p:txEl>
                                          </p:spTgt>
                                        </p:tgtEl>
                                        <p:attrNameLst>
                                          <p:attrName>ppt_y</p:attrName>
                                        </p:attrNameLst>
                                      </p:cBhvr>
                                      <p:tavLst>
                                        <p:tav tm="0">
                                          <p:val>
                                            <p:strVal val="#ppt_y+#ppt_h*1.125000"/>
                                          </p:val>
                                        </p:tav>
                                        <p:tav tm="100000">
                                          <p:val>
                                            <p:strVal val="#ppt_y"/>
                                          </p:val>
                                        </p:tav>
                                      </p:tavLst>
                                    </p:anim>
                                    <p:animEffect transition="in" filter="wipe(up)">
                                      <p:cBhvr>
                                        <p:cTn id="67" dur="500"/>
                                        <p:tgtEl>
                                          <p:spTgt spid="64">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499"/>
                                          </p:stCondLst>
                                        </p:cTn>
                                        <p:tgtEl>
                                          <p:spTgt spid="66"/>
                                        </p:tgtEl>
                                        <p:attrNameLst>
                                          <p:attrName>style.visibility</p:attrName>
                                        </p:attrNameLst>
                                      </p:cBhvr>
                                      <p:to>
                                        <p:strVal val="visible"/>
                                      </p:to>
                                    </p:set>
                                  </p:childTnLst>
                                </p:cTn>
                              </p:par>
                            </p:childTnLst>
                          </p:cTn>
                        </p:par>
                        <p:par>
                          <p:cTn id="72" fill="hold">
                            <p:stCondLst>
                              <p:cond delay="500"/>
                            </p:stCondLst>
                            <p:childTnLst>
                              <p:par>
                                <p:cTn id="73" presetID="3" presetClass="exit" presetSubtype="10" fill="hold" nodeType="afterEffect">
                                  <p:stCondLst>
                                    <p:cond delay="0"/>
                                  </p:stCondLst>
                                  <p:childTnLst>
                                    <p:animEffect transition="out" filter="blinds(horizontal)">
                                      <p:cBhvr>
                                        <p:cTn id="74" dur="500"/>
                                        <p:tgtEl>
                                          <p:spTgt spid="39"/>
                                        </p:tgtEl>
                                      </p:cBhvr>
                                    </p:animEffect>
                                    <p:set>
                                      <p:cBhvr>
                                        <p:cTn id="75" dur="1" fill="hold">
                                          <p:stCondLst>
                                            <p:cond delay="499"/>
                                          </p:stCondLst>
                                        </p:cTn>
                                        <p:tgtEl>
                                          <p:spTgt spid="39"/>
                                        </p:tgtEl>
                                        <p:attrNameLst>
                                          <p:attrName>style.visibility</p:attrName>
                                        </p:attrNameLst>
                                      </p:cBhvr>
                                      <p:to>
                                        <p:strVal val="hidden"/>
                                      </p:to>
                                    </p:set>
                                  </p:childTnLst>
                                </p:cTn>
                              </p:par>
                            </p:childTnLst>
                          </p:cTn>
                        </p:par>
                        <p:par>
                          <p:cTn id="76" fill="hold">
                            <p:stCondLst>
                              <p:cond delay="1000"/>
                            </p:stCondLst>
                            <p:childTnLst>
                              <p:par>
                                <p:cTn id="77" presetID="12" presetClass="entr" presetSubtype="4" fill="hold" nodeType="after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500"/>
                                        <p:tgtEl>
                                          <p:spTgt spid="38"/>
                                        </p:tgtEl>
                                        <p:attrNameLst>
                                          <p:attrName>ppt_y</p:attrName>
                                        </p:attrNameLst>
                                      </p:cBhvr>
                                      <p:tavLst>
                                        <p:tav tm="0">
                                          <p:val>
                                            <p:strVal val="#ppt_y+#ppt_h*1.125000"/>
                                          </p:val>
                                        </p:tav>
                                        <p:tav tm="100000">
                                          <p:val>
                                            <p:strVal val="#ppt_y"/>
                                          </p:val>
                                        </p:tav>
                                      </p:tavLst>
                                    </p:anim>
                                    <p:animEffect transition="in" filter="wipe(up)">
                                      <p:cBhvr>
                                        <p:cTn id="80" dur="500"/>
                                        <p:tgtEl>
                                          <p:spTgt spid="38"/>
                                        </p:tgtEl>
                                      </p:cBhvr>
                                    </p:animEffect>
                                  </p:childTnLst>
                                </p:cTn>
                              </p:par>
                            </p:childTnLst>
                          </p:cTn>
                        </p:par>
                        <p:par>
                          <p:cTn id="81" fill="hold">
                            <p:stCondLst>
                              <p:cond delay="1500"/>
                            </p:stCondLst>
                            <p:childTnLst>
                              <p:par>
                                <p:cTn id="82" presetID="12" presetClass="entr" presetSubtype="4" fill="hold" grpId="0" nodeType="afterEffect">
                                  <p:stCondLst>
                                    <p:cond delay="0"/>
                                  </p:stCondLst>
                                  <p:childTnLst>
                                    <p:set>
                                      <p:cBhvr>
                                        <p:cTn id="83" dur="1" fill="hold">
                                          <p:stCondLst>
                                            <p:cond delay="0"/>
                                          </p:stCondLst>
                                        </p:cTn>
                                        <p:tgtEl>
                                          <p:spTgt spid="70">
                                            <p:txEl>
                                              <p:pRg st="0" end="0"/>
                                            </p:txEl>
                                          </p:spTgt>
                                        </p:tgtEl>
                                        <p:attrNameLst>
                                          <p:attrName>style.visibility</p:attrName>
                                        </p:attrNameLst>
                                      </p:cBhvr>
                                      <p:to>
                                        <p:strVal val="visible"/>
                                      </p:to>
                                    </p:set>
                                    <p:anim calcmode="lin" valueType="num">
                                      <p:cBhvr additive="base">
                                        <p:cTn id="84" dur="500"/>
                                        <p:tgtEl>
                                          <p:spTgt spid="70">
                                            <p:txEl>
                                              <p:pRg st="0" end="0"/>
                                            </p:txEl>
                                          </p:spTgt>
                                        </p:tgtEl>
                                        <p:attrNameLst>
                                          <p:attrName>ppt_y</p:attrName>
                                        </p:attrNameLst>
                                      </p:cBhvr>
                                      <p:tavLst>
                                        <p:tav tm="0">
                                          <p:val>
                                            <p:strVal val="#ppt_y+#ppt_h*1.125000"/>
                                          </p:val>
                                        </p:tav>
                                        <p:tav tm="100000">
                                          <p:val>
                                            <p:strVal val="#ppt_y"/>
                                          </p:val>
                                        </p:tav>
                                      </p:tavLst>
                                    </p:anim>
                                    <p:animEffect transition="in" filter="wipe(up)">
                                      <p:cBhvr>
                                        <p:cTn id="85" dur="500"/>
                                        <p:tgtEl>
                                          <p:spTgt spid="70">
                                            <p:txEl>
                                              <p:pRg st="0" end="0"/>
                                            </p:txEl>
                                          </p:spTgt>
                                        </p:tgtEl>
                                      </p:cBhvr>
                                    </p:animEffect>
                                  </p:childTnLst>
                                </p:cTn>
                              </p:par>
                            </p:childTnLst>
                          </p:cTn>
                        </p:par>
                        <p:par>
                          <p:cTn id="86" fill="hold">
                            <p:stCondLst>
                              <p:cond delay="2000"/>
                            </p:stCondLst>
                            <p:childTnLst>
                              <p:par>
                                <p:cTn id="87" presetID="12" presetClass="entr" presetSubtype="4" fill="hold" grpId="0" nodeType="afterEffect">
                                  <p:stCondLst>
                                    <p:cond delay="0"/>
                                  </p:stCondLst>
                                  <p:childTnLst>
                                    <p:set>
                                      <p:cBhvr>
                                        <p:cTn id="88" dur="1" fill="hold">
                                          <p:stCondLst>
                                            <p:cond delay="0"/>
                                          </p:stCondLst>
                                        </p:cTn>
                                        <p:tgtEl>
                                          <p:spTgt spid="69">
                                            <p:txEl>
                                              <p:pRg st="0" end="0"/>
                                            </p:txEl>
                                          </p:spTgt>
                                        </p:tgtEl>
                                        <p:attrNameLst>
                                          <p:attrName>style.visibility</p:attrName>
                                        </p:attrNameLst>
                                      </p:cBhvr>
                                      <p:to>
                                        <p:strVal val="visible"/>
                                      </p:to>
                                    </p:set>
                                    <p:anim calcmode="lin" valueType="num">
                                      <p:cBhvr additive="base">
                                        <p:cTn id="89" dur="500"/>
                                        <p:tgtEl>
                                          <p:spTgt spid="69">
                                            <p:txEl>
                                              <p:pRg st="0" end="0"/>
                                            </p:txEl>
                                          </p:spTgt>
                                        </p:tgtEl>
                                        <p:attrNameLst>
                                          <p:attrName>ppt_y</p:attrName>
                                        </p:attrNameLst>
                                      </p:cBhvr>
                                      <p:tavLst>
                                        <p:tav tm="0">
                                          <p:val>
                                            <p:strVal val="#ppt_y+#ppt_h*1.125000"/>
                                          </p:val>
                                        </p:tav>
                                        <p:tav tm="100000">
                                          <p:val>
                                            <p:strVal val="#ppt_y"/>
                                          </p:val>
                                        </p:tav>
                                      </p:tavLst>
                                    </p:anim>
                                    <p:animEffect transition="in" filter="wipe(up)">
                                      <p:cBhvr>
                                        <p:cTn id="90"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autoUpdateAnimBg="0" advAuto="0"/>
      <p:bldP spid="59" grpId="0" build="p" autoUpdateAnimBg="0" advAuto="0"/>
      <p:bldP spid="60" grpId="0" build="p" autoUpdateAnimBg="0" advAuto="0"/>
      <p:bldP spid="64" grpId="0" build="p" autoUpdateAnimBg="0" advAuto="0"/>
      <p:bldP spid="65" grpId="0" build="p" autoUpdateAnimBg="0" advAuto="0"/>
      <p:bldP spid="69" grpId="0" build="p" autoUpdateAnimBg="0" advAuto="0"/>
      <p:bldP spid="70" grpId="0" build="p" autoUpdateAnimBg="0" advAuto="0"/>
      <p:bldP spid="76" grpId="0" build="p" autoUpdateAnimBg="0"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40173BC-C783-4E61-B211-4ECB86F40906}"/>
              </a:ext>
            </a:extLst>
          </p:cNvPr>
          <p:cNvSpPr txBox="1"/>
          <p:nvPr/>
        </p:nvSpPr>
        <p:spPr>
          <a:xfrm>
            <a:off x="4079777" y="338059"/>
            <a:ext cx="3744178" cy="369332"/>
          </a:xfrm>
          <a:prstGeom prst="rect">
            <a:avLst/>
          </a:prstGeom>
          <a:noFill/>
        </p:spPr>
        <p:txBody>
          <a:bodyPr wrap="square" lIns="0" tIns="0" rIns="0" bIns="0" rtlCol="0" anchor="ctr">
            <a:spAutoFit/>
          </a:bodyPr>
          <a:lstStyle/>
          <a:p>
            <a:pPr algn="ctr"/>
            <a:r>
              <a:rPr lang="zh-CN" altLang="en-US"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各模块介绍</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id="{A5C0044A-35CE-4DF6-9284-BC5424A3DE26}"/>
              </a:ext>
            </a:extLst>
          </p:cNvPr>
          <p:cNvGrpSpPr/>
          <p:nvPr/>
        </p:nvGrpSpPr>
        <p:grpSpPr>
          <a:xfrm>
            <a:off x="840658" y="561638"/>
            <a:ext cx="10510685" cy="0"/>
            <a:chOff x="1028775" y="591989"/>
            <a:chExt cx="11086097" cy="0"/>
          </a:xfrm>
        </p:grpSpPr>
        <p:cxnSp>
          <p:nvCxnSpPr>
            <p:cNvPr id="11" name="直接连接符 10">
              <a:extLst>
                <a:ext uri="{FF2B5EF4-FFF2-40B4-BE49-F238E27FC236}">
                  <a16:creationId xmlns:a16="http://schemas.microsoft.com/office/drawing/2014/main" id="{9F3B9B33-75C0-4825-93C0-1F05780D2693}"/>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65A70AB-6ACD-4D91-987D-15DC70CE20C3}"/>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960" y="1626688"/>
            <a:ext cx="5446166" cy="4339222"/>
          </a:xfrm>
          <a:prstGeom prst="rect">
            <a:avLst/>
          </a:prstGeom>
        </p:spPr>
      </p:pic>
      <p:sp>
        <p:nvSpPr>
          <p:cNvPr id="13" name="TextBox 42"/>
          <p:cNvSpPr txBox="1"/>
          <p:nvPr/>
        </p:nvSpPr>
        <p:spPr>
          <a:xfrm>
            <a:off x="6876242" y="2465714"/>
            <a:ext cx="4078287" cy="2072427"/>
          </a:xfrm>
          <a:prstGeom prst="rect">
            <a:avLst/>
          </a:prstGeom>
          <a:noFill/>
        </p:spPr>
        <p:txBody>
          <a:bodyPr>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nSpc>
                <a:spcPct val="170000"/>
              </a:lnSpc>
              <a:spcBef>
                <a:spcPct val="0"/>
              </a:spcBef>
              <a:buNone/>
            </a:pPr>
            <a:r>
              <a:rPr lang="zh-CN" altLang="en-US" sz="1100" dirty="0">
                <a:latin typeface="DengXian" charset="-122"/>
                <a:ea typeface="DengXian" charset="-122"/>
                <a:cs typeface="DengXian" charset="-122"/>
                <a:sym typeface="+mn-ea" charset="0"/>
              </a:rPr>
              <a:t>微信小程序导航栏分为首页、兴趣、计划、我的四大类。首页内可不仅可以学习所推荐的课程及直播，还可以阅读自己喜爱的书籍，收听自己喜欢的电台；在兴趣小组模块中，学生可加入自己感兴趣各类小组进行讨论，以及同校活动的发布；在计划模块中，用户可以设置自己的安排，查看当日的计划，根据计划来学习相应的课程。我的中主要有订阅、课程、关注、考试、收藏、成绩、教学考评、空教室这几个功能。</a:t>
            </a:r>
          </a:p>
        </p:txBody>
      </p:sp>
      <p:sp>
        <p:nvSpPr>
          <p:cNvPr id="8" name="TextBox 42"/>
          <p:cNvSpPr txBox="1"/>
          <p:nvPr/>
        </p:nvSpPr>
        <p:spPr>
          <a:xfrm>
            <a:off x="2673088" y="4847098"/>
            <a:ext cx="6557555" cy="955646"/>
          </a:xfrm>
          <a:prstGeom prst="rect">
            <a:avLst/>
          </a:prstGeom>
          <a:noFill/>
        </p:spPr>
        <p:txBody>
          <a:bodyPr wrap="square">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nSpc>
                <a:spcPct val="170000"/>
              </a:lnSpc>
              <a:spcBef>
                <a:spcPct val="0"/>
              </a:spcBef>
              <a:buNone/>
            </a:pPr>
            <a:r>
              <a:rPr lang="zh-CN" altLang="en-US" sz="1100" dirty="0">
                <a:latin typeface="DengXian" charset="-122"/>
                <a:ea typeface="DengXian" charset="-122"/>
                <a:cs typeface="DengXian" charset="-122"/>
                <a:sym typeface="+mn-ea" charset="0"/>
              </a:rPr>
              <a:t>公众号主要起到通知推送和推广的功能，用户通过将教务账号与微信公众号相绑定，便可以获得相关的教务信息推送，如成绩推送，课表推送等。还可以进行基本的教务查询，如查询自己今日要上的课程，查询自己今天要考的试等。</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566" y="1113013"/>
            <a:ext cx="7086600" cy="2790825"/>
          </a:xfrm>
          <a:prstGeom prst="rect">
            <a:avLst/>
          </a:prstGeom>
        </p:spPr>
      </p:pic>
      <p:sp>
        <p:nvSpPr>
          <p:cNvPr id="15" name="TextBox 42"/>
          <p:cNvSpPr txBox="1"/>
          <p:nvPr/>
        </p:nvSpPr>
        <p:spPr>
          <a:xfrm>
            <a:off x="1064901" y="2943112"/>
            <a:ext cx="4078287" cy="1209114"/>
          </a:xfrm>
          <a:prstGeom prst="rect">
            <a:avLst/>
          </a:prstGeom>
          <a:noFill/>
        </p:spPr>
        <p:txBody>
          <a:bodyPr>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nSpc>
                <a:spcPct val="170000"/>
              </a:lnSpc>
              <a:spcBef>
                <a:spcPct val="0"/>
              </a:spcBef>
              <a:buNone/>
            </a:pPr>
            <a:r>
              <a:rPr lang="zh-CN" altLang="en-US" sz="1100" dirty="0">
                <a:latin typeface="DengXian" charset="-122"/>
                <a:ea typeface="DengXian" charset="-122"/>
                <a:cs typeface="DengXian" charset="-122"/>
                <a:sym typeface="+mn-ea" charset="0"/>
              </a:rPr>
              <a:t>教师可在教师管理后台中实现对在线课程的管理，直播间的管理，上课时考勤的管理。可以进行课程的发布，习题的发布，直播的发布等。在统计分析模块中，可以查询直播间统计情况，考勤统计情况，在线课程统计情况。</a:t>
            </a: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8606" y="707391"/>
            <a:ext cx="4574468" cy="5680557"/>
          </a:xfrm>
          <a:prstGeom prst="rect">
            <a:avLst/>
          </a:prstGeom>
        </p:spPr>
      </p:pic>
      <p:sp>
        <p:nvSpPr>
          <p:cNvPr id="17" name="TextBox 42"/>
          <p:cNvSpPr txBox="1"/>
          <p:nvPr/>
        </p:nvSpPr>
        <p:spPr>
          <a:xfrm>
            <a:off x="6876242" y="2465714"/>
            <a:ext cx="4078287" cy="2360198"/>
          </a:xfrm>
          <a:prstGeom prst="rect">
            <a:avLst/>
          </a:prstGeom>
          <a:noFill/>
        </p:spPr>
        <p:txBody>
          <a:bodyPr>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nSpc>
                <a:spcPct val="170000"/>
              </a:lnSpc>
              <a:spcBef>
                <a:spcPct val="0"/>
              </a:spcBef>
              <a:buNone/>
            </a:pPr>
            <a:r>
              <a:rPr lang="zh-CN" altLang="en-US" sz="1100" dirty="0">
                <a:latin typeface="DengXian" charset="-122"/>
                <a:ea typeface="DengXian" charset="-122"/>
                <a:cs typeface="DengXian" charset="-122"/>
                <a:sym typeface="+mn-ea" charset="0"/>
              </a:rPr>
              <a:t>后台管理系统的主要菜单分为首页概览，基本信息管理，教务信息管理，教学管理，在线课程管理，小组管理，通知管理，统计分析。基本信息管理中主要包含了学校专业，班级，学生，老师，教室的管理。教学管理中则包括了课表，考试，成绩，教学考评的管理。在线课程管理中主要是进行课程的审核，课时的审核，课程分类设置等操作。对小组的管理主要有创建小组的审核，话题内容的审核。统计分析中包含了对</a:t>
            </a:r>
            <a:r>
              <a:rPr lang="en-US" altLang="zh-CN" sz="1100" dirty="0">
                <a:latin typeface="DengXian" charset="-122"/>
                <a:ea typeface="DengXian" charset="-122"/>
                <a:cs typeface="DengXian" charset="-122"/>
                <a:sym typeface="+mn-ea" charset="0"/>
              </a:rPr>
              <a:t>APP</a:t>
            </a:r>
            <a:r>
              <a:rPr lang="zh-CN" altLang="en-US" sz="1100" dirty="0">
                <a:latin typeface="DengXian" charset="-122"/>
                <a:ea typeface="DengXian" charset="-122"/>
                <a:cs typeface="DengXian" charset="-122"/>
                <a:sym typeface="+mn-ea" charset="0"/>
              </a:rPr>
              <a:t>访问量的统计，在线课程学习量的统计，小组访问量的统计。</a:t>
            </a:r>
          </a:p>
        </p:txBody>
      </p:sp>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1190" y="707391"/>
            <a:ext cx="3813137" cy="5986357"/>
          </a:xfrm>
          <a:prstGeom prst="rect">
            <a:avLst/>
          </a:prstGeom>
        </p:spPr>
      </p:pic>
    </p:spTree>
    <p:extLst>
      <p:ext uri="{BB962C8B-B14F-4D97-AF65-F5344CB8AC3E}">
        <p14:creationId xmlns:p14="http://schemas.microsoft.com/office/powerpoint/2010/main" val="1492567646"/>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3">
                                            <p:txEl>
                                              <p:pRg st="0" end="0"/>
                                            </p:txEl>
                                          </p:spTgt>
                                        </p:tgtEl>
                                      </p:cBhvr>
                                    </p:animEffect>
                                    <p:set>
                                      <p:cBhvr>
                                        <p:cTn id="14" dur="1" fill="hold">
                                          <p:stCondLst>
                                            <p:cond delay="499"/>
                                          </p:stCondLst>
                                        </p:cTn>
                                        <p:tgtEl>
                                          <p:spTgt spid="13">
                                            <p:txEl>
                                              <p:pRg st="0" end="0"/>
                                            </p:txEl>
                                          </p:spTgt>
                                        </p:tgtEl>
                                        <p:attrNameLst>
                                          <p:attrName>style.visibility</p:attrName>
                                        </p:attrNameLst>
                                      </p:cBhvr>
                                      <p:to>
                                        <p:strVal val="hidden"/>
                                      </p:to>
                                    </p:set>
                                  </p:childTnLst>
                                </p:cTn>
                              </p:par>
                            </p:childTnLst>
                          </p:cTn>
                        </p:par>
                        <p:par>
                          <p:cTn id="15" fill="hold">
                            <p:stCondLst>
                              <p:cond delay="500"/>
                            </p:stCondLst>
                            <p:childTnLst>
                              <p:par>
                                <p:cTn id="16" presetID="3" presetClass="exit" presetSubtype="10" fill="hold" nodeType="afterEffect">
                                  <p:stCondLst>
                                    <p:cond delay="0"/>
                                  </p:stCondLst>
                                  <p:childTnLst>
                                    <p:animEffect transition="out" filter="blinds(horizont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8">
                                            <p:txEl>
                                              <p:pRg st="0" end="0"/>
                                            </p:txEl>
                                          </p:spTgt>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8">
                                            <p:txEl>
                                              <p:pRg st="0" end="0"/>
                                            </p:txEl>
                                          </p:spTgt>
                                        </p:tgtEl>
                                      </p:cBhvr>
                                    </p:animEffect>
                                    <p:set>
                                      <p:cBhvr>
                                        <p:cTn id="29" dur="1" fill="hold">
                                          <p:stCondLst>
                                            <p:cond delay="499"/>
                                          </p:stCondLst>
                                        </p:cTn>
                                        <p:tgtEl>
                                          <p:spTgt spid="8">
                                            <p:txEl>
                                              <p:pRg st="0" end="0"/>
                                            </p:txEl>
                                          </p:spTgt>
                                        </p:tgtEl>
                                        <p:attrNameLst>
                                          <p:attrName>style.visibility</p:attrName>
                                        </p:attrNameLst>
                                      </p:cBhvr>
                                      <p:to>
                                        <p:strVal val="hidden"/>
                                      </p:to>
                                    </p:set>
                                  </p:childTnLst>
                                </p:cTn>
                              </p:par>
                            </p:childTnLst>
                          </p:cTn>
                        </p:par>
                        <p:par>
                          <p:cTn id="30" fill="hold">
                            <p:stCondLst>
                              <p:cond delay="500"/>
                            </p:stCondLst>
                            <p:childTnLst>
                              <p:par>
                                <p:cTn id="31" presetID="3" presetClass="exit" presetSubtype="10" fill="hold" nodeType="afterEffect">
                                  <p:stCondLst>
                                    <p:cond delay="0"/>
                                  </p:stCondLst>
                                  <p:childTnLst>
                                    <p:animEffect transition="out" filter="blinds(horizontal)">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childTnLst>
                          </p:cTn>
                        </p:par>
                        <p:par>
                          <p:cTn id="34" fill="hold">
                            <p:stCondLst>
                              <p:cond delay="1000"/>
                            </p:stCondLst>
                            <p:childTnLst>
                              <p:par>
                                <p:cTn id="35" presetID="1" presetClass="entr" presetSubtype="0" fill="hold" grpId="0" nodeType="afterEffect">
                                  <p:stCondLst>
                                    <p:cond delay="0"/>
                                  </p:stCondLst>
                                  <p:childTnLst>
                                    <p:set>
                                      <p:cBhvr>
                                        <p:cTn id="36" dur="1" fill="hold">
                                          <p:stCondLst>
                                            <p:cond delay="499"/>
                                          </p:stCondLst>
                                        </p:cTn>
                                        <p:tgtEl>
                                          <p:spTgt spid="15">
                                            <p:txEl>
                                              <p:pRg st="0" end="0"/>
                                            </p:txEl>
                                          </p:spTgt>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5">
                                            <p:txEl>
                                              <p:pRg st="0" end="0"/>
                                            </p:txEl>
                                          </p:spTgt>
                                        </p:tgtEl>
                                      </p:cBhvr>
                                    </p:animEffect>
                                    <p:set>
                                      <p:cBhvr>
                                        <p:cTn id="44" dur="1" fill="hold">
                                          <p:stCondLst>
                                            <p:cond delay="499"/>
                                          </p:stCondLst>
                                        </p:cTn>
                                        <p:tgtEl>
                                          <p:spTgt spid="15">
                                            <p:txEl>
                                              <p:pRg st="0" end="0"/>
                                            </p:txEl>
                                          </p:spTgt>
                                        </p:tgtEl>
                                        <p:attrNameLst>
                                          <p:attrName>style.visibility</p:attrName>
                                        </p:attrNameLst>
                                      </p:cBhvr>
                                      <p:to>
                                        <p:strVal val="hidden"/>
                                      </p:to>
                                    </p:set>
                                  </p:childTnLst>
                                </p:cTn>
                              </p:par>
                            </p:childTnLst>
                          </p:cTn>
                        </p:par>
                        <p:par>
                          <p:cTn id="45" fill="hold">
                            <p:stCondLst>
                              <p:cond delay="500"/>
                            </p:stCondLst>
                            <p:childTnLst>
                              <p:par>
                                <p:cTn id="46" presetID="3" presetClass="exit" presetSubtype="10" fill="hold" nodeType="afterEffect">
                                  <p:stCondLst>
                                    <p:cond delay="0"/>
                                  </p:stCondLst>
                                  <p:childTnLst>
                                    <p:animEffect transition="out" filter="blinds(horizontal)">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childTnLst>
                          </p:cTn>
                        </p:par>
                        <p:par>
                          <p:cTn id="49" fill="hold">
                            <p:stCondLst>
                              <p:cond delay="1000"/>
                            </p:stCondLst>
                            <p:childTnLst>
                              <p:par>
                                <p:cTn id="50" presetID="1" presetClass="entr" presetSubtype="0" fill="hold" grpId="0" nodeType="afterEffect">
                                  <p:stCondLst>
                                    <p:cond delay="0"/>
                                  </p:stCondLst>
                                  <p:childTnLst>
                                    <p:set>
                                      <p:cBhvr>
                                        <p:cTn id="51" dur="1" fill="hold">
                                          <p:stCondLst>
                                            <p:cond delay="499"/>
                                          </p:stCondLst>
                                        </p:cTn>
                                        <p:tgtEl>
                                          <p:spTgt spid="17">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linds(horizontal)">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advAuto="0"/>
      <p:bldP spid="13" grpId="1" build="allAtOnce"/>
      <p:bldP spid="8" grpId="0" build="p" autoUpdateAnimBg="0" advAuto="0"/>
      <p:bldP spid="8" grpId="1" build="allAtOnce"/>
      <p:bldP spid="15" grpId="0" build="p" autoUpdateAnimBg="0" advAuto="0"/>
      <p:bldP spid="15" grpId="1" build="allAtOnce"/>
      <p:bldP spid="17" grpId="0" build="p" autoUpdateAnimBg="0"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3FF52AC-36E2-477F-9BA1-B62D704AFE0A}"/>
              </a:ext>
            </a:extLst>
          </p:cNvPr>
          <p:cNvSpPr>
            <a:spLocks noChangeAspect="1"/>
          </p:cNvSpPr>
          <p:nvPr/>
        </p:nvSpPr>
        <p:spPr>
          <a:xfrm>
            <a:off x="0" y="0"/>
            <a:ext cx="12192000" cy="6858000"/>
          </a:xfrm>
          <a:prstGeom prst="rect">
            <a:avLst/>
          </a:prstGeom>
          <a:blipFill dpi="0" rotWithShape="1">
            <a:blip r:embed="rId2"/>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60E296B7-EB8F-4046-8102-B13746328BDF}"/>
              </a:ext>
            </a:extLst>
          </p:cNvPr>
          <p:cNvSpPr/>
          <p:nvPr/>
        </p:nvSpPr>
        <p:spPr>
          <a:xfrm>
            <a:off x="0" y="13538"/>
            <a:ext cx="12192000" cy="6858000"/>
          </a:xfrm>
          <a:prstGeom prst="rect">
            <a:avLst/>
          </a:prstGeom>
          <a:solidFill>
            <a:schemeClr val="tx2">
              <a:lumMod val="7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B56A1CE-AB52-4643-9F2A-7ADD988C70C1}"/>
              </a:ext>
            </a:extLst>
          </p:cNvPr>
          <p:cNvSpPr/>
          <p:nvPr/>
        </p:nvSpPr>
        <p:spPr>
          <a:xfrm>
            <a:off x="1817225" y="1478665"/>
            <a:ext cx="8557550" cy="39006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Regular" panose="020B0500000000000000" pitchFamily="34" charset="-122"/>
              <a:ea typeface="Noto Sans S Chinese Regular" panose="020B0500000000000000" pitchFamily="34" charset="-122"/>
            </a:endParaRPr>
          </a:p>
        </p:txBody>
      </p:sp>
      <p:sp>
        <p:nvSpPr>
          <p:cNvPr id="25" name="矩形 24">
            <a:extLst>
              <a:ext uri="{FF2B5EF4-FFF2-40B4-BE49-F238E27FC236}">
                <a16:creationId xmlns:a16="http://schemas.microsoft.com/office/drawing/2014/main" id="{8CAF195B-3382-41CE-9D50-64D79BA3DEC8}"/>
              </a:ext>
            </a:extLst>
          </p:cNvPr>
          <p:cNvSpPr/>
          <p:nvPr/>
        </p:nvSpPr>
        <p:spPr>
          <a:xfrm>
            <a:off x="3263637" y="3518746"/>
            <a:ext cx="5664724" cy="574453"/>
          </a:xfrm>
          <a:prstGeom prst="rect">
            <a:avLst/>
          </a:prstGeom>
        </p:spPr>
        <p:txBody>
          <a:bodyPr wrap="square" lIns="0" tIns="0" rIns="0" bIns="0">
            <a:spAutoFit/>
          </a:bodyPr>
          <a:lstStyle/>
          <a:p>
            <a:pPr lvl="0" algn="ctr"/>
            <a:r>
              <a:rPr lang="zh-CN" altLang="en-US" sz="3733" b="1" dirty="0" smtClean="0">
                <a:solidFill>
                  <a:schemeClr val="bg1"/>
                </a:solidFill>
                <a:latin typeface="Noto Sans S Chinese Regular" panose="020B0500000000000000" pitchFamily="34" charset="-122"/>
                <a:ea typeface="Noto Sans S Chinese Regular" panose="020B0500000000000000" pitchFamily="34" charset="-122"/>
                <a:cs typeface="+mn-ea"/>
              </a:rPr>
              <a:t>技术及技术实现方案</a:t>
            </a:r>
            <a:endParaRPr lang="en-US" altLang="zh-CN" sz="3733" b="1" dirty="0">
              <a:solidFill>
                <a:schemeClr val="bg1"/>
              </a:solidFill>
              <a:latin typeface="Noto Sans S Chinese Regular" panose="020B0500000000000000" pitchFamily="34" charset="-122"/>
              <a:ea typeface="Noto Sans S Chinese Regular" panose="020B0500000000000000" pitchFamily="34" charset="-122"/>
              <a:cs typeface="+mn-ea"/>
            </a:endParaRPr>
          </a:p>
        </p:txBody>
      </p:sp>
      <p:sp>
        <p:nvSpPr>
          <p:cNvPr id="26" name="文本框 25">
            <a:extLst>
              <a:ext uri="{FF2B5EF4-FFF2-40B4-BE49-F238E27FC236}">
                <a16:creationId xmlns:a16="http://schemas.microsoft.com/office/drawing/2014/main" id="{5B18A53B-4875-40FB-B185-CAF0A1A01AB1}"/>
              </a:ext>
            </a:extLst>
          </p:cNvPr>
          <p:cNvSpPr txBox="1"/>
          <p:nvPr/>
        </p:nvSpPr>
        <p:spPr>
          <a:xfrm>
            <a:off x="4209804" y="4174779"/>
            <a:ext cx="3772392" cy="203197"/>
          </a:xfrm>
          <a:prstGeom prst="rect">
            <a:avLst/>
          </a:prstGeom>
          <a:noFill/>
        </p:spPr>
        <p:txBody>
          <a:bodyPr wrap="square" lIns="0" tIns="0" rIns="0" bIns="0" rtlCol="0">
            <a:spAutoFit/>
          </a:bodyPr>
          <a:lstStyle/>
          <a:p>
            <a:pPr algn="ctr">
              <a:lnSpc>
                <a:spcPct val="150000"/>
              </a:lnSpc>
            </a:pPr>
            <a:r>
              <a:rPr lang="en-US" altLang="zh-CN" sz="1000" dirty="0" smtClean="0">
                <a:solidFill>
                  <a:schemeClr val="bg1"/>
                </a:solidFill>
                <a:latin typeface="Noto Sans S Chinese Regular" panose="020B0500000000000000" pitchFamily="34" charset="-122"/>
                <a:ea typeface="Noto Sans S Chinese Regular" panose="020B0500000000000000" pitchFamily="34" charset="-122"/>
              </a:rPr>
              <a:t>FEASIBILITY ANALYSIS</a:t>
            </a:r>
            <a:endParaRPr lang="zh-CN" altLang="en-US" sz="933" dirty="0">
              <a:solidFill>
                <a:schemeClr val="bg1"/>
              </a:solidFill>
              <a:latin typeface="Noto Sans S Chinese Regular" panose="020B0500000000000000" pitchFamily="34" charset="-122"/>
              <a:ea typeface="Noto Sans S Chinese Regular" panose="020B0500000000000000" pitchFamily="34" charset="-122"/>
              <a:cs typeface="+mn-ea"/>
              <a:sym typeface="Arial" panose="020B0604020202020204" pitchFamily="34" charset="0"/>
            </a:endParaRPr>
          </a:p>
        </p:txBody>
      </p:sp>
      <p:sp>
        <p:nvSpPr>
          <p:cNvPr id="27" name="椭圆 26">
            <a:extLst>
              <a:ext uri="{FF2B5EF4-FFF2-40B4-BE49-F238E27FC236}">
                <a16:creationId xmlns:a16="http://schemas.microsoft.com/office/drawing/2014/main" id="{0DF7D59B-C28E-40BD-A4F9-429170A0F43E}"/>
              </a:ext>
            </a:extLst>
          </p:cNvPr>
          <p:cNvSpPr/>
          <p:nvPr/>
        </p:nvSpPr>
        <p:spPr>
          <a:xfrm>
            <a:off x="5437914" y="2097858"/>
            <a:ext cx="1316172" cy="1344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solidFill>
                <a:latin typeface="Noto Sans S Chinese Regular" panose="020B0500000000000000" pitchFamily="34" charset="-122"/>
                <a:ea typeface="Noto Sans S Chinese Regular" panose="020B0500000000000000" pitchFamily="34" charset="-122"/>
                <a:cs typeface="+mn-ea"/>
              </a:rPr>
              <a:t>03</a:t>
            </a:r>
            <a:endParaRPr lang="zh-CN" altLang="en-US" sz="4800" b="1" dirty="0">
              <a:solidFill>
                <a:schemeClr val="bg1"/>
              </a:solidFill>
              <a:latin typeface="Noto Sans S Chinese Regular" panose="020B0500000000000000" pitchFamily="34" charset="-122"/>
              <a:ea typeface="Noto Sans S Chinese Regular" panose="020B0500000000000000" pitchFamily="34" charset="-122"/>
              <a:cs typeface="+mn-ea"/>
            </a:endParaRPr>
          </a:p>
        </p:txBody>
      </p:sp>
    </p:spTree>
    <p:extLst>
      <p:ext uri="{BB962C8B-B14F-4D97-AF65-F5344CB8AC3E}">
        <p14:creationId xmlns:p14="http://schemas.microsoft.com/office/powerpoint/2010/main" val="2156074276"/>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ï¼å¤§å®¶å¥½ï¼ æä¸ºç«éèåäºä¸äºæå¾ï¼æ¬¢è¿æä¾åé¦ï¼ æä»¬ç®åå¯ç¨äºä¸ä¸ªæäººçé¡¹ç®ã ç»æä»¬ä¸ä¸ªæºä¼ï¼hello@sebostudio.comè°¢è°¢ã:)"/>
          <p:cNvPicPr>
            <a:picLocks noChangeAspect="1" noChangeArrowheads="1"/>
          </p:cNvPicPr>
          <p:nvPr/>
        </p:nvPicPr>
        <p:blipFill>
          <a:blip r:embed="rId3">
            <a:alphaModFix amt="5000"/>
            <a:extLst>
              <a:ext uri="{28A0092B-C50C-407E-A947-70E740481C1C}">
                <a14:useLocalDpi xmlns:a14="http://schemas.microsoft.com/office/drawing/2010/main" val="0"/>
              </a:ext>
            </a:extLst>
          </a:blip>
          <a:srcRect/>
          <a:stretch>
            <a:fillRect/>
          </a:stretch>
        </p:blipFill>
        <p:spPr bwMode="auto">
          <a:xfrm>
            <a:off x="2148998" y="3588293"/>
            <a:ext cx="4027950" cy="302096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 1"/>
          <p:cNvGrpSpPr/>
          <p:nvPr/>
        </p:nvGrpSpPr>
        <p:grpSpPr>
          <a:xfrm>
            <a:off x="1276788" y="1008257"/>
            <a:ext cx="2351429" cy="540000"/>
            <a:chOff x="1055688" y="3507924"/>
            <a:chExt cx="3421062" cy="540000"/>
          </a:xfrm>
        </p:grpSpPr>
        <p:sp>
          <p:nvSpPr>
            <p:cNvPr id="7" name="矩形 6"/>
            <p:cNvSpPr/>
            <p:nvPr/>
          </p:nvSpPr>
          <p:spPr>
            <a:xfrm>
              <a:off x="1055688" y="3507924"/>
              <a:ext cx="3421062"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DengXian" charset="-122"/>
                <a:ea typeface="DengXian" charset="-122"/>
                <a:cs typeface="DengXian" charset="-122"/>
                <a:sym typeface="+mn-lt"/>
              </a:endParaRPr>
            </a:p>
          </p:txBody>
        </p:sp>
        <p:sp>
          <p:nvSpPr>
            <p:cNvPr id="17" name="TextBox 11"/>
            <p:cNvSpPr txBox="1"/>
            <p:nvPr/>
          </p:nvSpPr>
          <p:spPr>
            <a:xfrm>
              <a:off x="1055688" y="3664824"/>
              <a:ext cx="3421062" cy="246221"/>
            </a:xfrm>
            <a:prstGeom prst="rect">
              <a:avLst/>
            </a:prstGeom>
            <a:noFill/>
          </p:spPr>
          <p:txBody>
            <a:bodyPr wrap="square" lIns="0" tIns="0" rIns="0" bIns="0" rtlCol="0">
              <a:spAutoFit/>
              <a:scene3d>
                <a:camera prst="orthographicFront"/>
                <a:lightRig rig="threePt" dir="t"/>
              </a:scene3d>
              <a:sp3d contourW="12700"/>
            </a:bodyPr>
            <a:lstStyle/>
            <a:p>
              <a:pPr algn="ctr">
                <a:spcBef>
                  <a:spcPct val="0"/>
                </a:spcBef>
              </a:pPr>
              <a:r>
                <a:rPr lang="zh-CN" altLang="zh-CN" sz="1600" b="1" dirty="0">
                  <a:solidFill>
                    <a:schemeClr val="bg1"/>
                  </a:solidFill>
                  <a:latin typeface="DengXian" charset="-122"/>
                  <a:ea typeface="DengXian" charset="-122"/>
                  <a:cs typeface="DengXian" charset="-122"/>
                </a:rPr>
                <a:t>平台</a:t>
              </a:r>
              <a:r>
                <a:rPr lang="en-US" altLang="zh-CN" sz="1600" b="1" dirty="0">
                  <a:solidFill>
                    <a:schemeClr val="bg1"/>
                  </a:solidFill>
                  <a:latin typeface="DengXian" charset="-122"/>
                  <a:ea typeface="DengXian" charset="-122"/>
                  <a:cs typeface="DengXian" charset="-122"/>
                </a:rPr>
                <a:t>J2EE</a:t>
              </a:r>
              <a:r>
                <a:rPr lang="zh-CN" altLang="zh-CN" sz="1600" b="1" dirty="0">
                  <a:solidFill>
                    <a:schemeClr val="bg1"/>
                  </a:solidFill>
                  <a:latin typeface="DengXian" charset="-122"/>
                  <a:ea typeface="DengXian" charset="-122"/>
                  <a:cs typeface="DengXian" charset="-122"/>
                </a:rPr>
                <a:t>端技术架构图</a:t>
              </a:r>
            </a:p>
          </p:txBody>
        </p:sp>
      </p:grpSp>
      <p:sp>
        <p:nvSpPr>
          <p:cNvPr id="9" name="TextBox 8">
            <a:extLst>
              <a:ext uri="{FF2B5EF4-FFF2-40B4-BE49-F238E27FC236}">
                <a16:creationId xmlns:a16="http://schemas.microsoft.com/office/drawing/2014/main" id="{840173BC-C783-4E61-B211-4ECB86F40906}"/>
              </a:ext>
            </a:extLst>
          </p:cNvPr>
          <p:cNvSpPr txBox="1"/>
          <p:nvPr/>
        </p:nvSpPr>
        <p:spPr>
          <a:xfrm>
            <a:off x="4079777" y="338059"/>
            <a:ext cx="3744178" cy="369332"/>
          </a:xfrm>
          <a:prstGeom prst="rect">
            <a:avLst/>
          </a:prstGeom>
          <a:noFill/>
        </p:spPr>
        <p:txBody>
          <a:bodyPr wrap="square" lIns="0" tIns="0" rIns="0" bIns="0" rtlCol="0" anchor="ctr">
            <a:spAutoFit/>
          </a:bodyPr>
          <a:lstStyle/>
          <a:p>
            <a:pPr algn="ctr"/>
            <a:r>
              <a:rPr lang="zh-CN" altLang="en-US"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系统技术架构</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id="{A5C0044A-35CE-4DF6-9284-BC5424A3DE26}"/>
              </a:ext>
            </a:extLst>
          </p:cNvPr>
          <p:cNvGrpSpPr/>
          <p:nvPr/>
        </p:nvGrpSpPr>
        <p:grpSpPr>
          <a:xfrm>
            <a:off x="840658" y="561638"/>
            <a:ext cx="10510685" cy="0"/>
            <a:chOff x="1028775" y="591989"/>
            <a:chExt cx="11086097" cy="0"/>
          </a:xfrm>
        </p:grpSpPr>
        <p:cxnSp>
          <p:nvCxnSpPr>
            <p:cNvPr id="11" name="直接连接符 10">
              <a:extLst>
                <a:ext uri="{FF2B5EF4-FFF2-40B4-BE49-F238E27FC236}">
                  <a16:creationId xmlns:a16="http://schemas.microsoft.com/office/drawing/2014/main" id="{9F3B9B33-75C0-4825-93C0-1F05780D2693}"/>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65A70AB-6ACD-4D91-987D-15DC70CE20C3}"/>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42"/>
          <p:cNvSpPr txBox="1"/>
          <p:nvPr/>
        </p:nvSpPr>
        <p:spPr>
          <a:xfrm>
            <a:off x="1187812" y="1677225"/>
            <a:ext cx="3732112" cy="3822137"/>
          </a:xfrm>
          <a:prstGeom prst="rect">
            <a:avLst/>
          </a:prstGeom>
          <a:noFill/>
        </p:spPr>
        <p:txBody>
          <a:bodyPr wrap="square">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nSpc>
                <a:spcPct val="170000"/>
              </a:lnSpc>
              <a:spcBef>
                <a:spcPct val="0"/>
              </a:spcBef>
              <a:buNone/>
            </a:pPr>
            <a:r>
              <a:rPr lang="zh-CN" altLang="en-US" sz="1200" dirty="0">
                <a:latin typeface="DengXian" charset="-122"/>
                <a:ea typeface="DengXian" charset="-122"/>
                <a:cs typeface="DengXian" charset="-122"/>
                <a:sym typeface="+mn-ea" charset="0"/>
              </a:rPr>
              <a:t>本系统分为表现层，接口访问层，业务服务层，数据访问层。</a:t>
            </a:r>
          </a:p>
          <a:p>
            <a:pPr>
              <a:lnSpc>
                <a:spcPct val="170000"/>
              </a:lnSpc>
              <a:spcBef>
                <a:spcPct val="0"/>
              </a:spcBef>
              <a:buNone/>
            </a:pPr>
            <a:r>
              <a:rPr lang="zh-CN" altLang="en-US" sz="1200" dirty="0">
                <a:latin typeface="DengXian" charset="-122"/>
                <a:ea typeface="DengXian" charset="-122"/>
                <a:cs typeface="DengXian" charset="-122"/>
                <a:sym typeface="+mn-ea" charset="0"/>
              </a:rPr>
              <a:t>视图层主要负责数据的展示，网页的展示。包含系统的显示逻辑，位于客户端。通过</a:t>
            </a:r>
            <a:r>
              <a:rPr lang="en-US" altLang="zh-CN" sz="1200" dirty="0">
                <a:latin typeface="DengXian" charset="-122"/>
                <a:ea typeface="DengXian" charset="-122"/>
                <a:cs typeface="DengXian" charset="-122"/>
                <a:sym typeface="+mn-ea" charset="0"/>
              </a:rPr>
              <a:t>Restful API </a:t>
            </a:r>
            <a:r>
              <a:rPr lang="zh-CN" altLang="en-US" sz="1200" dirty="0">
                <a:latin typeface="DengXian" charset="-122"/>
                <a:ea typeface="DengXian" charset="-122"/>
                <a:cs typeface="DengXian" charset="-122"/>
                <a:sym typeface="+mn-ea" charset="0"/>
              </a:rPr>
              <a:t>向后台请求数据。</a:t>
            </a:r>
          </a:p>
          <a:p>
            <a:pPr>
              <a:lnSpc>
                <a:spcPct val="170000"/>
              </a:lnSpc>
              <a:spcBef>
                <a:spcPct val="0"/>
              </a:spcBef>
              <a:buNone/>
            </a:pPr>
            <a:r>
              <a:rPr lang="zh-CN" altLang="en-US" sz="1200" dirty="0">
                <a:latin typeface="DengXian" charset="-122"/>
                <a:ea typeface="DengXian" charset="-122"/>
                <a:cs typeface="DengXian" charset="-122"/>
                <a:sym typeface="+mn-ea" charset="0"/>
              </a:rPr>
              <a:t>接口访问层主要负责对前台</a:t>
            </a:r>
            <a:r>
              <a:rPr lang="en-US" altLang="zh-CN" sz="1200" dirty="0">
                <a:latin typeface="DengXian" charset="-122"/>
                <a:ea typeface="DengXian" charset="-122"/>
                <a:cs typeface="DengXian" charset="-122"/>
                <a:sym typeface="+mn-ea" charset="0"/>
              </a:rPr>
              <a:t>Restful API</a:t>
            </a:r>
            <a:r>
              <a:rPr lang="zh-CN" altLang="en-US" sz="1200" dirty="0">
                <a:latin typeface="DengXian" charset="-122"/>
                <a:ea typeface="DengXian" charset="-122"/>
                <a:cs typeface="DengXian" charset="-122"/>
                <a:sym typeface="+mn-ea" charset="0"/>
              </a:rPr>
              <a:t>的解析，并通过</a:t>
            </a:r>
            <a:r>
              <a:rPr lang="en-US" altLang="zh-CN" sz="1200" dirty="0">
                <a:latin typeface="DengXian" charset="-122"/>
                <a:ea typeface="DengXian" charset="-122"/>
                <a:cs typeface="DengXian" charset="-122"/>
                <a:sym typeface="+mn-ea" charset="0"/>
              </a:rPr>
              <a:t>API</a:t>
            </a:r>
            <a:r>
              <a:rPr lang="zh-CN" altLang="en-US" sz="1200" dirty="0">
                <a:latin typeface="DengXian" charset="-122"/>
                <a:ea typeface="DengXian" charset="-122"/>
                <a:cs typeface="DengXian" charset="-122"/>
                <a:sym typeface="+mn-ea" charset="0"/>
              </a:rPr>
              <a:t>网关来转发请求。</a:t>
            </a:r>
          </a:p>
          <a:p>
            <a:pPr>
              <a:lnSpc>
                <a:spcPct val="170000"/>
              </a:lnSpc>
              <a:spcBef>
                <a:spcPct val="0"/>
              </a:spcBef>
              <a:buNone/>
            </a:pPr>
            <a:r>
              <a:rPr lang="zh-CN" altLang="en-US" sz="1200" dirty="0">
                <a:latin typeface="DengXian" charset="-122"/>
                <a:ea typeface="DengXian" charset="-122"/>
                <a:cs typeface="DengXian" charset="-122"/>
                <a:sym typeface="+mn-ea" charset="0"/>
              </a:rPr>
              <a:t>业务层主要负责对具体问题的操作，在微服务架构中，会调取一个个的微服务用于实现相关的业务逻辑。 </a:t>
            </a:r>
          </a:p>
          <a:p>
            <a:pPr>
              <a:lnSpc>
                <a:spcPct val="170000"/>
              </a:lnSpc>
              <a:spcBef>
                <a:spcPct val="0"/>
              </a:spcBef>
              <a:buNone/>
            </a:pPr>
            <a:r>
              <a:rPr lang="zh-CN" altLang="en-US" sz="1200" dirty="0">
                <a:latin typeface="DengXian" charset="-122"/>
                <a:ea typeface="DengXian" charset="-122"/>
                <a:cs typeface="DengXian" charset="-122"/>
                <a:sym typeface="+mn-ea" charset="0"/>
              </a:rPr>
              <a:t>数据访问层主要负责对数据的处理，如数据的访问，事务处理，以及缓存。</a:t>
            </a:r>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211" y="663559"/>
            <a:ext cx="4650596" cy="6194441"/>
          </a:xfrm>
          <a:prstGeom prst="rect">
            <a:avLst/>
          </a:prstGeom>
        </p:spPr>
      </p:pic>
    </p:spTree>
    <p:extLst>
      <p:ext uri="{BB962C8B-B14F-4D97-AF65-F5344CB8AC3E}">
        <p14:creationId xmlns:p14="http://schemas.microsoft.com/office/powerpoint/2010/main" val="3334975205"/>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4">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4">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4">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4">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utoUpdateAnimBg="0"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40173BC-C783-4E61-B211-4ECB86F40906}"/>
              </a:ext>
            </a:extLst>
          </p:cNvPr>
          <p:cNvSpPr txBox="1"/>
          <p:nvPr/>
        </p:nvSpPr>
        <p:spPr>
          <a:xfrm>
            <a:off x="4079777" y="338059"/>
            <a:ext cx="3744178" cy="369332"/>
          </a:xfrm>
          <a:prstGeom prst="rect">
            <a:avLst/>
          </a:prstGeom>
          <a:noFill/>
        </p:spPr>
        <p:txBody>
          <a:bodyPr wrap="square" lIns="0" tIns="0" rIns="0" bIns="0" rtlCol="0" anchor="ctr">
            <a:spAutoFit/>
          </a:bodyPr>
          <a:lstStyle/>
          <a:p>
            <a:pPr algn="ctr"/>
            <a:r>
              <a:rPr lang="zh-CN" altLang="en-US"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系统拓扑结构</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id="{A5C0044A-35CE-4DF6-9284-BC5424A3DE26}"/>
              </a:ext>
            </a:extLst>
          </p:cNvPr>
          <p:cNvGrpSpPr/>
          <p:nvPr/>
        </p:nvGrpSpPr>
        <p:grpSpPr>
          <a:xfrm>
            <a:off x="840658" y="561638"/>
            <a:ext cx="10510685" cy="0"/>
            <a:chOff x="1028775" y="591989"/>
            <a:chExt cx="11086097" cy="0"/>
          </a:xfrm>
        </p:grpSpPr>
        <p:cxnSp>
          <p:nvCxnSpPr>
            <p:cNvPr id="11" name="直接连接符 10">
              <a:extLst>
                <a:ext uri="{FF2B5EF4-FFF2-40B4-BE49-F238E27FC236}">
                  <a16:creationId xmlns:a16="http://schemas.microsoft.com/office/drawing/2014/main" id="{9F3B9B33-75C0-4825-93C0-1F05780D2693}"/>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65A70AB-6ACD-4D91-987D-15DC70CE20C3}"/>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26"/>
          <p:cNvGrpSpPr/>
          <p:nvPr/>
        </p:nvGrpSpPr>
        <p:grpSpPr>
          <a:xfrm>
            <a:off x="840658" y="1501158"/>
            <a:ext cx="277647" cy="276819"/>
            <a:chOff x="2138511" y="2464802"/>
            <a:chExt cx="354012" cy="352956"/>
          </a:xfrm>
          <a:solidFill>
            <a:srgbClr val="F8C002"/>
          </a:solidFill>
        </p:grpSpPr>
        <p:sp>
          <p:nvSpPr>
            <p:cNvPr id="68" name="Oval 27"/>
            <p:cNvSpPr>
              <a:spLocks noChangeArrowheads="1"/>
            </p:cNvSpPr>
            <p:nvPr/>
          </p:nvSpPr>
          <p:spPr bwMode="auto">
            <a:xfrm>
              <a:off x="2229830" y="2555417"/>
              <a:ext cx="171376" cy="171727"/>
            </a:xfrm>
            <a:prstGeom prst="ellipse">
              <a:avLst/>
            </a:prstGeom>
            <a:grpFill/>
            <a:ln>
              <a:noFill/>
            </a:ln>
          </p:spPr>
          <p:txBody>
            <a:bodyPr/>
            <a:lstStyle/>
            <a:p>
              <a:pPr eaLnBrk="1" fontAlgn="auto" hangingPunct="1">
                <a:spcBef>
                  <a:spcPts val="0"/>
                </a:spcBef>
                <a:spcAft>
                  <a:spcPts val="0"/>
                </a:spcAft>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sp>
          <p:nvSpPr>
            <p:cNvPr id="69"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eaLnBrk="1" fontAlgn="auto" hangingPunct="1">
                <a:spcBef>
                  <a:spcPts val="0"/>
                </a:spcBef>
                <a:spcAft>
                  <a:spcPts val="0"/>
                </a:spcAft>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grpSp>
      <p:sp>
        <p:nvSpPr>
          <p:cNvPr id="70" name="TextBox 41"/>
          <p:cNvSpPr txBox="1"/>
          <p:nvPr/>
        </p:nvSpPr>
        <p:spPr>
          <a:xfrm>
            <a:off x="1189925" y="1494219"/>
            <a:ext cx="1262062" cy="307975"/>
          </a:xfrm>
          <a:prstGeom prst="rect">
            <a:avLst/>
          </a:prstGeom>
          <a:noFill/>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00000"/>
              </a:lnSpc>
              <a:spcBef>
                <a:spcPct val="0"/>
              </a:spcBef>
              <a:buFontTx/>
              <a:buNone/>
            </a:pPr>
            <a:r>
              <a:rPr lang="zh-CN" altLang="en-US" sz="1400" b="1" dirty="0">
                <a:latin typeface="DengXian" charset="-122"/>
                <a:ea typeface="DengXian" charset="-122"/>
                <a:cs typeface="DengXian" charset="-122"/>
                <a:sym typeface="+mn-ea" charset="0"/>
              </a:rPr>
              <a:t>系统拓扑架构</a:t>
            </a:r>
          </a:p>
        </p:txBody>
      </p:sp>
      <p:sp>
        <p:nvSpPr>
          <p:cNvPr id="71" name="TextBox 42"/>
          <p:cNvSpPr txBox="1"/>
          <p:nvPr/>
        </p:nvSpPr>
        <p:spPr>
          <a:xfrm>
            <a:off x="1193899" y="1777977"/>
            <a:ext cx="4078287" cy="1818959"/>
          </a:xfrm>
          <a:prstGeom prst="rect">
            <a:avLst/>
          </a:prstGeom>
          <a:noFill/>
        </p:spPr>
        <p:txBody>
          <a:bodyPr>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70000"/>
              </a:lnSpc>
              <a:spcBef>
                <a:spcPct val="0"/>
              </a:spcBef>
              <a:buFontTx/>
              <a:buNone/>
            </a:pPr>
            <a:r>
              <a:rPr lang="zh-CN" altLang="en-US" sz="1100" dirty="0">
                <a:latin typeface="DengXian" charset="-122"/>
                <a:ea typeface="DengXian" charset="-122"/>
                <a:cs typeface="DengXian" charset="-122"/>
                <a:sym typeface="+mn-ea" charset="0"/>
              </a:rPr>
              <a:t>系统的技术架构定义了整个面向云智教育平台管理系统技术的完整性以及可操作性，这也对整个系统的实现起着至关重要的作用。与此同时，它总体定义了此平台采用的技术环境。通过</a:t>
            </a:r>
            <a:r>
              <a:rPr lang="en-US" altLang="zh-CN" sz="1100" dirty="0">
                <a:latin typeface="DengXian" charset="-122"/>
                <a:ea typeface="DengXian" charset="-122"/>
                <a:cs typeface="DengXian" charset="-122"/>
                <a:sym typeface="+mn-ea" charset="0"/>
              </a:rPr>
              <a:t>B/S</a:t>
            </a:r>
            <a:r>
              <a:rPr lang="zh-CN" altLang="en-US" sz="1100" dirty="0">
                <a:latin typeface="DengXian" charset="-122"/>
                <a:ea typeface="DengXian" charset="-122"/>
                <a:cs typeface="DengXian" charset="-122"/>
                <a:sym typeface="+mn-ea" charset="0"/>
              </a:rPr>
              <a:t>体系结构和</a:t>
            </a:r>
            <a:r>
              <a:rPr lang="en-US" altLang="zh-CN" sz="1100" dirty="0">
                <a:latin typeface="DengXian" charset="-122"/>
                <a:ea typeface="DengXian" charset="-122"/>
                <a:cs typeface="DengXian" charset="-122"/>
                <a:sym typeface="+mn-ea" charset="0"/>
              </a:rPr>
              <a:t>Android</a:t>
            </a:r>
            <a:r>
              <a:rPr lang="zh-CN" altLang="en-US" sz="1100" dirty="0">
                <a:latin typeface="DengXian" charset="-122"/>
                <a:ea typeface="DengXian" charset="-122"/>
                <a:cs typeface="DengXian" charset="-122"/>
                <a:sym typeface="+mn-ea" charset="0"/>
              </a:rPr>
              <a:t>手机端进行呈现，建立一套完整的数据交互的方案，实现同步以及为技术环境提供良好的管理架构。</a:t>
            </a:r>
            <a:endParaRPr lang="pt-BR" altLang="zh-CN" sz="1100" b="1" dirty="0">
              <a:latin typeface="DengXian" charset="-122"/>
              <a:ea typeface="DengXian" charset="-122"/>
              <a:cs typeface="DengXian" charset="-122"/>
              <a:sym typeface="+mn-ea" charset="0"/>
            </a:endParaRPr>
          </a:p>
        </p:txBody>
      </p:sp>
      <p:grpSp>
        <p:nvGrpSpPr>
          <p:cNvPr id="72" name="Group 26"/>
          <p:cNvGrpSpPr/>
          <p:nvPr/>
        </p:nvGrpSpPr>
        <p:grpSpPr>
          <a:xfrm>
            <a:off x="840658" y="3751486"/>
            <a:ext cx="277647" cy="276819"/>
            <a:chOff x="2138511" y="2464802"/>
            <a:chExt cx="354012" cy="352956"/>
          </a:xfrm>
          <a:solidFill>
            <a:srgbClr val="F8C002"/>
          </a:solidFill>
        </p:grpSpPr>
        <p:sp>
          <p:nvSpPr>
            <p:cNvPr id="73" name="Oval 27"/>
            <p:cNvSpPr>
              <a:spLocks noChangeArrowheads="1"/>
            </p:cNvSpPr>
            <p:nvPr/>
          </p:nvSpPr>
          <p:spPr bwMode="auto">
            <a:xfrm>
              <a:off x="2229830" y="2555417"/>
              <a:ext cx="171376" cy="171727"/>
            </a:xfrm>
            <a:prstGeom prst="ellipse">
              <a:avLst/>
            </a:prstGeom>
            <a:grpFill/>
            <a:ln>
              <a:noFill/>
            </a:ln>
          </p:spPr>
          <p:txBody>
            <a:bodyPr/>
            <a:lstStyle/>
            <a:p>
              <a:pPr eaLnBrk="1" fontAlgn="auto" hangingPunct="1">
                <a:spcBef>
                  <a:spcPts val="0"/>
                </a:spcBef>
                <a:spcAft>
                  <a:spcPts val="0"/>
                </a:spcAft>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sp>
          <p:nvSpPr>
            <p:cNvPr id="74"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eaLnBrk="1" fontAlgn="auto" hangingPunct="1">
                <a:spcBef>
                  <a:spcPts val="0"/>
                </a:spcBef>
                <a:spcAft>
                  <a:spcPts val="0"/>
                </a:spcAft>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grpSp>
      <p:sp>
        <p:nvSpPr>
          <p:cNvPr id="75" name="TextBox 41"/>
          <p:cNvSpPr txBox="1"/>
          <p:nvPr/>
        </p:nvSpPr>
        <p:spPr>
          <a:xfrm>
            <a:off x="1193899" y="3675063"/>
            <a:ext cx="1262062" cy="307975"/>
          </a:xfrm>
          <a:prstGeom prst="rect">
            <a:avLst/>
          </a:prstGeom>
          <a:noFill/>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00000"/>
              </a:lnSpc>
              <a:spcBef>
                <a:spcPct val="0"/>
              </a:spcBef>
              <a:buFontTx/>
              <a:buNone/>
            </a:pPr>
            <a:r>
              <a:rPr lang="zh-CN" altLang="en-US" sz="1400" b="1">
                <a:latin typeface="DengXian" charset="-122"/>
                <a:ea typeface="DengXian" charset="-122"/>
                <a:cs typeface="DengXian" charset="-122"/>
                <a:sym typeface="+mn-ea" charset="0"/>
              </a:rPr>
              <a:t>系统结构设计</a:t>
            </a:r>
          </a:p>
        </p:txBody>
      </p:sp>
      <p:sp>
        <p:nvSpPr>
          <p:cNvPr id="76" name="TextBox 42"/>
          <p:cNvSpPr txBox="1">
            <a:spLocks noChangeArrowheads="1"/>
          </p:cNvSpPr>
          <p:nvPr/>
        </p:nvSpPr>
        <p:spPr bwMode="auto">
          <a:xfrm>
            <a:off x="1193899" y="3981450"/>
            <a:ext cx="4078287"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70000"/>
              </a:lnSpc>
              <a:spcBef>
                <a:spcPct val="0"/>
              </a:spcBef>
              <a:buFontTx/>
              <a:buNone/>
            </a:pPr>
            <a:r>
              <a:rPr lang="zh-CN" altLang="zh-CN" sz="1100" dirty="0">
                <a:latin typeface="DengXian" charset="-122"/>
                <a:ea typeface="DengXian" charset="-122"/>
                <a:cs typeface="DengXian" charset="-122"/>
              </a:rPr>
              <a:t>客户端可分别为：游客、学生、自由人、教师、教务管理员和平台运营管理员这六种角色。用户终端与数据服务器进行数据交互，数据服务器对用户的操作进行对数据库的数据写入</a:t>
            </a:r>
            <a:r>
              <a:rPr lang="en-US" altLang="zh-CN" sz="1100" dirty="0">
                <a:latin typeface="DengXian" charset="-122"/>
                <a:ea typeface="DengXian" charset="-122"/>
                <a:cs typeface="DengXian" charset="-122"/>
              </a:rPr>
              <a:t>/</a:t>
            </a:r>
            <a:r>
              <a:rPr lang="zh-CN" altLang="zh-CN" sz="1100" dirty="0">
                <a:latin typeface="DengXian" charset="-122"/>
                <a:ea typeface="DengXian" charset="-122"/>
                <a:cs typeface="DengXian" charset="-122"/>
              </a:rPr>
              <a:t>读取，资源服务器处理资源请求，资源写入到文件系统，资源读取来自资源服务器。用户终端通过流媒体服务器进行对直播课程相关操作。</a:t>
            </a:r>
          </a:p>
        </p:txBody>
      </p:sp>
      <p:cxnSp>
        <p:nvCxnSpPr>
          <p:cNvPr id="77" name="直接连接符 31"/>
          <p:cNvCxnSpPr/>
          <p:nvPr/>
        </p:nvCxnSpPr>
        <p:spPr>
          <a:xfrm>
            <a:off x="12060238" y="5948363"/>
            <a:ext cx="1587" cy="49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65"/>
          <p:cNvCxnSpPr/>
          <p:nvPr/>
        </p:nvCxnSpPr>
        <p:spPr>
          <a:xfrm flipH="1">
            <a:off x="12052300" y="5948363"/>
            <a:ext cx="7938" cy="46037"/>
          </a:xfrm>
          <a:prstGeom prst="line">
            <a:avLst/>
          </a:prstGeom>
        </p:spPr>
        <p:style>
          <a:lnRef idx="1">
            <a:schemeClr val="accent1"/>
          </a:lnRef>
          <a:fillRef idx="0">
            <a:schemeClr val="accent1"/>
          </a:fillRef>
          <a:effectRef idx="0">
            <a:schemeClr val="accent1"/>
          </a:effectRef>
          <a:fontRef idx="minor">
            <a:schemeClr val="tx1"/>
          </a:fontRef>
        </p:style>
      </p:cxnSp>
      <p:pic>
        <p:nvPicPr>
          <p:cNvPr id="103" name="图片 102"/>
          <p:cNvPicPr>
            <a:picLocks noChangeAspect="1"/>
          </p:cNvPicPr>
          <p:nvPr/>
        </p:nvPicPr>
        <p:blipFill>
          <a:blip r:embed="rId3">
            <a:alphaModFix amt="20000"/>
          </a:blip>
          <a:stretch>
            <a:fillRect/>
          </a:stretch>
        </p:blipFill>
        <p:spPr>
          <a:xfrm>
            <a:off x="1321692" y="2633323"/>
            <a:ext cx="3822700" cy="2540000"/>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0774" y="985754"/>
            <a:ext cx="5720569" cy="5378618"/>
          </a:xfrm>
          <a:prstGeom prst="rect">
            <a:avLst/>
          </a:prstGeom>
        </p:spPr>
      </p:pic>
    </p:spTree>
    <p:extLst>
      <p:ext uri="{BB962C8B-B14F-4D97-AF65-F5344CB8AC3E}">
        <p14:creationId xmlns:p14="http://schemas.microsoft.com/office/powerpoint/2010/main" val="1580830317"/>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6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0">
                                            <p:txEl>
                                              <p:pRg st="0" end="0"/>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71">
                                            <p:txEl>
                                              <p:pRg st="0" end="0"/>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7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75">
                                            <p:txEl>
                                              <p:pRg st="0" end="0"/>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76">
                                            <p:txEl>
                                              <p:pRg st="0" end="0"/>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0"/>
                                  </p:stCondLst>
                                  <p:childTnLst>
                                    <p:set>
                                      <p:cBhvr>
                                        <p:cTn id="24" dur="1" fill="hold">
                                          <p:stCondLst>
                                            <p:cond delay="499"/>
                                          </p:stCondLst>
                                        </p:cTn>
                                        <p:tgtEl>
                                          <p:spTgt spid="77"/>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499"/>
                                          </p:stCondLst>
                                        </p:cTn>
                                        <p:tgtEl>
                                          <p:spTgt spid="102"/>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autoUpdateAnimBg="0" advAuto="0"/>
      <p:bldP spid="71" grpId="0" build="p" autoUpdateAnimBg="0" advAuto="0"/>
      <p:bldP spid="75" grpId="0" build="p" autoUpdateAnimBg="0" advAuto="0"/>
      <p:bldP spid="76" grpId="0" build="p" autoUpdateAnimBg="0"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40173BC-C783-4E61-B211-4ECB86F40906}"/>
              </a:ext>
            </a:extLst>
          </p:cNvPr>
          <p:cNvSpPr txBox="1"/>
          <p:nvPr/>
        </p:nvSpPr>
        <p:spPr>
          <a:xfrm>
            <a:off x="4079777" y="338059"/>
            <a:ext cx="3744178" cy="369332"/>
          </a:xfrm>
          <a:prstGeom prst="rect">
            <a:avLst/>
          </a:prstGeom>
          <a:noFill/>
        </p:spPr>
        <p:txBody>
          <a:bodyPr wrap="square" lIns="0" tIns="0" rIns="0" bIns="0" rtlCol="0" anchor="ctr">
            <a:spAutoFit/>
          </a:bodyPr>
          <a:lstStyle/>
          <a:p>
            <a:pPr algn="ctr"/>
            <a:r>
              <a:rPr lang="zh-CN" altLang="en-US"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推荐算法设计</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id="{A5C0044A-35CE-4DF6-9284-BC5424A3DE26}"/>
              </a:ext>
            </a:extLst>
          </p:cNvPr>
          <p:cNvGrpSpPr/>
          <p:nvPr/>
        </p:nvGrpSpPr>
        <p:grpSpPr>
          <a:xfrm>
            <a:off x="840658" y="561638"/>
            <a:ext cx="10510685" cy="0"/>
            <a:chOff x="1028775" y="591989"/>
            <a:chExt cx="11086097" cy="0"/>
          </a:xfrm>
        </p:grpSpPr>
        <p:cxnSp>
          <p:nvCxnSpPr>
            <p:cNvPr id="11" name="直接连接符 10">
              <a:extLst>
                <a:ext uri="{FF2B5EF4-FFF2-40B4-BE49-F238E27FC236}">
                  <a16:creationId xmlns:a16="http://schemas.microsoft.com/office/drawing/2014/main" id="{9F3B9B33-75C0-4825-93C0-1F05780D2693}"/>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65A70AB-6ACD-4D91-987D-15DC70CE20C3}"/>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2" name="对象 1"/>
          <p:cNvGraphicFramePr>
            <a:graphicFrameLocks noChangeAspect="1"/>
          </p:cNvGraphicFramePr>
          <p:nvPr>
            <p:extLst>
              <p:ext uri="{D42A27DB-BD31-4B8C-83A1-F6EECF244321}">
                <p14:modId xmlns:p14="http://schemas.microsoft.com/office/powerpoint/2010/main" val="200879203"/>
              </p:ext>
            </p:extLst>
          </p:nvPr>
        </p:nvGraphicFramePr>
        <p:xfrm>
          <a:off x="1083465" y="1467803"/>
          <a:ext cx="2836700" cy="4780827"/>
        </p:xfrm>
        <a:graphic>
          <a:graphicData uri="http://schemas.openxmlformats.org/presentationml/2006/ole">
            <mc:AlternateContent xmlns:mc="http://schemas.openxmlformats.org/markup-compatibility/2006">
              <mc:Choice xmlns:v="urn:schemas-microsoft-com:vml" Requires="v">
                <p:oleObj spid="_x0000_s1038" name="Visio" r:id="rId4" imgW="4010006" imgH="6762580" progId="Visio.Drawing.15">
                  <p:embed/>
                </p:oleObj>
              </mc:Choice>
              <mc:Fallback>
                <p:oleObj name="Visio" r:id="rId4" imgW="4010006" imgH="6762580" progId="Visio.Drawing.15">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465" y="1467803"/>
                        <a:ext cx="2836700" cy="4780827"/>
                      </a:xfrm>
                      <a:prstGeom prst="rect">
                        <a:avLst/>
                      </a:prstGeom>
                      <a:noFill/>
                    </p:spPr>
                  </p:pic>
                </p:oleObj>
              </mc:Fallback>
            </mc:AlternateContent>
          </a:graphicData>
        </a:graphic>
      </p:graphicFrame>
      <p:sp>
        <p:nvSpPr>
          <p:cNvPr id="3" name="文本框 2"/>
          <p:cNvSpPr txBox="1"/>
          <p:nvPr/>
        </p:nvSpPr>
        <p:spPr>
          <a:xfrm>
            <a:off x="1214846" y="830055"/>
            <a:ext cx="2864931" cy="369332"/>
          </a:xfrm>
          <a:prstGeom prst="rect">
            <a:avLst/>
          </a:prstGeom>
          <a:noFill/>
        </p:spPr>
        <p:txBody>
          <a:bodyPr wrap="square" rtlCol="0">
            <a:spAutoFit/>
          </a:bodyPr>
          <a:lstStyle/>
          <a:p>
            <a:r>
              <a:rPr lang="zh-CN" altLang="en-US" b="1" dirty="0" smtClean="0">
                <a:latin typeface="等线" panose="02010600030101010101" pitchFamily="2" charset="-122"/>
                <a:ea typeface="等线" panose="02010600030101010101" pitchFamily="2" charset="-122"/>
              </a:rPr>
              <a:t>基于用户的协同过滤算法</a:t>
            </a:r>
            <a:endParaRPr lang="zh-CN" altLang="en-US" b="1" dirty="0">
              <a:latin typeface="等线" panose="02010600030101010101" pitchFamily="2" charset="-122"/>
              <a:ea typeface="等线" panose="02010600030101010101" pitchFamily="2" charset="-122"/>
            </a:endParaRPr>
          </a:p>
        </p:txBody>
      </p:sp>
      <mc:AlternateContent xmlns:mc="http://schemas.openxmlformats.org/markup-compatibility/2006" xmlns:a14="http://schemas.microsoft.com/office/drawing/2010/main">
        <mc:Choice Requires="a14">
          <p:sp>
            <p:nvSpPr>
              <p:cNvPr id="4" name="矩形 3"/>
              <p:cNvSpPr/>
              <p:nvPr/>
            </p:nvSpPr>
            <p:spPr>
              <a:xfrm>
                <a:off x="5812636" y="1467803"/>
                <a:ext cx="4720715" cy="7129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p</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a</m:t>
                          </m:r>
                          <m:r>
                            <a:rPr lang="zh-CN" altLang="en-US" i="0">
                              <a:latin typeface="Cambria Math" panose="02040503050406030204" pitchFamily="18" charset="0"/>
                            </a:rPr>
                            <m:t>,ⅈ</m:t>
                          </m:r>
                        </m:e>
                      </m:d>
                      <m:r>
                        <a:rPr lang="zh-CN" altLang="en-US" i="0">
                          <a:latin typeface="Cambria Math" panose="02040503050406030204" pitchFamily="18" charset="0"/>
                        </a:rPr>
                        <m:t>=</m:t>
                      </m:r>
                      <m:acc>
                        <m:accPr>
                          <m:chr m:val="̅"/>
                          <m:ctrlPr>
                            <a:rPr lang="zh-CN" altLang="en-US" i="1">
                              <a:latin typeface="Cambria Math" panose="02040503050406030204" pitchFamily="18" charset="0"/>
                            </a:rPr>
                          </m:ctrlPr>
                        </m:accPr>
                        <m:e>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R</m:t>
                              </m:r>
                            </m:e>
                            <m:sub>
                              <m:r>
                                <m:rPr>
                                  <m:sty m:val="p"/>
                                </m:rPr>
                                <a:rPr lang="zh-CN" altLang="en-US" i="0">
                                  <a:latin typeface="Cambria Math" panose="02040503050406030204" pitchFamily="18" charset="0"/>
                                </a:rPr>
                                <m:t>i</m:t>
                              </m:r>
                            </m:sub>
                          </m:sSub>
                        </m:e>
                      </m:acc>
                      <m:r>
                        <a:rPr lang="zh-CN" altLang="en-US" i="0">
                          <a:latin typeface="Cambria Math" panose="02040503050406030204" pitchFamily="18" charset="0"/>
                        </a:rPr>
                        <m:t>+</m:t>
                      </m:r>
                      <m:f>
                        <m:fPr>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Σ</m:t>
                                  </m:r>
                                </m:e>
                                <m:sub>
                                  <m:r>
                                    <m:rPr>
                                      <m:sty m:val="p"/>
                                    </m:rPr>
                                    <a:rPr lang="zh-CN" altLang="en-US" i="0">
                                      <a:latin typeface="Cambria Math" panose="02040503050406030204" pitchFamily="18" charset="0"/>
                                    </a:rPr>
                                    <m:t>b</m:t>
                                  </m:r>
                                  <m:r>
                                    <a:rPr lang="zh-CN" altLang="en-US" i="0">
                                      <a:latin typeface="Cambria Math" panose="02040503050406030204" pitchFamily="18" charset="0"/>
                                    </a:rPr>
                                    <m:t>∈</m:t>
                                  </m:r>
                                  <m:r>
                                    <m:rPr>
                                      <m:sty m:val="p"/>
                                    </m:rPr>
                                    <a:rPr lang="zh-CN" altLang="en-US" i="0">
                                      <a:latin typeface="Cambria Math" panose="02040503050406030204" pitchFamily="18" charset="0"/>
                                    </a:rPr>
                                    <m:t>Nei</m:t>
                                  </m:r>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u</m:t>
                                      </m:r>
                                    </m:e>
                                  </m:d>
                                </m:sub>
                              </m:sSub>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𝑏</m:t>
                                      </m:r>
                                      <m:r>
                                        <a:rPr lang="zh-CN" altLang="en-US" i="0">
                                          <a:latin typeface="Cambria Math" panose="02040503050406030204" pitchFamily="18" charset="0"/>
                                        </a:rPr>
                                        <m:t>,</m:t>
                                      </m:r>
                                      <m:r>
                                        <a:rPr lang="zh-CN" altLang="en-US" i="1">
                                          <a:latin typeface="Cambria Math" panose="02040503050406030204" pitchFamily="18" charset="0"/>
                                        </a:rPr>
                                        <m:t>𝑖</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𝑅</m:t>
                                          </m:r>
                                        </m:e>
                                      </m:acc>
                                    </m:e>
                                    <m:sub>
                                      <m:r>
                                        <a:rPr lang="zh-CN" altLang="en-US" i="1">
                                          <a:latin typeface="Cambria Math" panose="02040503050406030204" pitchFamily="18" charset="0"/>
                                        </a:rPr>
                                        <m:t>𝑏</m:t>
                                      </m:r>
                                    </m:sub>
                                  </m:sSub>
                                </m:e>
                              </m:d>
                              <m:r>
                                <a:rPr lang="zh-CN" altLang="en-US" i="0">
                                  <a:latin typeface="Cambria Math" panose="02040503050406030204" pitchFamily="18" charset="0"/>
                                </a:rPr>
                                <m:t>∗</m:t>
                              </m:r>
                              <m:r>
                                <a:rPr lang="zh-CN" altLang="en-US" i="1">
                                  <a:latin typeface="Cambria Math" panose="02040503050406030204" pitchFamily="18" charset="0"/>
                                </a:rPr>
                                <m:t>𝑠𝑖𝑚</m:t>
                              </m:r>
                              <m:r>
                                <a:rPr lang="zh-CN" altLang="en-US" i="0">
                                  <a:latin typeface="Cambria Math" panose="02040503050406030204" pitchFamily="18" charset="0"/>
                                </a:rPr>
                                <m:t>(</m:t>
                              </m:r>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𝑏</m:t>
                              </m:r>
                            </m:e>
                          </m:d>
                        </m:num>
                        <m:den>
                          <m:nary>
                            <m:naryPr>
                              <m:chr m:val="∑"/>
                              <m:grow m:val="on"/>
                              <m:subHide m:val="on"/>
                              <m:supHide m:val="on"/>
                              <m:ctrlPr>
                                <a:rPr lang="zh-CN" altLang="en-US" i="1">
                                  <a:latin typeface="Cambria Math" panose="02040503050406030204" pitchFamily="18" charset="0"/>
                                </a:rPr>
                              </m:ctrlPr>
                            </m:naryPr>
                            <m:sub/>
                            <m:sup/>
                            <m:e>
                              <m:r>
                                <m:rPr>
                                  <m:sty m:val="p"/>
                                </m:rPr>
                                <a:rPr lang="zh-CN" altLang="en-US" i="0">
                                  <a:latin typeface="Cambria Math" panose="02040503050406030204" pitchFamily="18" charset="0"/>
                                </a:rPr>
                                <m:t>N</m:t>
                              </m:r>
                            </m:e>
                          </m:nary>
                          <m:r>
                            <a:rPr lang="zh-CN" altLang="en-US" i="0">
                              <a:latin typeface="Cambria Math" panose="02040503050406030204" pitchFamily="18" charset="0"/>
                            </a:rPr>
                            <m:t>ⅇⅈ</m:t>
                          </m:r>
                          <m:d>
                            <m:dPr>
                              <m:begChr m:val="|"/>
                              <m:endChr m:val="|"/>
                              <m:ctrlPr>
                                <a:rPr lang="zh-CN" altLang="en-US" i="1">
                                  <a:latin typeface="Cambria Math" panose="02040503050406030204" pitchFamily="18" charset="0"/>
                                </a:rPr>
                              </m:ctrlPr>
                            </m:dPr>
                            <m:e>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sin</m:t>
                                  </m:r>
                                </m:fName>
                                <m:e>
                                  <m:d>
                                    <m:dPr>
                                      <m:ctrlPr>
                                        <a:rPr lang="zh-CN" altLang="en-US" i="1">
                                          <a:latin typeface="Cambria Math" panose="02040503050406030204" pitchFamily="18" charset="0"/>
                                        </a:rPr>
                                      </m:ctrlPr>
                                    </m:dPr>
                                    <m:e>
                                      <m:r>
                                        <m:rPr>
                                          <m:sty m:val="p"/>
                                        </m:rPr>
                                        <a:rPr lang="zh-CN" altLang="en-US" i="0">
                                          <a:latin typeface="Cambria Math" panose="02040503050406030204" pitchFamily="18" charset="0"/>
                                        </a:rPr>
                                        <m:t>a</m:t>
                                      </m:r>
                                      <m:r>
                                        <a:rPr lang="zh-CN" altLang="en-US" i="0">
                                          <a:latin typeface="Cambria Math" panose="02040503050406030204" pitchFamily="18" charset="0"/>
                                        </a:rPr>
                                        <m:t>,</m:t>
                                      </m:r>
                                      <m:r>
                                        <m:rPr>
                                          <m:sty m:val="p"/>
                                        </m:rPr>
                                        <a:rPr lang="zh-CN" altLang="en-US" i="0">
                                          <a:latin typeface="Cambria Math" panose="02040503050406030204" pitchFamily="18" charset="0"/>
                                        </a:rPr>
                                        <m:t>b</m:t>
                                      </m:r>
                                    </m:e>
                                  </m:d>
                                </m:e>
                              </m:func>
                            </m:e>
                          </m:d>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5812636" y="1467803"/>
                <a:ext cx="4720715" cy="712952"/>
              </a:xfrm>
              <a:prstGeom prst="rect">
                <a:avLst/>
              </a:prstGeom>
              <a:blipFill>
                <a:blip r:embed="rId6"/>
                <a:stretch>
                  <a:fillRect/>
                </a:stretch>
              </a:blipFill>
            </p:spPr>
            <p:txBody>
              <a:bodyPr/>
              <a:lstStyle/>
              <a:p>
                <a:r>
                  <a:rPr lang="zh-CN" altLang="en-US">
                    <a:noFill/>
                  </a:rPr>
                  <a:t> </a:t>
                </a:r>
              </a:p>
            </p:txBody>
          </p:sp>
        </mc:Fallback>
      </mc:AlternateContent>
      <p:sp>
        <p:nvSpPr>
          <p:cNvPr id="5" name="文本框 4"/>
          <p:cNvSpPr txBox="1"/>
          <p:nvPr/>
        </p:nvSpPr>
        <p:spPr>
          <a:xfrm>
            <a:off x="5603965" y="2550087"/>
            <a:ext cx="2991395" cy="369332"/>
          </a:xfrm>
          <a:prstGeom prst="rect">
            <a:avLst/>
          </a:prstGeom>
          <a:noFill/>
        </p:spPr>
        <p:txBody>
          <a:bodyPr wrap="square" rtlCol="0">
            <a:spAutoFit/>
          </a:bodyPr>
          <a:lstStyle/>
          <a:p>
            <a:r>
              <a:rPr lang="zh-CN" altLang="en-US" b="1" dirty="0" smtClean="0">
                <a:latin typeface="等线" panose="02010600030101010101" pitchFamily="2" charset="-122"/>
                <a:ea typeface="等线" panose="02010600030101010101" pitchFamily="2" charset="-122"/>
              </a:rPr>
              <a:t>实现步骤</a:t>
            </a:r>
            <a:endParaRPr lang="zh-CN" altLang="en-US" b="1" dirty="0">
              <a:latin typeface="等线" panose="02010600030101010101" pitchFamily="2" charset="-122"/>
              <a:ea typeface="等线" panose="02010600030101010101" pitchFamily="2" charset="-122"/>
            </a:endParaRPr>
          </a:p>
        </p:txBody>
      </p:sp>
      <p:sp>
        <p:nvSpPr>
          <p:cNvPr id="6" name="文本框 5"/>
          <p:cNvSpPr txBox="1"/>
          <p:nvPr/>
        </p:nvSpPr>
        <p:spPr>
          <a:xfrm>
            <a:off x="5786846" y="1014721"/>
            <a:ext cx="1800493" cy="369332"/>
          </a:xfrm>
          <a:prstGeom prst="rect">
            <a:avLst/>
          </a:prstGeom>
          <a:noFill/>
        </p:spPr>
        <p:txBody>
          <a:bodyPr wrap="none" rtlCol="0">
            <a:spAutoFit/>
          </a:bodyPr>
          <a:lstStyle/>
          <a:p>
            <a:r>
              <a:rPr lang="zh-CN" altLang="en-US" b="1" dirty="0" smtClean="0">
                <a:latin typeface="等线" panose="02010600030101010101" pitchFamily="2" charset="-122"/>
                <a:ea typeface="等线" panose="02010600030101010101" pitchFamily="2" charset="-122"/>
              </a:rPr>
              <a:t>相似度计算公式</a:t>
            </a:r>
            <a:endParaRPr lang="zh-CN" altLang="en-US" b="1" dirty="0">
              <a:latin typeface="等线" panose="02010600030101010101" pitchFamily="2" charset="-122"/>
              <a:ea typeface="等线" panose="02010600030101010101" pitchFamily="2" charset="-122"/>
            </a:endParaRPr>
          </a:p>
        </p:txBody>
      </p:sp>
      <p:sp>
        <p:nvSpPr>
          <p:cNvPr id="7" name="文本框 6"/>
          <p:cNvSpPr txBox="1"/>
          <p:nvPr/>
        </p:nvSpPr>
        <p:spPr>
          <a:xfrm>
            <a:off x="5603965" y="2951141"/>
            <a:ext cx="5172891" cy="3693319"/>
          </a:xfrm>
          <a:prstGeom prst="rect">
            <a:avLst/>
          </a:prstGeom>
          <a:noFill/>
        </p:spPr>
        <p:txBody>
          <a:bodyPr wrap="square" rtlCol="0">
            <a:spAutoFit/>
          </a:bodyPr>
          <a:lstStyle/>
          <a:p>
            <a:pPr>
              <a:lnSpc>
                <a:spcPct val="150000"/>
              </a:lnSpc>
            </a:pPr>
            <a:r>
              <a:rPr lang="en-US" altLang="zh-CN" sz="1400" dirty="0">
                <a:latin typeface="等线" panose="02010600030101010101" pitchFamily="2" charset="-122"/>
                <a:ea typeface="等线" panose="02010600030101010101" pitchFamily="2" charset="-122"/>
              </a:rPr>
              <a:t>1).</a:t>
            </a:r>
            <a:r>
              <a:rPr lang="zh-CN" altLang="zh-CN" sz="1400" dirty="0">
                <a:latin typeface="等线" panose="02010600030101010101" pitchFamily="2" charset="-122"/>
                <a:ea typeface="等线" panose="02010600030101010101" pitchFamily="2" charset="-122"/>
              </a:rPr>
              <a:t>实时统计</a:t>
            </a:r>
            <a:r>
              <a:rPr lang="en-US" altLang="zh-CN" sz="1400" dirty="0">
                <a:latin typeface="等线" panose="02010600030101010101" pitchFamily="2" charset="-122"/>
                <a:ea typeface="等线" panose="02010600030101010101" pitchFamily="2" charset="-122"/>
              </a:rPr>
              <a:t>user</a:t>
            </a:r>
            <a:r>
              <a:rPr lang="zh-CN" altLang="zh-CN" sz="1400" dirty="0">
                <a:latin typeface="等线" panose="02010600030101010101" pitchFamily="2" charset="-122"/>
                <a:ea typeface="等线" panose="02010600030101010101" pitchFamily="2" charset="-122"/>
              </a:rPr>
              <a:t>对</a:t>
            </a:r>
            <a:r>
              <a:rPr lang="en-US" altLang="zh-CN" sz="1400" dirty="0">
                <a:latin typeface="等线" panose="02010600030101010101" pitchFamily="2" charset="-122"/>
                <a:ea typeface="等线" panose="02010600030101010101" pitchFamily="2" charset="-122"/>
              </a:rPr>
              <a:t>item</a:t>
            </a:r>
            <a:r>
              <a:rPr lang="zh-CN" altLang="zh-CN" sz="1400" dirty="0">
                <a:latin typeface="等线" panose="02010600030101010101" pitchFamily="2" charset="-122"/>
                <a:ea typeface="等线" panose="02010600030101010101" pitchFamily="2" charset="-122"/>
              </a:rPr>
              <a:t>的打分，从而生成</a:t>
            </a:r>
            <a:r>
              <a:rPr lang="en-US" altLang="zh-CN" sz="1400" dirty="0">
                <a:latin typeface="等线" panose="02010600030101010101" pitchFamily="2" charset="-122"/>
                <a:ea typeface="等线" panose="02010600030101010101" pitchFamily="2" charset="-122"/>
              </a:rPr>
              <a:t>user-item</a:t>
            </a:r>
            <a:r>
              <a:rPr lang="zh-CN" altLang="zh-CN" sz="1400" dirty="0">
                <a:latin typeface="等线" panose="02010600030101010101" pitchFamily="2" charset="-122"/>
                <a:ea typeface="等线" panose="02010600030101010101" pitchFamily="2" charset="-122"/>
              </a:rPr>
              <a:t>表（即构建用户</a:t>
            </a:r>
            <a:r>
              <a:rPr lang="en-US" altLang="zh-CN" sz="1400" dirty="0">
                <a:latin typeface="等线" panose="02010600030101010101" pitchFamily="2" charset="-122"/>
                <a:ea typeface="等线" panose="02010600030101010101" pitchFamily="2" charset="-122"/>
              </a:rPr>
              <a:t>-</a:t>
            </a:r>
            <a:r>
              <a:rPr lang="zh-CN" altLang="zh-CN" sz="1400" dirty="0">
                <a:latin typeface="等线" panose="02010600030101010101" pitchFamily="2" charset="-122"/>
                <a:ea typeface="等线" panose="02010600030101010101" pitchFamily="2" charset="-122"/>
              </a:rPr>
              <a:t>项目评分矩阵）；</a:t>
            </a:r>
          </a:p>
          <a:p>
            <a:pPr>
              <a:lnSpc>
                <a:spcPct val="150000"/>
              </a:lnSpc>
            </a:pPr>
            <a:r>
              <a:rPr lang="en-US" altLang="zh-CN" sz="1400" dirty="0">
                <a:latin typeface="等线" panose="02010600030101010101" pitchFamily="2" charset="-122"/>
                <a:ea typeface="等线" panose="02010600030101010101" pitchFamily="2" charset="-122"/>
              </a:rPr>
              <a:t>2).</a:t>
            </a:r>
            <a:r>
              <a:rPr lang="zh-CN" altLang="zh-CN" sz="1400" dirty="0">
                <a:latin typeface="等线" panose="02010600030101010101" pitchFamily="2" charset="-122"/>
                <a:ea typeface="等线" panose="02010600030101010101" pitchFamily="2" charset="-122"/>
              </a:rPr>
              <a:t>计算各个</a:t>
            </a:r>
            <a:r>
              <a:rPr lang="en-US" altLang="zh-CN" sz="1400" dirty="0">
                <a:latin typeface="等线" panose="02010600030101010101" pitchFamily="2" charset="-122"/>
                <a:ea typeface="等线" panose="02010600030101010101" pitchFamily="2" charset="-122"/>
              </a:rPr>
              <a:t>user</a:t>
            </a:r>
            <a:r>
              <a:rPr lang="zh-CN" altLang="zh-CN" sz="1400" dirty="0">
                <a:latin typeface="等线" panose="02010600030101010101" pitchFamily="2" charset="-122"/>
                <a:ea typeface="等线" panose="02010600030101010101" pitchFamily="2" charset="-122"/>
              </a:rPr>
              <a:t>之间的相似度，从而生成</a:t>
            </a:r>
            <a:r>
              <a:rPr lang="en-US" altLang="zh-CN" sz="1400" dirty="0">
                <a:latin typeface="等线" panose="02010600030101010101" pitchFamily="2" charset="-122"/>
                <a:ea typeface="等线" panose="02010600030101010101" pitchFamily="2" charset="-122"/>
              </a:rPr>
              <a:t>user-user</a:t>
            </a:r>
            <a:r>
              <a:rPr lang="zh-CN" altLang="zh-CN" sz="1400" dirty="0">
                <a:latin typeface="等线" panose="02010600030101010101" pitchFamily="2" charset="-122"/>
                <a:ea typeface="等线" panose="02010600030101010101" pitchFamily="2" charset="-122"/>
              </a:rPr>
              <a:t>的得分表，并进行排序；</a:t>
            </a:r>
          </a:p>
          <a:p>
            <a:pPr>
              <a:lnSpc>
                <a:spcPct val="150000"/>
              </a:lnSpc>
            </a:pPr>
            <a:r>
              <a:rPr lang="en-US" altLang="zh-CN" sz="1400" dirty="0">
                <a:latin typeface="等线" panose="02010600030101010101" pitchFamily="2" charset="-122"/>
                <a:ea typeface="等线" panose="02010600030101010101" pitchFamily="2" charset="-122"/>
              </a:rPr>
              <a:t>3).</a:t>
            </a:r>
            <a:r>
              <a:rPr lang="zh-CN" altLang="zh-CN" sz="1400" dirty="0">
                <a:latin typeface="等线" panose="02010600030101010101" pitchFamily="2" charset="-122"/>
                <a:ea typeface="等线" panose="02010600030101010101" pitchFamily="2" charset="-122"/>
              </a:rPr>
              <a:t>对每一</a:t>
            </a:r>
            <a:r>
              <a:rPr lang="en-US" altLang="zh-CN" sz="1400" dirty="0">
                <a:latin typeface="等线" panose="02010600030101010101" pitchFamily="2" charset="-122"/>
                <a:ea typeface="等线" panose="02010600030101010101" pitchFamily="2" charset="-122"/>
              </a:rPr>
              <a:t>user</a:t>
            </a:r>
            <a:r>
              <a:rPr lang="zh-CN" altLang="zh-CN" sz="1400" dirty="0">
                <a:latin typeface="等线" panose="02010600030101010101" pitchFamily="2" charset="-122"/>
                <a:ea typeface="等线" panose="02010600030101010101" pitchFamily="2" charset="-122"/>
              </a:rPr>
              <a:t>的</a:t>
            </a:r>
            <a:r>
              <a:rPr lang="en-US" altLang="zh-CN" sz="1400" dirty="0">
                <a:latin typeface="等线" panose="02010600030101010101" pitchFamily="2" charset="-122"/>
                <a:ea typeface="等线" panose="02010600030101010101" pitchFamily="2" charset="-122"/>
              </a:rPr>
              <a:t>item</a:t>
            </a:r>
            <a:r>
              <a:rPr lang="zh-CN" altLang="zh-CN" sz="1400" dirty="0">
                <a:latin typeface="等线" panose="02010600030101010101" pitchFamily="2" charset="-122"/>
                <a:ea typeface="等线" panose="02010600030101010101" pitchFamily="2" charset="-122"/>
              </a:rPr>
              <a:t>集合排序；</a:t>
            </a:r>
          </a:p>
          <a:p>
            <a:pPr>
              <a:lnSpc>
                <a:spcPct val="150000"/>
              </a:lnSpc>
            </a:pPr>
            <a:r>
              <a:rPr lang="en-US" altLang="zh-CN" sz="1400" dirty="0">
                <a:latin typeface="等线" panose="02010600030101010101" pitchFamily="2" charset="-122"/>
                <a:ea typeface="等线" panose="02010600030101010101" pitchFamily="2" charset="-122"/>
              </a:rPr>
              <a:t>4).</a:t>
            </a:r>
            <a:r>
              <a:rPr lang="zh-CN" altLang="zh-CN" sz="1400" dirty="0">
                <a:latin typeface="等线" panose="02010600030101010101" pitchFamily="2" charset="-122"/>
                <a:ea typeface="等线" panose="02010600030101010101" pitchFamily="2" charset="-122"/>
              </a:rPr>
              <a:t>针对预推荐的</a:t>
            </a:r>
            <a:r>
              <a:rPr lang="en-US" altLang="zh-CN" sz="1400" dirty="0">
                <a:latin typeface="等线" panose="02010600030101010101" pitchFamily="2" charset="-122"/>
                <a:ea typeface="等线" panose="02010600030101010101" pitchFamily="2" charset="-122"/>
              </a:rPr>
              <a:t>user</a:t>
            </a:r>
            <a:r>
              <a:rPr lang="zh-CN" altLang="zh-CN" sz="1400" dirty="0">
                <a:latin typeface="等线" panose="02010600030101010101" pitchFamily="2" charset="-122"/>
                <a:ea typeface="等线" panose="02010600030101010101" pitchFamily="2" charset="-122"/>
              </a:rPr>
              <a:t>，在</a:t>
            </a:r>
            <a:r>
              <a:rPr lang="en-US" altLang="zh-CN" sz="1400" dirty="0">
                <a:latin typeface="等线" panose="02010600030101010101" pitchFamily="2" charset="-122"/>
                <a:ea typeface="等线" panose="02010600030101010101" pitchFamily="2" charset="-122"/>
              </a:rPr>
              <a:t>user-user</a:t>
            </a:r>
            <a:r>
              <a:rPr lang="zh-CN" altLang="zh-CN" sz="1400" dirty="0">
                <a:latin typeface="等线" panose="02010600030101010101" pitchFamily="2" charset="-122"/>
                <a:ea typeface="等线" panose="02010600030101010101" pitchFamily="2" charset="-122"/>
              </a:rPr>
              <a:t>的得分表中选择与该用户最相似的</a:t>
            </a:r>
            <a:r>
              <a:rPr lang="en-US" altLang="zh-CN" sz="1400" dirty="0">
                <a:latin typeface="等线" panose="02010600030101010101" pitchFamily="2" charset="-122"/>
                <a:ea typeface="等线" panose="02010600030101010101" pitchFamily="2" charset="-122"/>
              </a:rPr>
              <a:t>N</a:t>
            </a:r>
            <a:r>
              <a:rPr lang="zh-CN" altLang="zh-CN" sz="1400" dirty="0">
                <a:latin typeface="等线" panose="02010600030101010101" pitchFamily="2" charset="-122"/>
                <a:ea typeface="等线" panose="02010600030101010101" pitchFamily="2" charset="-122"/>
              </a:rPr>
              <a:t>个用户，并在</a:t>
            </a:r>
            <a:r>
              <a:rPr lang="en-US" altLang="zh-CN" sz="1400" dirty="0">
                <a:latin typeface="等线" panose="02010600030101010101" pitchFamily="2" charset="-122"/>
                <a:ea typeface="等线" panose="02010600030101010101" pitchFamily="2" charset="-122"/>
              </a:rPr>
              <a:t>user-item</a:t>
            </a:r>
            <a:r>
              <a:rPr lang="zh-CN" altLang="zh-CN" sz="1400" dirty="0">
                <a:latin typeface="等线" panose="02010600030101010101" pitchFamily="2" charset="-122"/>
                <a:ea typeface="等线" panose="02010600030101010101" pitchFamily="2" charset="-122"/>
              </a:rPr>
              <a:t>表中选择这</a:t>
            </a:r>
            <a:r>
              <a:rPr lang="en-US" altLang="zh-CN" sz="1400" dirty="0">
                <a:latin typeface="等线" panose="02010600030101010101" pitchFamily="2" charset="-122"/>
                <a:ea typeface="等线" panose="02010600030101010101" pitchFamily="2" charset="-122"/>
              </a:rPr>
              <a:t>N</a:t>
            </a:r>
            <a:r>
              <a:rPr lang="zh-CN" altLang="zh-CN" sz="1400" dirty="0">
                <a:latin typeface="等线" panose="02010600030101010101" pitchFamily="2" charset="-122"/>
                <a:ea typeface="等线" panose="02010600030101010101" pitchFamily="2" charset="-122"/>
              </a:rPr>
              <a:t>个用户中已排序好的</a:t>
            </a:r>
            <a:r>
              <a:rPr lang="en-US" altLang="zh-CN" sz="1400" dirty="0">
                <a:latin typeface="等线" panose="02010600030101010101" pitchFamily="2" charset="-122"/>
                <a:ea typeface="等线" panose="02010600030101010101" pitchFamily="2" charset="-122"/>
              </a:rPr>
              <a:t>item</a:t>
            </a:r>
            <a:r>
              <a:rPr lang="zh-CN" altLang="zh-CN" sz="1400" dirty="0">
                <a:latin typeface="等线" panose="02010600030101010101" pitchFamily="2" charset="-122"/>
                <a:ea typeface="等线" panose="02010600030101010101" pitchFamily="2" charset="-122"/>
              </a:rPr>
              <a:t>集合中的</a:t>
            </a:r>
            <a:r>
              <a:rPr lang="en-US" altLang="zh-CN" sz="1400" dirty="0" err="1">
                <a:latin typeface="等线" panose="02010600030101010101" pitchFamily="2" charset="-122"/>
                <a:ea typeface="等线" panose="02010600030101010101" pitchFamily="2" charset="-122"/>
              </a:rPr>
              <a:t>topM</a:t>
            </a:r>
            <a:r>
              <a:rPr lang="zh-CN" altLang="zh-CN" sz="1400" dirty="0">
                <a:latin typeface="等线" panose="02010600030101010101" pitchFamily="2" charset="-122"/>
                <a:ea typeface="等线" panose="02010600030101010101" pitchFamily="2" charset="-122"/>
              </a:rPr>
              <a:t>；</a:t>
            </a:r>
          </a:p>
          <a:p>
            <a:pPr>
              <a:lnSpc>
                <a:spcPct val="150000"/>
              </a:lnSpc>
            </a:pPr>
            <a:r>
              <a:rPr lang="en-US" altLang="zh-CN" sz="1400" dirty="0">
                <a:latin typeface="等线" panose="02010600030101010101" pitchFamily="2" charset="-122"/>
                <a:ea typeface="等线" panose="02010600030101010101" pitchFamily="2" charset="-122"/>
              </a:rPr>
              <a:t>5).</a:t>
            </a:r>
            <a:r>
              <a:rPr lang="zh-CN" altLang="zh-CN" sz="1400" dirty="0">
                <a:latin typeface="等线" panose="02010600030101010101" pitchFamily="2" charset="-122"/>
                <a:ea typeface="等线" panose="02010600030101010101" pitchFamily="2" charset="-122"/>
              </a:rPr>
              <a:t>此时的</a:t>
            </a:r>
            <a:r>
              <a:rPr lang="en-US" altLang="zh-CN" sz="1400" dirty="0">
                <a:latin typeface="等线" panose="02010600030101010101" pitchFamily="2" charset="-122"/>
                <a:ea typeface="等线" panose="02010600030101010101" pitchFamily="2" charset="-122"/>
              </a:rPr>
              <a:t>N*M</a:t>
            </a:r>
            <a:r>
              <a:rPr lang="zh-CN" altLang="zh-CN" sz="1400" dirty="0">
                <a:latin typeface="等线" panose="02010600030101010101" pitchFamily="2" charset="-122"/>
                <a:ea typeface="等线" panose="02010600030101010101" pitchFamily="2" charset="-122"/>
              </a:rPr>
              <a:t>个课程即为该用户推荐的课程集。</a:t>
            </a:r>
          </a:p>
          <a:p>
            <a:pPr>
              <a:lnSpc>
                <a:spcPct val="150000"/>
              </a:lnSpc>
            </a:pPr>
            <a:r>
              <a:rPr lang="en-US" altLang="zh-CN" dirty="0"/>
              <a:t> </a:t>
            </a:r>
            <a:endParaRPr lang="zh-CN" altLang="zh-CN" dirty="0"/>
          </a:p>
          <a:p>
            <a:endParaRPr lang="zh-CN" altLang="en-US" dirty="0"/>
          </a:p>
        </p:txBody>
      </p:sp>
    </p:spTree>
    <p:extLst>
      <p:ext uri="{BB962C8B-B14F-4D97-AF65-F5344CB8AC3E}">
        <p14:creationId xmlns:p14="http://schemas.microsoft.com/office/powerpoint/2010/main" val="494960512"/>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40173BC-C783-4E61-B211-4ECB86F40906}"/>
              </a:ext>
            </a:extLst>
          </p:cNvPr>
          <p:cNvSpPr txBox="1"/>
          <p:nvPr/>
        </p:nvSpPr>
        <p:spPr>
          <a:xfrm>
            <a:off x="4079777" y="338059"/>
            <a:ext cx="3744178" cy="369332"/>
          </a:xfrm>
          <a:prstGeom prst="rect">
            <a:avLst/>
          </a:prstGeom>
          <a:noFill/>
        </p:spPr>
        <p:txBody>
          <a:bodyPr wrap="square" lIns="0" tIns="0" rIns="0" bIns="0" rtlCol="0" anchor="ctr">
            <a:spAutoFit/>
          </a:bodyPr>
          <a:lstStyle/>
          <a:p>
            <a:pPr algn="ctr"/>
            <a:r>
              <a:rPr lang="zh-CN" altLang="en-US"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基本流程</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id="{A5C0044A-35CE-4DF6-9284-BC5424A3DE26}"/>
              </a:ext>
            </a:extLst>
          </p:cNvPr>
          <p:cNvGrpSpPr/>
          <p:nvPr/>
        </p:nvGrpSpPr>
        <p:grpSpPr>
          <a:xfrm>
            <a:off x="840658" y="561638"/>
            <a:ext cx="10510685" cy="0"/>
            <a:chOff x="1028775" y="591989"/>
            <a:chExt cx="11086097" cy="0"/>
          </a:xfrm>
        </p:grpSpPr>
        <p:cxnSp>
          <p:nvCxnSpPr>
            <p:cNvPr id="11" name="直接连接符 10">
              <a:extLst>
                <a:ext uri="{FF2B5EF4-FFF2-40B4-BE49-F238E27FC236}">
                  <a16:creationId xmlns:a16="http://schemas.microsoft.com/office/drawing/2014/main" id="{9F3B9B33-75C0-4825-93C0-1F05780D2693}"/>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65A70AB-6ACD-4D91-987D-15DC70CE20C3}"/>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flipH="1">
            <a:off x="7763404" y="1356165"/>
            <a:ext cx="2035175" cy="452438"/>
          </a:xfrm>
          <a:prstGeom prst="rect">
            <a:avLst/>
          </a:prstGeom>
          <a:noFill/>
        </p:spPr>
        <p:txBody>
          <a:bodyPr lIns="0" tIns="72000" bIns="72000" anchor="ct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r>
              <a:rPr lang="zh-CN" altLang="en-US" sz="2000" b="1">
                <a:solidFill>
                  <a:schemeClr val="accent1"/>
                </a:solidFill>
                <a:latin typeface="DengXian" charset="-122"/>
                <a:ea typeface="DengXian" charset="-122"/>
                <a:cs typeface="DengXian" charset="-122"/>
                <a:sym typeface="+mn-ea" charset="0"/>
              </a:rPr>
              <a:t>系统设计</a:t>
            </a:r>
          </a:p>
        </p:txBody>
      </p:sp>
      <p:sp>
        <p:nvSpPr>
          <p:cNvPr id="14" name="文本框 13"/>
          <p:cNvSpPr txBox="1"/>
          <p:nvPr/>
        </p:nvSpPr>
        <p:spPr>
          <a:xfrm>
            <a:off x="7763404" y="1694303"/>
            <a:ext cx="3021013" cy="992259"/>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en-US" altLang="zh-CN" sz="1200" dirty="0">
                <a:solidFill>
                  <a:schemeClr val="tx2">
                    <a:lumMod val="75000"/>
                  </a:schemeClr>
                </a:solidFill>
                <a:latin typeface="DengXian" charset="-122"/>
                <a:ea typeface="DengXian" charset="-122"/>
                <a:cs typeface="DengXian" charset="-122"/>
                <a:sym typeface="+mn-ea" charset="0"/>
              </a:rPr>
              <a:t>E-R</a:t>
            </a:r>
            <a:r>
              <a:rPr lang="zh-CN" altLang="en-US" sz="1200" dirty="0">
                <a:solidFill>
                  <a:schemeClr val="tx2">
                    <a:lumMod val="75000"/>
                  </a:schemeClr>
                </a:solidFill>
                <a:latin typeface="DengXian" charset="-122"/>
                <a:ea typeface="DengXian" charset="-122"/>
                <a:cs typeface="DengXian" charset="-122"/>
                <a:sym typeface="+mn-ea" charset="0"/>
              </a:rPr>
              <a:t>图设计，设计用户、班级、机构、院校、课程、资源等数据库，完善数据表字段，数据库整合。</a:t>
            </a:r>
          </a:p>
        </p:txBody>
      </p:sp>
      <p:sp>
        <p:nvSpPr>
          <p:cNvPr id="15" name="文本框 14"/>
          <p:cNvSpPr txBox="1"/>
          <p:nvPr/>
        </p:nvSpPr>
        <p:spPr>
          <a:xfrm flipH="1">
            <a:off x="8716962" y="3193603"/>
            <a:ext cx="2035175" cy="452438"/>
          </a:xfrm>
          <a:prstGeom prst="rect">
            <a:avLst/>
          </a:prstGeom>
          <a:noFill/>
        </p:spPr>
        <p:txBody>
          <a:bodyPr lIns="0" tIns="72000" bIns="72000" anchor="ctr">
            <a:spAutoFit/>
          </a:bodyPr>
          <a:lstStyle/>
          <a:p>
            <a:pPr eaLnBrk="1" fontAlgn="auto" hangingPunct="1">
              <a:spcBef>
                <a:spcPts val="0"/>
              </a:spcBef>
              <a:spcAft>
                <a:spcPts val="0"/>
              </a:spcAft>
              <a:defRPr/>
            </a:pPr>
            <a:r>
              <a:rPr lang="zh-CN" altLang="en-US" sz="2000" b="1">
                <a:solidFill>
                  <a:schemeClr val="accent1"/>
                </a:solidFill>
                <a:latin typeface="DengXian" charset="-122"/>
                <a:ea typeface="DengXian" charset="-122"/>
                <a:cs typeface="DengXian" charset="-122"/>
                <a:sym typeface="+mn-ea"/>
              </a:rPr>
              <a:t>编码实现</a:t>
            </a:r>
            <a:endParaRPr lang="zh-CN" altLang="en-US" sz="2000" b="1" dirty="0">
              <a:solidFill>
                <a:schemeClr val="accent1"/>
              </a:solidFill>
              <a:latin typeface="DengXian" charset="-122"/>
              <a:ea typeface="DengXian" charset="-122"/>
              <a:cs typeface="DengXian" charset="-122"/>
              <a:sym typeface="+mn-ea"/>
            </a:endParaRPr>
          </a:p>
        </p:txBody>
      </p:sp>
      <p:sp>
        <p:nvSpPr>
          <p:cNvPr id="16" name="文本框 15"/>
          <p:cNvSpPr txBox="1"/>
          <p:nvPr/>
        </p:nvSpPr>
        <p:spPr>
          <a:xfrm>
            <a:off x="8626474" y="3579365"/>
            <a:ext cx="3021013" cy="678327"/>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200" dirty="0">
                <a:solidFill>
                  <a:schemeClr val="tx2">
                    <a:lumMod val="75000"/>
                  </a:schemeClr>
                </a:solidFill>
                <a:latin typeface="DengXian" charset="-122"/>
                <a:ea typeface="DengXian" charset="-122"/>
                <a:cs typeface="DengXian" charset="-122"/>
                <a:sym typeface="+mn-ea" charset="0"/>
              </a:rPr>
              <a:t>明确功能，编写代码，连接</a:t>
            </a:r>
            <a:r>
              <a:rPr lang="en-US" altLang="zh-CN" sz="1200" dirty="0">
                <a:solidFill>
                  <a:schemeClr val="tx2">
                    <a:lumMod val="75000"/>
                  </a:schemeClr>
                </a:solidFill>
                <a:latin typeface="DengXian" charset="-122"/>
                <a:ea typeface="DengXian" charset="-122"/>
                <a:cs typeface="DengXian" charset="-122"/>
                <a:sym typeface="+mn-ea" charset="0"/>
              </a:rPr>
              <a:t>I/O</a:t>
            </a:r>
            <a:r>
              <a:rPr lang="zh-CN" altLang="en-US" sz="1200" dirty="0">
                <a:solidFill>
                  <a:schemeClr val="tx2">
                    <a:lumMod val="75000"/>
                  </a:schemeClr>
                </a:solidFill>
                <a:latin typeface="DengXian" charset="-122"/>
                <a:ea typeface="DengXian" charset="-122"/>
                <a:cs typeface="DengXian" charset="-122"/>
                <a:sym typeface="+mn-ea" charset="0"/>
              </a:rPr>
              <a:t>数据库，局部调试。</a:t>
            </a:r>
          </a:p>
        </p:txBody>
      </p:sp>
      <p:sp>
        <p:nvSpPr>
          <p:cNvPr id="17" name="文本框 16"/>
          <p:cNvSpPr txBox="1"/>
          <p:nvPr/>
        </p:nvSpPr>
        <p:spPr>
          <a:xfrm flipH="1">
            <a:off x="8082474" y="4743450"/>
            <a:ext cx="2035175" cy="452437"/>
          </a:xfrm>
          <a:prstGeom prst="rect">
            <a:avLst/>
          </a:prstGeom>
          <a:noFill/>
        </p:spPr>
        <p:txBody>
          <a:bodyPr lIns="0" tIns="72000" bIns="72000" anchor="ct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r>
              <a:rPr lang="zh-CN" altLang="en-US" sz="2000" b="1" dirty="0">
                <a:solidFill>
                  <a:schemeClr val="accent1"/>
                </a:solidFill>
                <a:latin typeface="DengXian" charset="-122"/>
                <a:ea typeface="DengXian" charset="-122"/>
                <a:cs typeface="DengXian" charset="-122"/>
                <a:sym typeface="+mn-ea" charset="0"/>
              </a:rPr>
              <a:t>项目提交</a:t>
            </a:r>
          </a:p>
        </p:txBody>
      </p:sp>
      <p:sp>
        <p:nvSpPr>
          <p:cNvPr id="18" name="文本框 17"/>
          <p:cNvSpPr txBox="1"/>
          <p:nvPr/>
        </p:nvSpPr>
        <p:spPr>
          <a:xfrm>
            <a:off x="7991986" y="5156200"/>
            <a:ext cx="3021013" cy="368884"/>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200" dirty="0">
                <a:solidFill>
                  <a:schemeClr val="tx2">
                    <a:lumMod val="75000"/>
                  </a:schemeClr>
                </a:solidFill>
                <a:latin typeface="DengXian" charset="-122"/>
                <a:ea typeface="DengXian" charset="-122"/>
                <a:cs typeface="DengXian" charset="-122"/>
                <a:sym typeface="+mn-ea" charset="0"/>
              </a:rPr>
              <a:t>项目提交，发布最终版本。</a:t>
            </a:r>
          </a:p>
        </p:txBody>
      </p:sp>
      <p:sp>
        <p:nvSpPr>
          <p:cNvPr id="19" name="文本框 18"/>
          <p:cNvSpPr txBox="1"/>
          <p:nvPr/>
        </p:nvSpPr>
        <p:spPr>
          <a:xfrm flipH="1">
            <a:off x="2408765" y="1545078"/>
            <a:ext cx="2091533" cy="452438"/>
          </a:xfrm>
          <a:prstGeom prst="rect">
            <a:avLst/>
          </a:prstGeom>
          <a:noFill/>
        </p:spPr>
        <p:txBody>
          <a:bodyPr wrap="square" lIns="0" tIns="72000" bIns="72000" anchor="ctr">
            <a:spAutoFit/>
          </a:bodyPr>
          <a:lstStyle/>
          <a:p>
            <a:pPr algn="r" eaLnBrk="1" fontAlgn="auto" hangingPunct="1">
              <a:spcBef>
                <a:spcPts val="0"/>
              </a:spcBef>
              <a:spcAft>
                <a:spcPts val="0"/>
              </a:spcAft>
              <a:defRPr/>
            </a:pPr>
            <a:r>
              <a:rPr lang="zh-CN" altLang="en-US" sz="2000" b="1" dirty="0">
                <a:solidFill>
                  <a:schemeClr val="accent1"/>
                </a:solidFill>
                <a:latin typeface="DengXian" charset="-122"/>
                <a:ea typeface="DengXian" charset="-122"/>
                <a:cs typeface="DengXian" charset="-122"/>
                <a:sym typeface="+mn-ea"/>
              </a:rPr>
              <a:t>需求分析</a:t>
            </a:r>
          </a:p>
        </p:txBody>
      </p:sp>
      <p:sp>
        <p:nvSpPr>
          <p:cNvPr id="20" name="文本框 19"/>
          <p:cNvSpPr txBox="1"/>
          <p:nvPr/>
        </p:nvSpPr>
        <p:spPr>
          <a:xfrm>
            <a:off x="1493573" y="1957828"/>
            <a:ext cx="3006725" cy="1034129"/>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lnSpc>
                <a:spcPct val="170000"/>
              </a:lnSpc>
            </a:pPr>
            <a:r>
              <a:rPr lang="zh-CN" altLang="en-US" sz="1200" dirty="0" smtClean="0">
                <a:solidFill>
                  <a:schemeClr val="tx2">
                    <a:lumMod val="75000"/>
                  </a:schemeClr>
                </a:solidFill>
                <a:latin typeface="DengXian" charset="-122"/>
                <a:ea typeface="DengXian" charset="-122"/>
                <a:cs typeface="DengXian" charset="-122"/>
                <a:sym typeface="+mn-ea" charset="0"/>
              </a:rPr>
              <a:t>项目申报、评审、结题、项目团队业务分配、小程序用户需求分析、</a:t>
            </a:r>
            <a:r>
              <a:rPr lang="en-US" altLang="zh-CN" sz="1200" dirty="0" smtClean="0">
                <a:solidFill>
                  <a:schemeClr val="tx2">
                    <a:lumMod val="75000"/>
                  </a:schemeClr>
                </a:solidFill>
                <a:latin typeface="DengXian" charset="-122"/>
                <a:ea typeface="DengXian" charset="-122"/>
                <a:cs typeface="DengXian" charset="-122"/>
                <a:sym typeface="+mn-ea" charset="0"/>
              </a:rPr>
              <a:t>APP</a:t>
            </a:r>
            <a:r>
              <a:rPr lang="zh-CN" altLang="en-US" sz="1200" dirty="0" smtClean="0">
                <a:solidFill>
                  <a:schemeClr val="tx2">
                    <a:lumMod val="75000"/>
                  </a:schemeClr>
                </a:solidFill>
                <a:latin typeface="DengXian" charset="-122"/>
                <a:ea typeface="DengXian" charset="-122"/>
                <a:cs typeface="DengXian" charset="-122"/>
                <a:sym typeface="+mn-ea" charset="0"/>
              </a:rPr>
              <a:t>及</a:t>
            </a:r>
            <a:r>
              <a:rPr lang="en-US" altLang="zh-CN" sz="1200" dirty="0" smtClean="0">
                <a:solidFill>
                  <a:schemeClr val="tx2">
                    <a:lumMod val="75000"/>
                  </a:schemeClr>
                </a:solidFill>
                <a:latin typeface="DengXian" charset="-122"/>
                <a:ea typeface="DengXian" charset="-122"/>
                <a:cs typeface="DengXian" charset="-122"/>
                <a:sym typeface="+mn-ea" charset="0"/>
              </a:rPr>
              <a:t>WEB</a:t>
            </a:r>
            <a:r>
              <a:rPr lang="zh-CN" altLang="en-US" sz="1200" dirty="0" smtClean="0">
                <a:solidFill>
                  <a:schemeClr val="tx2">
                    <a:lumMod val="75000"/>
                  </a:schemeClr>
                </a:solidFill>
                <a:latin typeface="DengXian" charset="-122"/>
                <a:ea typeface="DengXian" charset="-122"/>
                <a:cs typeface="DengXian" charset="-122"/>
                <a:sym typeface="+mn-ea" charset="0"/>
              </a:rPr>
              <a:t>功能分析。</a:t>
            </a:r>
            <a:endParaRPr lang="zh-CN" altLang="en-US" sz="1200" dirty="0">
              <a:solidFill>
                <a:schemeClr val="tx2">
                  <a:lumMod val="75000"/>
                </a:schemeClr>
              </a:solidFill>
              <a:latin typeface="DengXian" charset="-122"/>
              <a:ea typeface="DengXian" charset="-122"/>
              <a:cs typeface="DengXian" charset="-122"/>
              <a:sym typeface="+mn-ea" charset="0"/>
            </a:endParaRPr>
          </a:p>
        </p:txBody>
      </p:sp>
      <p:sp>
        <p:nvSpPr>
          <p:cNvPr id="21" name="文本框 20"/>
          <p:cNvSpPr txBox="1"/>
          <p:nvPr/>
        </p:nvSpPr>
        <p:spPr>
          <a:xfrm flipH="1">
            <a:off x="1594644" y="3160794"/>
            <a:ext cx="2035175" cy="452438"/>
          </a:xfrm>
          <a:prstGeom prst="rect">
            <a:avLst/>
          </a:prstGeom>
          <a:noFill/>
        </p:spPr>
        <p:txBody>
          <a:bodyPr lIns="0" tIns="72000" bIns="72000" anchor="ct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eaLnBrk="1" hangingPunct="1"/>
            <a:r>
              <a:rPr lang="zh-CN" altLang="en-US" sz="2000" b="1">
                <a:solidFill>
                  <a:schemeClr val="accent1"/>
                </a:solidFill>
                <a:latin typeface="DengXian" charset="-122"/>
                <a:ea typeface="DengXian" charset="-122"/>
                <a:cs typeface="DengXian" charset="-122"/>
                <a:sym typeface="+mn-ea" charset="0"/>
              </a:rPr>
              <a:t>需求变更</a:t>
            </a:r>
          </a:p>
        </p:txBody>
      </p:sp>
      <p:sp>
        <p:nvSpPr>
          <p:cNvPr id="22" name="文本框 21"/>
          <p:cNvSpPr txBox="1"/>
          <p:nvPr/>
        </p:nvSpPr>
        <p:spPr>
          <a:xfrm>
            <a:off x="623094" y="3573544"/>
            <a:ext cx="3006725" cy="678327"/>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eaLnBrk="1" hangingPunct="1">
              <a:lnSpc>
                <a:spcPct val="170000"/>
              </a:lnSpc>
            </a:pPr>
            <a:r>
              <a:rPr lang="zh-CN" altLang="en-US" sz="1200" dirty="0">
                <a:solidFill>
                  <a:schemeClr val="tx2">
                    <a:lumMod val="75000"/>
                  </a:schemeClr>
                </a:solidFill>
                <a:latin typeface="DengXian" charset="-122"/>
                <a:ea typeface="DengXian" charset="-122"/>
                <a:cs typeface="DengXian" charset="-122"/>
                <a:sym typeface="+mn-ea" charset="0"/>
              </a:rPr>
              <a:t>整体规划，管理端平台、</a:t>
            </a:r>
            <a:r>
              <a:rPr lang="en-US" altLang="zh-CN" sz="1200" dirty="0">
                <a:solidFill>
                  <a:schemeClr val="tx2">
                    <a:lumMod val="75000"/>
                  </a:schemeClr>
                </a:solidFill>
                <a:latin typeface="DengXian" charset="-122"/>
                <a:ea typeface="DengXian" charset="-122"/>
                <a:cs typeface="DengXian" charset="-122"/>
                <a:sym typeface="+mn-ea" charset="0"/>
              </a:rPr>
              <a:t>APP</a:t>
            </a:r>
            <a:r>
              <a:rPr lang="zh-CN" altLang="en-US" sz="1200" dirty="0">
                <a:solidFill>
                  <a:schemeClr val="tx2">
                    <a:lumMod val="75000"/>
                  </a:schemeClr>
                </a:solidFill>
                <a:latin typeface="DengXian" charset="-122"/>
                <a:ea typeface="DengXian" charset="-122"/>
                <a:cs typeface="DengXian" charset="-122"/>
                <a:sym typeface="+mn-ea" charset="0"/>
              </a:rPr>
              <a:t>平台、</a:t>
            </a:r>
            <a:r>
              <a:rPr lang="en-US" altLang="zh-CN" sz="1200" dirty="0">
                <a:solidFill>
                  <a:schemeClr val="tx2">
                    <a:lumMod val="75000"/>
                  </a:schemeClr>
                </a:solidFill>
                <a:latin typeface="DengXian" charset="-122"/>
                <a:ea typeface="DengXian" charset="-122"/>
                <a:cs typeface="DengXian" charset="-122"/>
                <a:sym typeface="+mn-ea" charset="0"/>
              </a:rPr>
              <a:t>WEB</a:t>
            </a:r>
            <a:r>
              <a:rPr lang="zh-CN" altLang="en-US" sz="1200" dirty="0">
                <a:solidFill>
                  <a:schemeClr val="tx2">
                    <a:lumMod val="75000"/>
                  </a:schemeClr>
                </a:solidFill>
                <a:latin typeface="DengXian" charset="-122"/>
                <a:ea typeface="DengXian" charset="-122"/>
                <a:cs typeface="DengXian" charset="-122"/>
                <a:sym typeface="+mn-ea" charset="0"/>
              </a:rPr>
              <a:t>客户端局部修改。</a:t>
            </a:r>
          </a:p>
        </p:txBody>
      </p:sp>
      <p:sp>
        <p:nvSpPr>
          <p:cNvPr id="23" name="文本框 22"/>
          <p:cNvSpPr txBox="1"/>
          <p:nvPr/>
        </p:nvSpPr>
        <p:spPr>
          <a:xfrm flipH="1">
            <a:off x="2408765" y="4603815"/>
            <a:ext cx="2035175" cy="452437"/>
          </a:xfrm>
          <a:prstGeom prst="rect">
            <a:avLst/>
          </a:prstGeom>
          <a:noFill/>
        </p:spPr>
        <p:txBody>
          <a:bodyPr lIns="0" tIns="72000" bIns="72000" anchor="ct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eaLnBrk="1" hangingPunct="1"/>
            <a:r>
              <a:rPr lang="zh-CN" altLang="en-US" sz="2000" b="1" dirty="0">
                <a:solidFill>
                  <a:schemeClr val="accent1"/>
                </a:solidFill>
                <a:latin typeface="DengXian" charset="-122"/>
                <a:ea typeface="DengXian" charset="-122"/>
                <a:cs typeface="DengXian" charset="-122"/>
                <a:sym typeface="+mn-ea" charset="0"/>
              </a:rPr>
              <a:t>系统测试</a:t>
            </a:r>
          </a:p>
        </p:txBody>
      </p:sp>
      <p:sp>
        <p:nvSpPr>
          <p:cNvPr id="24" name="文本框 23"/>
          <p:cNvSpPr txBox="1"/>
          <p:nvPr/>
        </p:nvSpPr>
        <p:spPr>
          <a:xfrm>
            <a:off x="1437215" y="5016565"/>
            <a:ext cx="3006725" cy="678327"/>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r" eaLnBrk="1" hangingPunct="1">
              <a:lnSpc>
                <a:spcPct val="170000"/>
              </a:lnSpc>
            </a:pPr>
            <a:r>
              <a:rPr lang="zh-CN" altLang="en-US" sz="1200" dirty="0">
                <a:solidFill>
                  <a:schemeClr val="tx2">
                    <a:lumMod val="75000"/>
                  </a:schemeClr>
                </a:solidFill>
                <a:latin typeface="DengXian" charset="-122"/>
                <a:ea typeface="DengXian" charset="-122"/>
                <a:cs typeface="DengXian" charset="-122"/>
                <a:sym typeface="+mn-ea" charset="0"/>
              </a:rPr>
              <a:t>搭建服务器，导入数据测试功能点，找出</a:t>
            </a:r>
            <a:r>
              <a:rPr lang="en-US" altLang="zh-CN" sz="1200" dirty="0">
                <a:solidFill>
                  <a:schemeClr val="tx2">
                    <a:lumMod val="75000"/>
                  </a:schemeClr>
                </a:solidFill>
                <a:latin typeface="DengXian" charset="-122"/>
                <a:ea typeface="DengXian" charset="-122"/>
                <a:cs typeface="DengXian" charset="-122"/>
                <a:sym typeface="+mn-ea" charset="0"/>
              </a:rPr>
              <a:t>bug</a:t>
            </a:r>
            <a:r>
              <a:rPr lang="zh-CN" altLang="en-US" sz="1200" dirty="0">
                <a:solidFill>
                  <a:schemeClr val="tx2">
                    <a:lumMod val="75000"/>
                  </a:schemeClr>
                </a:solidFill>
                <a:latin typeface="DengXian" charset="-122"/>
                <a:ea typeface="DengXian" charset="-122"/>
                <a:cs typeface="DengXian" charset="-122"/>
                <a:sym typeface="+mn-ea" charset="0"/>
              </a:rPr>
              <a:t>，修复</a:t>
            </a:r>
            <a:r>
              <a:rPr lang="en-US" altLang="zh-CN" sz="1200" dirty="0">
                <a:solidFill>
                  <a:schemeClr val="tx2">
                    <a:lumMod val="75000"/>
                  </a:schemeClr>
                </a:solidFill>
                <a:latin typeface="DengXian" charset="-122"/>
                <a:ea typeface="DengXian" charset="-122"/>
                <a:cs typeface="DengXian" charset="-122"/>
                <a:sym typeface="+mn-ea" charset="0"/>
              </a:rPr>
              <a:t>bug</a:t>
            </a:r>
            <a:r>
              <a:rPr lang="zh-CN" altLang="en-US" sz="1200" dirty="0">
                <a:solidFill>
                  <a:schemeClr val="tx2">
                    <a:lumMod val="75000"/>
                  </a:schemeClr>
                </a:solidFill>
                <a:latin typeface="DengXian" charset="-122"/>
                <a:ea typeface="DengXian" charset="-122"/>
                <a:cs typeface="DengXian" charset="-122"/>
                <a:sym typeface="+mn-ea" charset="0"/>
              </a:rPr>
              <a:t>及缺陷处。</a:t>
            </a:r>
          </a:p>
        </p:txBody>
      </p:sp>
      <p:sp>
        <p:nvSpPr>
          <p:cNvPr id="25" name="Freeform 8"/>
          <p:cNvSpPr>
            <a:spLocks/>
          </p:cNvSpPr>
          <p:nvPr/>
        </p:nvSpPr>
        <p:spPr bwMode="auto">
          <a:xfrm>
            <a:off x="6243638" y="1857375"/>
            <a:ext cx="1320800" cy="1522413"/>
          </a:xfrm>
          <a:custGeom>
            <a:avLst/>
            <a:gdLst>
              <a:gd name="T0" fmla="*/ 4089 w 969"/>
              <a:gd name="T1" fmla="*/ 1144876 h 1117"/>
              <a:gd name="T2" fmla="*/ 0 w 969"/>
              <a:gd name="T3" fmla="*/ 384351 h 1117"/>
              <a:gd name="T4" fmla="*/ 659718 w 969"/>
              <a:gd name="T5" fmla="*/ 0 h 1117"/>
              <a:gd name="T6" fmla="*/ 1319437 w 969"/>
              <a:gd name="T7" fmla="*/ 377537 h 1117"/>
              <a:gd name="T8" fmla="*/ 1320800 w 969"/>
              <a:gd name="T9" fmla="*/ 1138062 h 1117"/>
              <a:gd name="T10" fmla="*/ 665171 w 969"/>
              <a:gd name="T11" fmla="*/ 1522413 h 1117"/>
              <a:gd name="T12" fmla="*/ 4089 w 969"/>
              <a:gd name="T13" fmla="*/ 1144876 h 1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9" h="1117">
                <a:moveTo>
                  <a:pt x="3" y="840"/>
                </a:moveTo>
                <a:lnTo>
                  <a:pt x="0" y="282"/>
                </a:lnTo>
                <a:lnTo>
                  <a:pt x="484" y="0"/>
                </a:lnTo>
                <a:lnTo>
                  <a:pt x="968" y="277"/>
                </a:lnTo>
                <a:lnTo>
                  <a:pt x="969" y="835"/>
                </a:lnTo>
                <a:lnTo>
                  <a:pt x="488" y="1117"/>
                </a:lnTo>
                <a:lnTo>
                  <a:pt x="3" y="840"/>
                </a:lnTo>
                <a:close/>
              </a:path>
            </a:pathLst>
          </a:custGeom>
          <a:solidFill>
            <a:schemeClr val="accent2"/>
          </a:solidFill>
          <a:ln>
            <a:noFill/>
          </a:ln>
          <a:effectLst/>
        </p:spPr>
        <p:txBody>
          <a:bodyPr/>
          <a:lstStyle/>
          <a:p>
            <a:endParaRPr lang="zh-CN" altLang="en-US">
              <a:solidFill>
                <a:schemeClr val="bg2">
                  <a:lumMod val="50000"/>
                </a:schemeClr>
              </a:solidFill>
            </a:endParaRPr>
          </a:p>
        </p:txBody>
      </p:sp>
      <p:sp>
        <p:nvSpPr>
          <p:cNvPr id="26" name="Freeform 6"/>
          <p:cNvSpPr>
            <a:spLocks/>
          </p:cNvSpPr>
          <p:nvPr/>
        </p:nvSpPr>
        <p:spPr bwMode="auto">
          <a:xfrm>
            <a:off x="4160838" y="3051175"/>
            <a:ext cx="1319212" cy="1520825"/>
          </a:xfrm>
          <a:custGeom>
            <a:avLst/>
            <a:gdLst>
              <a:gd name="T0" fmla="*/ 1363 w 968"/>
              <a:gd name="T1" fmla="*/ 1141981 h 1116"/>
              <a:gd name="T2" fmla="*/ 0 w 968"/>
              <a:gd name="T3" fmla="*/ 381569 h 1116"/>
              <a:gd name="T4" fmla="*/ 658243 w 968"/>
              <a:gd name="T5" fmla="*/ 0 h 1116"/>
              <a:gd name="T6" fmla="*/ 1317849 w 968"/>
              <a:gd name="T7" fmla="*/ 378844 h 1116"/>
              <a:gd name="T8" fmla="*/ 1319212 w 968"/>
              <a:gd name="T9" fmla="*/ 1139256 h 1116"/>
              <a:gd name="T10" fmla="*/ 660969 w 968"/>
              <a:gd name="T11" fmla="*/ 1520825 h 1116"/>
              <a:gd name="T12" fmla="*/ 1363 w 968"/>
              <a:gd name="T13" fmla="*/ 1141981 h 11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8" h="1116">
                <a:moveTo>
                  <a:pt x="1" y="838"/>
                </a:moveTo>
                <a:lnTo>
                  <a:pt x="0" y="280"/>
                </a:lnTo>
                <a:lnTo>
                  <a:pt x="483" y="0"/>
                </a:lnTo>
                <a:lnTo>
                  <a:pt x="967" y="278"/>
                </a:lnTo>
                <a:lnTo>
                  <a:pt x="968" y="836"/>
                </a:lnTo>
                <a:lnTo>
                  <a:pt x="485" y="1116"/>
                </a:lnTo>
                <a:lnTo>
                  <a:pt x="1" y="838"/>
                </a:lnTo>
                <a:close/>
              </a:path>
            </a:pathLst>
          </a:custGeom>
          <a:solidFill>
            <a:schemeClr val="accent3"/>
          </a:solidFill>
          <a:ln>
            <a:noFill/>
          </a:ln>
          <a:effectLst/>
        </p:spPr>
        <p:txBody>
          <a:bodyPr/>
          <a:lstStyle/>
          <a:p>
            <a:endParaRPr lang="zh-CN" altLang="en-US">
              <a:solidFill>
                <a:schemeClr val="bg2">
                  <a:lumMod val="50000"/>
                </a:schemeClr>
              </a:solidFill>
            </a:endParaRPr>
          </a:p>
        </p:txBody>
      </p:sp>
      <p:sp>
        <p:nvSpPr>
          <p:cNvPr id="27" name="Freeform 10"/>
          <p:cNvSpPr>
            <a:spLocks/>
          </p:cNvSpPr>
          <p:nvPr/>
        </p:nvSpPr>
        <p:spPr bwMode="auto">
          <a:xfrm>
            <a:off x="6243638" y="4240213"/>
            <a:ext cx="1320800" cy="1522412"/>
          </a:xfrm>
          <a:custGeom>
            <a:avLst/>
            <a:gdLst>
              <a:gd name="T0" fmla="*/ 4089 w 969"/>
              <a:gd name="T1" fmla="*/ 1143513 h 1117"/>
              <a:gd name="T2" fmla="*/ 0 w 969"/>
              <a:gd name="T3" fmla="*/ 382988 h 1117"/>
              <a:gd name="T4" fmla="*/ 659718 w 969"/>
              <a:gd name="T5" fmla="*/ 0 h 1117"/>
              <a:gd name="T6" fmla="*/ 1319437 w 969"/>
              <a:gd name="T7" fmla="*/ 376173 h 1117"/>
              <a:gd name="T8" fmla="*/ 1320800 w 969"/>
              <a:gd name="T9" fmla="*/ 1139424 h 1117"/>
              <a:gd name="T10" fmla="*/ 665171 w 969"/>
              <a:gd name="T11" fmla="*/ 1522412 h 1117"/>
              <a:gd name="T12" fmla="*/ 4089 w 969"/>
              <a:gd name="T13" fmla="*/ 1143513 h 1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9" h="1117">
                <a:moveTo>
                  <a:pt x="3" y="839"/>
                </a:moveTo>
                <a:lnTo>
                  <a:pt x="0" y="281"/>
                </a:lnTo>
                <a:lnTo>
                  <a:pt x="484" y="0"/>
                </a:lnTo>
                <a:lnTo>
                  <a:pt x="968" y="276"/>
                </a:lnTo>
                <a:lnTo>
                  <a:pt x="969" y="836"/>
                </a:lnTo>
                <a:lnTo>
                  <a:pt x="488" y="1117"/>
                </a:lnTo>
                <a:lnTo>
                  <a:pt x="3" y="839"/>
                </a:lnTo>
                <a:close/>
              </a:path>
            </a:pathLst>
          </a:custGeom>
          <a:solidFill>
            <a:schemeClr val="accent1"/>
          </a:solidFill>
          <a:ln>
            <a:noFill/>
          </a:ln>
          <a:effectLst/>
        </p:spPr>
        <p:txBody>
          <a:bodyPr/>
          <a:lstStyle/>
          <a:p>
            <a:endParaRPr lang="zh-CN" altLang="en-US">
              <a:solidFill>
                <a:schemeClr val="bg2">
                  <a:lumMod val="50000"/>
                </a:schemeClr>
              </a:solidFill>
            </a:endParaRPr>
          </a:p>
        </p:txBody>
      </p:sp>
      <p:sp>
        <p:nvSpPr>
          <p:cNvPr id="28" name="Freeform 7"/>
          <p:cNvSpPr>
            <a:spLocks/>
          </p:cNvSpPr>
          <p:nvPr/>
        </p:nvSpPr>
        <p:spPr bwMode="auto">
          <a:xfrm>
            <a:off x="6946900" y="3051175"/>
            <a:ext cx="1320800" cy="1520825"/>
          </a:xfrm>
          <a:custGeom>
            <a:avLst/>
            <a:gdLst>
              <a:gd name="T0" fmla="*/ 2726 w 969"/>
              <a:gd name="T1" fmla="*/ 1141981 h 1116"/>
              <a:gd name="T2" fmla="*/ 0 w 969"/>
              <a:gd name="T3" fmla="*/ 381569 h 1116"/>
              <a:gd name="T4" fmla="*/ 658355 w 969"/>
              <a:gd name="T5" fmla="*/ 0 h 1116"/>
              <a:gd name="T6" fmla="*/ 1319437 w 969"/>
              <a:gd name="T7" fmla="*/ 378844 h 1116"/>
              <a:gd name="T8" fmla="*/ 1320800 w 969"/>
              <a:gd name="T9" fmla="*/ 1139256 h 1116"/>
              <a:gd name="T10" fmla="*/ 662445 w 969"/>
              <a:gd name="T11" fmla="*/ 1520825 h 1116"/>
              <a:gd name="T12" fmla="*/ 2726 w 969"/>
              <a:gd name="T13" fmla="*/ 1141981 h 11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9" h="1116">
                <a:moveTo>
                  <a:pt x="2" y="838"/>
                </a:moveTo>
                <a:lnTo>
                  <a:pt x="0" y="280"/>
                </a:lnTo>
                <a:lnTo>
                  <a:pt x="483" y="0"/>
                </a:lnTo>
                <a:lnTo>
                  <a:pt x="968" y="278"/>
                </a:lnTo>
                <a:lnTo>
                  <a:pt x="969" y="836"/>
                </a:lnTo>
                <a:lnTo>
                  <a:pt x="486" y="1116"/>
                </a:lnTo>
                <a:lnTo>
                  <a:pt x="2" y="838"/>
                </a:lnTo>
                <a:close/>
              </a:path>
            </a:pathLst>
          </a:custGeom>
          <a:solidFill>
            <a:schemeClr val="accent3"/>
          </a:solidFill>
          <a:ln>
            <a:noFill/>
          </a:ln>
          <a:effectLst/>
        </p:spPr>
        <p:txBody>
          <a:bodyPr/>
          <a:lstStyle/>
          <a:p>
            <a:endParaRPr lang="zh-CN" altLang="en-US">
              <a:solidFill>
                <a:schemeClr val="bg2">
                  <a:lumMod val="50000"/>
                </a:schemeClr>
              </a:solidFill>
            </a:endParaRPr>
          </a:p>
        </p:txBody>
      </p:sp>
      <p:sp>
        <p:nvSpPr>
          <p:cNvPr id="29" name="Freeform 5"/>
          <p:cNvSpPr>
            <a:spLocks/>
          </p:cNvSpPr>
          <p:nvPr/>
        </p:nvSpPr>
        <p:spPr bwMode="auto">
          <a:xfrm>
            <a:off x="4862513" y="1857375"/>
            <a:ext cx="1320800" cy="1522413"/>
          </a:xfrm>
          <a:custGeom>
            <a:avLst/>
            <a:gdLst>
              <a:gd name="T0" fmla="*/ 2726 w 969"/>
              <a:gd name="T1" fmla="*/ 1142150 h 1117"/>
              <a:gd name="T2" fmla="*/ 0 w 969"/>
              <a:gd name="T3" fmla="*/ 381625 h 1117"/>
              <a:gd name="T4" fmla="*/ 658355 w 969"/>
              <a:gd name="T5" fmla="*/ 0 h 1117"/>
              <a:gd name="T6" fmla="*/ 1319437 w 969"/>
              <a:gd name="T7" fmla="*/ 380263 h 1117"/>
              <a:gd name="T8" fmla="*/ 1320800 w 969"/>
              <a:gd name="T9" fmla="*/ 1140788 h 1117"/>
              <a:gd name="T10" fmla="*/ 662445 w 969"/>
              <a:gd name="T11" fmla="*/ 1522413 h 1117"/>
              <a:gd name="T12" fmla="*/ 2726 w 969"/>
              <a:gd name="T13" fmla="*/ 1142150 h 1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9" h="1117">
                <a:moveTo>
                  <a:pt x="2" y="838"/>
                </a:moveTo>
                <a:lnTo>
                  <a:pt x="0" y="280"/>
                </a:lnTo>
                <a:lnTo>
                  <a:pt x="483" y="0"/>
                </a:lnTo>
                <a:lnTo>
                  <a:pt x="968" y="279"/>
                </a:lnTo>
                <a:lnTo>
                  <a:pt x="969" y="837"/>
                </a:lnTo>
                <a:lnTo>
                  <a:pt x="486" y="1117"/>
                </a:lnTo>
                <a:lnTo>
                  <a:pt x="2" y="838"/>
                </a:lnTo>
                <a:close/>
              </a:path>
            </a:pathLst>
          </a:custGeom>
          <a:solidFill>
            <a:schemeClr val="accent1"/>
          </a:solidFill>
          <a:ln>
            <a:noFill/>
          </a:ln>
          <a:effectLst/>
        </p:spPr>
        <p:txBody>
          <a:bodyPr/>
          <a:lstStyle/>
          <a:p>
            <a:endParaRPr lang="zh-CN" altLang="en-US">
              <a:solidFill>
                <a:schemeClr val="bg2">
                  <a:lumMod val="50000"/>
                </a:schemeClr>
              </a:solidFill>
            </a:endParaRPr>
          </a:p>
        </p:txBody>
      </p:sp>
      <p:sp>
        <p:nvSpPr>
          <p:cNvPr id="30" name="Freeform 9"/>
          <p:cNvSpPr>
            <a:spLocks/>
          </p:cNvSpPr>
          <p:nvPr/>
        </p:nvSpPr>
        <p:spPr bwMode="auto">
          <a:xfrm>
            <a:off x="4862513" y="4240213"/>
            <a:ext cx="1320800" cy="1522412"/>
          </a:xfrm>
          <a:custGeom>
            <a:avLst/>
            <a:gdLst>
              <a:gd name="T0" fmla="*/ 2726 w 969"/>
              <a:gd name="T1" fmla="*/ 1143513 h 1117"/>
              <a:gd name="T2" fmla="*/ 0 w 969"/>
              <a:gd name="T3" fmla="*/ 382988 h 1117"/>
              <a:gd name="T4" fmla="*/ 658355 w 969"/>
              <a:gd name="T5" fmla="*/ 0 h 1117"/>
              <a:gd name="T6" fmla="*/ 1319437 w 969"/>
              <a:gd name="T7" fmla="*/ 378899 h 1117"/>
              <a:gd name="T8" fmla="*/ 1320800 w 969"/>
              <a:gd name="T9" fmla="*/ 1139424 h 1117"/>
              <a:gd name="T10" fmla="*/ 662445 w 969"/>
              <a:gd name="T11" fmla="*/ 1522412 h 1117"/>
              <a:gd name="T12" fmla="*/ 2726 w 969"/>
              <a:gd name="T13" fmla="*/ 1143513 h 11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69" h="1117">
                <a:moveTo>
                  <a:pt x="2" y="839"/>
                </a:moveTo>
                <a:lnTo>
                  <a:pt x="0" y="281"/>
                </a:lnTo>
                <a:lnTo>
                  <a:pt x="483" y="0"/>
                </a:lnTo>
                <a:lnTo>
                  <a:pt x="968" y="278"/>
                </a:lnTo>
                <a:lnTo>
                  <a:pt x="969" y="836"/>
                </a:lnTo>
                <a:lnTo>
                  <a:pt x="486" y="1117"/>
                </a:lnTo>
                <a:lnTo>
                  <a:pt x="2" y="839"/>
                </a:lnTo>
                <a:close/>
              </a:path>
            </a:pathLst>
          </a:custGeom>
          <a:solidFill>
            <a:schemeClr val="accent2"/>
          </a:solidFill>
          <a:ln>
            <a:noFill/>
          </a:ln>
          <a:effectLst/>
        </p:spPr>
        <p:txBody>
          <a:bodyPr/>
          <a:lstStyle/>
          <a:p>
            <a:endParaRPr lang="zh-CN" altLang="en-US">
              <a:solidFill>
                <a:schemeClr val="bg2">
                  <a:lumMod val="50000"/>
                </a:schemeClr>
              </a:solidFill>
            </a:endParaRP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11440" y="2425190"/>
            <a:ext cx="385196" cy="38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28640" y="3631690"/>
            <a:ext cx="385196" cy="38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43601" y="2382327"/>
            <a:ext cx="385196" cy="38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14702" y="3631690"/>
            <a:ext cx="385196" cy="38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25727" y="4809615"/>
            <a:ext cx="385196" cy="38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347777" y="4855652"/>
            <a:ext cx="385196" cy="38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36"/>
          <p:cNvPicPr>
            <a:picLocks noChangeAspect="1"/>
          </p:cNvPicPr>
          <p:nvPr/>
        </p:nvPicPr>
        <p:blipFill>
          <a:blip r:embed="rId9">
            <a:alphaModFix amt="20000"/>
          </a:blip>
          <a:stretch>
            <a:fillRect/>
          </a:stretch>
        </p:blipFill>
        <p:spPr>
          <a:xfrm>
            <a:off x="-80435" y="2425190"/>
            <a:ext cx="3822700" cy="2540000"/>
          </a:xfrm>
          <a:prstGeom prst="rect">
            <a:avLst/>
          </a:prstGeom>
        </p:spPr>
      </p:pic>
    </p:spTree>
    <p:extLst>
      <p:ext uri="{BB962C8B-B14F-4D97-AF65-F5344CB8AC3E}">
        <p14:creationId xmlns:p14="http://schemas.microsoft.com/office/powerpoint/2010/main" val="1113335590"/>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dissolve">
                                      <p:cBhvr>
                                        <p:cTn id="17" dur="500"/>
                                        <p:tgtEl>
                                          <p:spTgt spid="19">
                                            <p:txEl>
                                              <p:pRg st="0" end="0"/>
                                            </p:txEl>
                                          </p:spTgt>
                                        </p:tgtEl>
                                      </p:cBhvr>
                                    </p:animEffect>
                                  </p:childTnLst>
                                </p:cTn>
                              </p:par>
                            </p:childTnLst>
                          </p:cTn>
                        </p:par>
                        <p:par>
                          <p:cTn id="18" fill="hold">
                            <p:stCondLst>
                              <p:cond delay="1500"/>
                            </p:stCondLst>
                            <p:childTnLst>
                              <p:par>
                                <p:cTn id="19" presetID="9" presetClass="entr" presetSubtype="0" fill="hold" grpId="0" nodeType="after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animEffect transition="in" filter="dissolve">
                                      <p:cBhvr>
                                        <p:cTn id="21" dur="500"/>
                                        <p:tgtEl>
                                          <p:spTgt spid="20">
                                            <p:txEl>
                                              <p:pRg st="0" end="0"/>
                                            </p:txEl>
                                          </p:spTgt>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par>
                          <p:cTn id="32" fill="hold">
                            <p:stCondLst>
                              <p:cond delay="3000"/>
                            </p:stCondLst>
                            <p:childTnLst>
                              <p:par>
                                <p:cTn id="33" presetID="9" presetClass="entr" presetSubtype="0" fill="hold" grpId="0" nodeType="after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dissolve">
                                      <p:cBhvr>
                                        <p:cTn id="35" dur="500"/>
                                        <p:tgtEl>
                                          <p:spTgt spid="13">
                                            <p:txEl>
                                              <p:pRg st="0" end="0"/>
                                            </p:txEl>
                                          </p:spTgt>
                                        </p:tgtEl>
                                      </p:cBhvr>
                                    </p:animEffect>
                                  </p:childTnLst>
                                </p:cTn>
                              </p:par>
                            </p:childTnLst>
                          </p:cTn>
                        </p:par>
                        <p:par>
                          <p:cTn id="36" fill="hold">
                            <p:stCondLst>
                              <p:cond delay="3500"/>
                            </p:stCondLst>
                            <p:childTnLst>
                              <p:par>
                                <p:cTn id="37" presetID="9" presetClass="entr" presetSubtype="0" fill="hold" grpId="0" nodeType="after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Effect transition="in" filter="dissolve">
                                      <p:cBhvr>
                                        <p:cTn id="39" dur="500"/>
                                        <p:tgtEl>
                                          <p:spTgt spid="14">
                                            <p:txEl>
                                              <p:pRg st="0" end="0"/>
                                            </p:txEl>
                                          </p:spTgt>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par>
                          <p:cTn id="50" fill="hold">
                            <p:stCondLst>
                              <p:cond delay="5000"/>
                            </p:stCondLst>
                            <p:childTnLst>
                              <p:par>
                                <p:cTn id="51" presetID="9" presetClass="entr" presetSubtype="0" fill="hold" grpId="0" nodeType="after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dissolve">
                                      <p:cBhvr>
                                        <p:cTn id="53" dur="500"/>
                                        <p:tgtEl>
                                          <p:spTgt spid="21">
                                            <p:txEl>
                                              <p:pRg st="0" end="0"/>
                                            </p:txEl>
                                          </p:spTgt>
                                        </p:tgtEl>
                                      </p:cBhvr>
                                    </p:animEffect>
                                  </p:childTnLst>
                                </p:cTn>
                              </p:par>
                            </p:childTnLst>
                          </p:cTn>
                        </p:par>
                        <p:par>
                          <p:cTn id="54" fill="hold">
                            <p:stCondLst>
                              <p:cond delay="5500"/>
                            </p:stCondLst>
                            <p:childTnLst>
                              <p:par>
                                <p:cTn id="55" presetID="9" presetClass="entr" presetSubtype="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Effect transition="in" filter="dissolve">
                                      <p:cBhvr>
                                        <p:cTn id="57" dur="500"/>
                                        <p:tgtEl>
                                          <p:spTgt spid="22">
                                            <p:txEl>
                                              <p:pRg st="0" end="0"/>
                                            </p:txEl>
                                          </p:spTgt>
                                        </p:tgtEl>
                                      </p:cBhvr>
                                    </p:animEffect>
                                  </p:childTnLst>
                                </p:cTn>
                              </p:par>
                            </p:childTnLst>
                          </p:cTn>
                        </p:par>
                        <p:par>
                          <p:cTn id="58" fill="hold">
                            <p:stCondLst>
                              <p:cond delay="6000"/>
                            </p:stCondLst>
                            <p:childTnLst>
                              <p:par>
                                <p:cTn id="59" presetID="53" presetClass="entr" presetSubtype="16"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Effect transition="in" filter="fade">
                                      <p:cBhvr>
                                        <p:cTn id="63" dur="500"/>
                                        <p:tgtEl>
                                          <p:spTgt spid="28"/>
                                        </p:tgtEl>
                                      </p:cBhvr>
                                    </p:animEffect>
                                  </p:childTnLst>
                                </p:cTn>
                              </p:par>
                            </p:childTnLst>
                          </p:cTn>
                        </p:par>
                        <p:par>
                          <p:cTn id="64" fill="hold">
                            <p:stCondLst>
                              <p:cond delay="6500"/>
                            </p:stCondLst>
                            <p:childTnLst>
                              <p:par>
                                <p:cTn id="65" presetID="10" presetClass="entr" presetSubtype="0" fill="hold"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par>
                          <p:cTn id="68" fill="hold">
                            <p:stCondLst>
                              <p:cond delay="7000"/>
                            </p:stCondLst>
                            <p:childTnLst>
                              <p:par>
                                <p:cTn id="69" presetID="9" presetClass="entr" presetSubtype="0" fill="hold" grpId="0" nodeType="afterEffect">
                                  <p:stCondLst>
                                    <p:cond delay="0"/>
                                  </p:stCondLst>
                                  <p:childTnLst>
                                    <p:set>
                                      <p:cBhvr>
                                        <p:cTn id="70" dur="1" fill="hold">
                                          <p:stCondLst>
                                            <p:cond delay="0"/>
                                          </p:stCondLst>
                                        </p:cTn>
                                        <p:tgtEl>
                                          <p:spTgt spid="15">
                                            <p:txEl>
                                              <p:pRg st="0" end="0"/>
                                            </p:txEl>
                                          </p:spTgt>
                                        </p:tgtEl>
                                        <p:attrNameLst>
                                          <p:attrName>style.visibility</p:attrName>
                                        </p:attrNameLst>
                                      </p:cBhvr>
                                      <p:to>
                                        <p:strVal val="visible"/>
                                      </p:to>
                                    </p:set>
                                    <p:animEffect transition="in" filter="dissolve">
                                      <p:cBhvr>
                                        <p:cTn id="71" dur="500"/>
                                        <p:tgtEl>
                                          <p:spTgt spid="15">
                                            <p:txEl>
                                              <p:pRg st="0" end="0"/>
                                            </p:txEl>
                                          </p:spTgt>
                                        </p:tgtEl>
                                      </p:cBhvr>
                                    </p:animEffect>
                                  </p:childTnLst>
                                </p:cTn>
                              </p:par>
                            </p:childTnLst>
                          </p:cTn>
                        </p:par>
                        <p:par>
                          <p:cTn id="72" fill="hold">
                            <p:stCondLst>
                              <p:cond delay="7500"/>
                            </p:stCondLst>
                            <p:childTnLst>
                              <p:par>
                                <p:cTn id="73" presetID="9" presetClass="entr" presetSubtype="0" fill="hold" grpId="0" nodeType="afterEffect">
                                  <p:stCondLst>
                                    <p:cond delay="0"/>
                                  </p:stCondLst>
                                  <p:childTnLst>
                                    <p:set>
                                      <p:cBhvr>
                                        <p:cTn id="74" dur="1" fill="hold">
                                          <p:stCondLst>
                                            <p:cond delay="0"/>
                                          </p:stCondLst>
                                        </p:cTn>
                                        <p:tgtEl>
                                          <p:spTgt spid="16">
                                            <p:txEl>
                                              <p:pRg st="0" end="0"/>
                                            </p:txEl>
                                          </p:spTgt>
                                        </p:tgtEl>
                                        <p:attrNameLst>
                                          <p:attrName>style.visibility</p:attrName>
                                        </p:attrNameLst>
                                      </p:cBhvr>
                                      <p:to>
                                        <p:strVal val="visible"/>
                                      </p:to>
                                    </p:set>
                                    <p:animEffect transition="in" filter="dissolve">
                                      <p:cBhvr>
                                        <p:cTn id="75" dur="500"/>
                                        <p:tgtEl>
                                          <p:spTgt spid="16">
                                            <p:txEl>
                                              <p:pRg st="0" end="0"/>
                                            </p:txEl>
                                          </p:spTgt>
                                        </p:tgtEl>
                                      </p:cBhvr>
                                    </p:animEffect>
                                  </p:childTnLst>
                                </p:cTn>
                              </p:par>
                            </p:childTnLst>
                          </p:cTn>
                        </p:par>
                        <p:par>
                          <p:cTn id="76" fill="hold">
                            <p:stCondLst>
                              <p:cond delay="8000"/>
                            </p:stCondLst>
                            <p:childTnLst>
                              <p:par>
                                <p:cTn id="77" presetID="53" presetClass="entr" presetSubtype="16"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p:cTn id="79" dur="500" fill="hold"/>
                                        <p:tgtEl>
                                          <p:spTgt spid="30"/>
                                        </p:tgtEl>
                                        <p:attrNameLst>
                                          <p:attrName>ppt_w</p:attrName>
                                        </p:attrNameLst>
                                      </p:cBhvr>
                                      <p:tavLst>
                                        <p:tav tm="0">
                                          <p:val>
                                            <p:fltVal val="0"/>
                                          </p:val>
                                        </p:tav>
                                        <p:tav tm="100000">
                                          <p:val>
                                            <p:strVal val="#ppt_w"/>
                                          </p:val>
                                        </p:tav>
                                      </p:tavLst>
                                    </p:anim>
                                    <p:anim calcmode="lin" valueType="num">
                                      <p:cBhvr>
                                        <p:cTn id="80" dur="500" fill="hold"/>
                                        <p:tgtEl>
                                          <p:spTgt spid="30"/>
                                        </p:tgtEl>
                                        <p:attrNameLst>
                                          <p:attrName>ppt_h</p:attrName>
                                        </p:attrNameLst>
                                      </p:cBhvr>
                                      <p:tavLst>
                                        <p:tav tm="0">
                                          <p:val>
                                            <p:fltVal val="0"/>
                                          </p:val>
                                        </p:tav>
                                        <p:tav tm="100000">
                                          <p:val>
                                            <p:strVal val="#ppt_h"/>
                                          </p:val>
                                        </p:tav>
                                      </p:tavLst>
                                    </p:anim>
                                    <p:animEffect transition="in" filter="fade">
                                      <p:cBhvr>
                                        <p:cTn id="81" dur="500"/>
                                        <p:tgtEl>
                                          <p:spTgt spid="30"/>
                                        </p:tgtEl>
                                      </p:cBhvr>
                                    </p:animEffect>
                                  </p:childTnLst>
                                </p:cTn>
                              </p:par>
                            </p:childTnLst>
                          </p:cTn>
                        </p:par>
                        <p:par>
                          <p:cTn id="82" fill="hold">
                            <p:stCondLst>
                              <p:cond delay="8500"/>
                            </p:stCondLst>
                            <p:childTnLst>
                              <p:par>
                                <p:cTn id="83" presetID="10" presetClass="entr" presetSubtype="0" fill="hold"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fade">
                                      <p:cBhvr>
                                        <p:cTn id="85" dur="500"/>
                                        <p:tgtEl>
                                          <p:spTgt spid="36"/>
                                        </p:tgtEl>
                                      </p:cBhvr>
                                    </p:animEffect>
                                  </p:childTnLst>
                                </p:cTn>
                              </p:par>
                            </p:childTnLst>
                          </p:cTn>
                        </p:par>
                        <p:par>
                          <p:cTn id="86" fill="hold">
                            <p:stCondLst>
                              <p:cond delay="9000"/>
                            </p:stCondLst>
                            <p:childTnLst>
                              <p:par>
                                <p:cTn id="87" presetID="9" presetClass="entr" presetSubtype="0" fill="hold" grpId="0" nodeType="afterEffect">
                                  <p:stCondLst>
                                    <p:cond delay="0"/>
                                  </p:stCondLst>
                                  <p:childTnLst>
                                    <p:set>
                                      <p:cBhvr>
                                        <p:cTn id="88" dur="1" fill="hold">
                                          <p:stCondLst>
                                            <p:cond delay="0"/>
                                          </p:stCondLst>
                                        </p:cTn>
                                        <p:tgtEl>
                                          <p:spTgt spid="23">
                                            <p:txEl>
                                              <p:pRg st="0" end="0"/>
                                            </p:txEl>
                                          </p:spTgt>
                                        </p:tgtEl>
                                        <p:attrNameLst>
                                          <p:attrName>style.visibility</p:attrName>
                                        </p:attrNameLst>
                                      </p:cBhvr>
                                      <p:to>
                                        <p:strVal val="visible"/>
                                      </p:to>
                                    </p:set>
                                    <p:animEffect transition="in" filter="dissolve">
                                      <p:cBhvr>
                                        <p:cTn id="89" dur="500"/>
                                        <p:tgtEl>
                                          <p:spTgt spid="23">
                                            <p:txEl>
                                              <p:pRg st="0" end="0"/>
                                            </p:txEl>
                                          </p:spTgt>
                                        </p:tgtEl>
                                      </p:cBhvr>
                                    </p:animEffect>
                                  </p:childTnLst>
                                </p:cTn>
                              </p:par>
                            </p:childTnLst>
                          </p:cTn>
                        </p:par>
                        <p:par>
                          <p:cTn id="90" fill="hold">
                            <p:stCondLst>
                              <p:cond delay="9500"/>
                            </p:stCondLst>
                            <p:childTnLst>
                              <p:par>
                                <p:cTn id="91" presetID="9" presetClass="entr" presetSubtype="0" fill="hold" grpId="0" nodeType="afterEffect">
                                  <p:stCondLst>
                                    <p:cond delay="0"/>
                                  </p:stCondLst>
                                  <p:childTnLst>
                                    <p:set>
                                      <p:cBhvr>
                                        <p:cTn id="92" dur="1" fill="hold">
                                          <p:stCondLst>
                                            <p:cond delay="0"/>
                                          </p:stCondLst>
                                        </p:cTn>
                                        <p:tgtEl>
                                          <p:spTgt spid="24">
                                            <p:txEl>
                                              <p:pRg st="0" end="0"/>
                                            </p:txEl>
                                          </p:spTgt>
                                        </p:tgtEl>
                                        <p:attrNameLst>
                                          <p:attrName>style.visibility</p:attrName>
                                        </p:attrNameLst>
                                      </p:cBhvr>
                                      <p:to>
                                        <p:strVal val="visible"/>
                                      </p:to>
                                    </p:set>
                                    <p:animEffect transition="in" filter="dissolve">
                                      <p:cBhvr>
                                        <p:cTn id="93" dur="500"/>
                                        <p:tgtEl>
                                          <p:spTgt spid="24">
                                            <p:txEl>
                                              <p:pRg st="0" end="0"/>
                                            </p:txEl>
                                          </p:spTgt>
                                        </p:tgtEl>
                                      </p:cBhvr>
                                    </p:animEffect>
                                  </p:childTnLst>
                                </p:cTn>
                              </p:par>
                            </p:childTnLst>
                          </p:cTn>
                        </p:par>
                        <p:par>
                          <p:cTn id="94" fill="hold">
                            <p:stCondLst>
                              <p:cond delay="10000"/>
                            </p:stCondLst>
                            <p:childTnLst>
                              <p:par>
                                <p:cTn id="95" presetID="53" presetClass="entr" presetSubtype="16" fill="hold" grpId="0" nodeType="after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p:cTn id="97" dur="500" fill="hold"/>
                                        <p:tgtEl>
                                          <p:spTgt spid="27"/>
                                        </p:tgtEl>
                                        <p:attrNameLst>
                                          <p:attrName>ppt_w</p:attrName>
                                        </p:attrNameLst>
                                      </p:cBhvr>
                                      <p:tavLst>
                                        <p:tav tm="0">
                                          <p:val>
                                            <p:fltVal val="0"/>
                                          </p:val>
                                        </p:tav>
                                        <p:tav tm="100000">
                                          <p:val>
                                            <p:strVal val="#ppt_w"/>
                                          </p:val>
                                        </p:tav>
                                      </p:tavLst>
                                    </p:anim>
                                    <p:anim calcmode="lin" valueType="num">
                                      <p:cBhvr>
                                        <p:cTn id="98" dur="500" fill="hold"/>
                                        <p:tgtEl>
                                          <p:spTgt spid="27"/>
                                        </p:tgtEl>
                                        <p:attrNameLst>
                                          <p:attrName>ppt_h</p:attrName>
                                        </p:attrNameLst>
                                      </p:cBhvr>
                                      <p:tavLst>
                                        <p:tav tm="0">
                                          <p:val>
                                            <p:fltVal val="0"/>
                                          </p:val>
                                        </p:tav>
                                        <p:tav tm="100000">
                                          <p:val>
                                            <p:strVal val="#ppt_h"/>
                                          </p:val>
                                        </p:tav>
                                      </p:tavLst>
                                    </p:anim>
                                    <p:animEffect transition="in" filter="fade">
                                      <p:cBhvr>
                                        <p:cTn id="99" dur="500"/>
                                        <p:tgtEl>
                                          <p:spTgt spid="27"/>
                                        </p:tgtEl>
                                      </p:cBhvr>
                                    </p:animEffect>
                                  </p:childTnLst>
                                </p:cTn>
                              </p:par>
                            </p:childTnLst>
                          </p:cTn>
                        </p:par>
                        <p:par>
                          <p:cTn id="100" fill="hold">
                            <p:stCondLst>
                              <p:cond delay="10500"/>
                            </p:stCondLst>
                            <p:childTnLst>
                              <p:par>
                                <p:cTn id="101" presetID="10"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500"/>
                                        <p:tgtEl>
                                          <p:spTgt spid="35"/>
                                        </p:tgtEl>
                                      </p:cBhvr>
                                    </p:animEffect>
                                  </p:childTnLst>
                                </p:cTn>
                              </p:par>
                            </p:childTnLst>
                          </p:cTn>
                        </p:par>
                        <p:par>
                          <p:cTn id="104" fill="hold">
                            <p:stCondLst>
                              <p:cond delay="11000"/>
                            </p:stCondLst>
                            <p:childTnLst>
                              <p:par>
                                <p:cTn id="105" presetID="9" presetClass="entr" presetSubtype="0" fill="hold" grpId="0" nodeType="afterEffect">
                                  <p:stCondLst>
                                    <p:cond delay="0"/>
                                  </p:stCondLst>
                                  <p:childTnLst>
                                    <p:set>
                                      <p:cBhvr>
                                        <p:cTn id="106" dur="1" fill="hold">
                                          <p:stCondLst>
                                            <p:cond delay="0"/>
                                          </p:stCondLst>
                                        </p:cTn>
                                        <p:tgtEl>
                                          <p:spTgt spid="17">
                                            <p:txEl>
                                              <p:pRg st="0" end="0"/>
                                            </p:txEl>
                                          </p:spTgt>
                                        </p:tgtEl>
                                        <p:attrNameLst>
                                          <p:attrName>style.visibility</p:attrName>
                                        </p:attrNameLst>
                                      </p:cBhvr>
                                      <p:to>
                                        <p:strVal val="visible"/>
                                      </p:to>
                                    </p:set>
                                    <p:animEffect transition="in" filter="dissolve">
                                      <p:cBhvr>
                                        <p:cTn id="107" dur="500"/>
                                        <p:tgtEl>
                                          <p:spTgt spid="17">
                                            <p:txEl>
                                              <p:pRg st="0" end="0"/>
                                            </p:txEl>
                                          </p:spTgt>
                                        </p:tgtEl>
                                      </p:cBhvr>
                                    </p:animEffect>
                                  </p:childTnLst>
                                </p:cTn>
                              </p:par>
                            </p:childTnLst>
                          </p:cTn>
                        </p:par>
                        <p:par>
                          <p:cTn id="108" fill="hold">
                            <p:stCondLst>
                              <p:cond delay="11500"/>
                            </p:stCondLst>
                            <p:childTnLst>
                              <p:par>
                                <p:cTn id="109" presetID="9" presetClass="entr" presetSubtype="0" fill="hold" grpId="0" nodeType="afterEffect">
                                  <p:stCondLst>
                                    <p:cond delay="0"/>
                                  </p:stCondLst>
                                  <p:childTnLst>
                                    <p:set>
                                      <p:cBhvr>
                                        <p:cTn id="110" dur="1" fill="hold">
                                          <p:stCondLst>
                                            <p:cond delay="0"/>
                                          </p:stCondLst>
                                        </p:cTn>
                                        <p:tgtEl>
                                          <p:spTgt spid="18">
                                            <p:txEl>
                                              <p:pRg st="0" end="0"/>
                                            </p:txEl>
                                          </p:spTgt>
                                        </p:tgtEl>
                                        <p:attrNameLst>
                                          <p:attrName>style.visibility</p:attrName>
                                        </p:attrNameLst>
                                      </p:cBhvr>
                                      <p:to>
                                        <p:strVal val="visible"/>
                                      </p:to>
                                    </p:set>
                                    <p:animEffect transition="in" filter="dissolve">
                                      <p:cBhvr>
                                        <p:cTn id="1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utoUpdateAnimBg="0"/>
      <p:bldP spid="14" grpId="0" build="p" autoUpdateAnimBg="0"/>
      <p:bldP spid="15" grpId="0" build="p" autoUpdateAnimBg="0"/>
      <p:bldP spid="16" grpId="0" build="p" autoUpdateAnimBg="0"/>
      <p:bldP spid="17" grpId="0" build="p" autoUpdateAnimBg="0"/>
      <p:bldP spid="18" grpId="0" build="p" autoUpdateAnimBg="0"/>
      <p:bldP spid="19" grpId="0" build="p" autoUpdateAnimBg="0"/>
      <p:bldP spid="20" grpId="0" build="p" autoUpdateAnimBg="0"/>
      <p:bldP spid="21" grpId="0" build="p" autoUpdateAnimBg="0"/>
      <p:bldP spid="22" grpId="0" build="p" autoUpdateAnimBg="0"/>
      <p:bldP spid="23" grpId="0" build="p" autoUpdateAnimBg="0"/>
      <p:bldP spid="24" grpId="0" build="p" autoUpdateAnimBg="0"/>
      <p:bldP spid="25" grpId="0" animBg="1"/>
      <p:bldP spid="26" grpId="0" animBg="1"/>
      <p:bldP spid="27" grpId="0" animBg="1"/>
      <p:bldP spid="28" grpId="0" animBg="1"/>
      <p:bldP spid="29"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3FF52AC-36E2-477F-9BA1-B62D704AFE0A}"/>
              </a:ext>
            </a:extLst>
          </p:cNvPr>
          <p:cNvSpPr>
            <a:spLocks noChangeAspect="1"/>
          </p:cNvSpPr>
          <p:nvPr/>
        </p:nvSpPr>
        <p:spPr>
          <a:xfrm>
            <a:off x="0" y="0"/>
            <a:ext cx="12192000" cy="6858000"/>
          </a:xfrm>
          <a:prstGeom prst="rect">
            <a:avLst/>
          </a:prstGeom>
          <a:blipFill dpi="0" rotWithShape="1">
            <a:blip r:embed="rId2"/>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60E296B7-EB8F-4046-8102-B13746328BDF}"/>
              </a:ext>
            </a:extLst>
          </p:cNvPr>
          <p:cNvSpPr/>
          <p:nvPr/>
        </p:nvSpPr>
        <p:spPr>
          <a:xfrm>
            <a:off x="0" y="13538"/>
            <a:ext cx="12192000" cy="6858000"/>
          </a:xfrm>
          <a:prstGeom prst="rect">
            <a:avLst/>
          </a:prstGeom>
          <a:solidFill>
            <a:schemeClr val="tx2">
              <a:lumMod val="7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B56A1CE-AB52-4643-9F2A-7ADD988C70C1}"/>
              </a:ext>
            </a:extLst>
          </p:cNvPr>
          <p:cNvSpPr/>
          <p:nvPr/>
        </p:nvSpPr>
        <p:spPr>
          <a:xfrm>
            <a:off x="1817225" y="1478665"/>
            <a:ext cx="8557550" cy="39006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Regular" panose="020B0500000000000000" pitchFamily="34" charset="-122"/>
              <a:ea typeface="Noto Sans S Chinese Regular" panose="020B0500000000000000" pitchFamily="34" charset="-122"/>
            </a:endParaRPr>
          </a:p>
        </p:txBody>
      </p:sp>
      <p:sp>
        <p:nvSpPr>
          <p:cNvPr id="25" name="矩形 24">
            <a:extLst>
              <a:ext uri="{FF2B5EF4-FFF2-40B4-BE49-F238E27FC236}">
                <a16:creationId xmlns:a16="http://schemas.microsoft.com/office/drawing/2014/main" id="{8CAF195B-3382-41CE-9D50-64D79BA3DEC8}"/>
              </a:ext>
            </a:extLst>
          </p:cNvPr>
          <p:cNvSpPr/>
          <p:nvPr/>
        </p:nvSpPr>
        <p:spPr>
          <a:xfrm>
            <a:off x="3263637" y="3518746"/>
            <a:ext cx="5664724" cy="574453"/>
          </a:xfrm>
          <a:prstGeom prst="rect">
            <a:avLst/>
          </a:prstGeom>
        </p:spPr>
        <p:txBody>
          <a:bodyPr wrap="square" lIns="0" tIns="0" rIns="0" bIns="0">
            <a:spAutoFit/>
          </a:bodyPr>
          <a:lstStyle/>
          <a:p>
            <a:pPr lvl="0" algn="ctr"/>
            <a:r>
              <a:rPr lang="zh-CN" altLang="en-US" sz="3733" b="1" dirty="0" smtClean="0">
                <a:solidFill>
                  <a:schemeClr val="bg1"/>
                </a:solidFill>
                <a:latin typeface="Noto Sans S Chinese Regular" panose="020B0500000000000000" pitchFamily="34" charset="-122"/>
                <a:ea typeface="Noto Sans S Chinese Regular" panose="020B0500000000000000" pitchFamily="34" charset="-122"/>
                <a:cs typeface="+mn-ea"/>
              </a:rPr>
              <a:t>可行性分析</a:t>
            </a:r>
            <a:endParaRPr lang="en-US" altLang="zh-CN" sz="3733" b="1" dirty="0">
              <a:solidFill>
                <a:schemeClr val="bg1"/>
              </a:solidFill>
              <a:latin typeface="Noto Sans S Chinese Regular" panose="020B0500000000000000" pitchFamily="34" charset="-122"/>
              <a:ea typeface="Noto Sans S Chinese Regular" panose="020B0500000000000000" pitchFamily="34" charset="-122"/>
              <a:cs typeface="+mn-ea"/>
            </a:endParaRPr>
          </a:p>
        </p:txBody>
      </p:sp>
      <p:sp>
        <p:nvSpPr>
          <p:cNvPr id="26" name="文本框 25">
            <a:extLst>
              <a:ext uri="{FF2B5EF4-FFF2-40B4-BE49-F238E27FC236}">
                <a16:creationId xmlns:a16="http://schemas.microsoft.com/office/drawing/2014/main" id="{5B18A53B-4875-40FB-B185-CAF0A1A01AB1}"/>
              </a:ext>
            </a:extLst>
          </p:cNvPr>
          <p:cNvSpPr txBox="1"/>
          <p:nvPr/>
        </p:nvSpPr>
        <p:spPr>
          <a:xfrm>
            <a:off x="4209804" y="4174779"/>
            <a:ext cx="3772392" cy="203197"/>
          </a:xfrm>
          <a:prstGeom prst="rect">
            <a:avLst/>
          </a:prstGeom>
          <a:noFill/>
        </p:spPr>
        <p:txBody>
          <a:bodyPr wrap="square" lIns="0" tIns="0" rIns="0" bIns="0" rtlCol="0">
            <a:spAutoFit/>
          </a:bodyPr>
          <a:lstStyle/>
          <a:p>
            <a:pPr algn="ctr">
              <a:lnSpc>
                <a:spcPct val="150000"/>
              </a:lnSpc>
            </a:pPr>
            <a:r>
              <a:rPr lang="en-US" altLang="zh-CN" sz="1000" dirty="0" smtClean="0">
                <a:solidFill>
                  <a:schemeClr val="bg1"/>
                </a:solidFill>
                <a:latin typeface="Noto Sans S Chinese Regular" panose="020B0500000000000000" pitchFamily="34" charset="-122"/>
                <a:ea typeface="Noto Sans S Chinese Regular" panose="020B0500000000000000" pitchFamily="34" charset="-122"/>
              </a:rPr>
              <a:t>SYSTEM DEMONSTRATION</a:t>
            </a:r>
            <a:endParaRPr lang="zh-CN" altLang="en-US" sz="933" dirty="0">
              <a:solidFill>
                <a:schemeClr val="bg1"/>
              </a:solidFill>
              <a:latin typeface="Noto Sans S Chinese Regular" panose="020B0500000000000000" pitchFamily="34" charset="-122"/>
              <a:ea typeface="Noto Sans S Chinese Regular" panose="020B0500000000000000" pitchFamily="34" charset="-122"/>
              <a:cs typeface="+mn-ea"/>
              <a:sym typeface="Arial" panose="020B0604020202020204" pitchFamily="34" charset="0"/>
            </a:endParaRPr>
          </a:p>
        </p:txBody>
      </p:sp>
      <p:sp>
        <p:nvSpPr>
          <p:cNvPr id="27" name="椭圆 26">
            <a:extLst>
              <a:ext uri="{FF2B5EF4-FFF2-40B4-BE49-F238E27FC236}">
                <a16:creationId xmlns:a16="http://schemas.microsoft.com/office/drawing/2014/main" id="{0DF7D59B-C28E-40BD-A4F9-429170A0F43E}"/>
              </a:ext>
            </a:extLst>
          </p:cNvPr>
          <p:cNvSpPr/>
          <p:nvPr/>
        </p:nvSpPr>
        <p:spPr>
          <a:xfrm>
            <a:off x="5437914" y="2097858"/>
            <a:ext cx="1316172" cy="1344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solidFill>
                <a:latin typeface="Noto Sans S Chinese Regular" panose="020B0500000000000000" pitchFamily="34" charset="-122"/>
                <a:ea typeface="Noto Sans S Chinese Regular" panose="020B0500000000000000" pitchFamily="34" charset="-122"/>
                <a:cs typeface="+mn-ea"/>
              </a:rPr>
              <a:t>04</a:t>
            </a:r>
            <a:endParaRPr lang="zh-CN" altLang="en-US" sz="4800" b="1" dirty="0">
              <a:solidFill>
                <a:schemeClr val="bg1"/>
              </a:solidFill>
              <a:latin typeface="Noto Sans S Chinese Regular" panose="020B0500000000000000" pitchFamily="34" charset="-122"/>
              <a:ea typeface="Noto Sans S Chinese Regular" panose="020B0500000000000000" pitchFamily="34" charset="-122"/>
              <a:cs typeface="+mn-ea"/>
            </a:endParaRPr>
          </a:p>
        </p:txBody>
      </p:sp>
    </p:spTree>
    <p:extLst>
      <p:ext uri="{BB962C8B-B14F-4D97-AF65-F5344CB8AC3E}">
        <p14:creationId xmlns:p14="http://schemas.microsoft.com/office/powerpoint/2010/main" val="114477449"/>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alphaModFix amt="20000"/>
          </a:blip>
          <a:stretch>
            <a:fillRect/>
          </a:stretch>
        </p:blipFill>
        <p:spPr>
          <a:xfrm>
            <a:off x="7986361" y="1939240"/>
            <a:ext cx="3606800" cy="2717800"/>
          </a:xfrm>
          <a:prstGeom prst="rect">
            <a:avLst/>
          </a:prstGeom>
        </p:spPr>
      </p:pic>
      <p:grpSp>
        <p:nvGrpSpPr>
          <p:cNvPr id="29" name="组合 28"/>
          <p:cNvGrpSpPr/>
          <p:nvPr/>
        </p:nvGrpSpPr>
        <p:grpSpPr>
          <a:xfrm>
            <a:off x="4910582" y="2586038"/>
            <a:ext cx="2430702" cy="2431098"/>
            <a:chOff x="3218020" y="2137420"/>
            <a:chExt cx="2752869" cy="2753319"/>
          </a:xfrm>
        </p:grpSpPr>
        <p:sp>
          <p:nvSpPr>
            <p:cNvPr id="30" name="椭圆 6"/>
            <p:cNvSpPr/>
            <p:nvPr/>
          </p:nvSpPr>
          <p:spPr>
            <a:xfrm flipH="1" flipV="1">
              <a:off x="4617911" y="3332449"/>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Noto Sans S Chinese Regular" panose="020B0500000000000000" pitchFamily="34" charset="-122"/>
                <a:ea typeface="Noto Sans S Chinese Regular" panose="020B0500000000000000" pitchFamily="34" charset="-122"/>
                <a:sym typeface="微软雅黑" panose="020B0503020204020204" pitchFamily="34" charset="-122"/>
              </a:endParaRPr>
            </a:p>
          </p:txBody>
        </p:sp>
        <p:sp>
          <p:nvSpPr>
            <p:cNvPr id="31" name="椭圆 61"/>
            <p:cNvSpPr/>
            <p:nvPr/>
          </p:nvSpPr>
          <p:spPr>
            <a:xfrm flipH="1" flipV="1">
              <a:off x="3218020" y="3537575"/>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Noto Sans S Chinese Regular" panose="020B0500000000000000" pitchFamily="34" charset="-122"/>
                <a:ea typeface="Noto Sans S Chinese Regular" panose="020B0500000000000000" pitchFamily="34" charset="-122"/>
                <a:sym typeface="微软雅黑" panose="020B0503020204020204" pitchFamily="34" charset="-122"/>
              </a:endParaRPr>
            </a:p>
          </p:txBody>
        </p:sp>
        <p:sp>
          <p:nvSpPr>
            <p:cNvPr id="32" name="椭圆 6"/>
            <p:cNvSpPr/>
            <p:nvPr/>
          </p:nvSpPr>
          <p:spPr>
            <a:xfrm>
              <a:off x="3218020" y="2137420"/>
              <a:ext cx="1352978" cy="1558290"/>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Noto Sans S Chinese Regular" panose="020B0500000000000000" pitchFamily="34" charset="-122"/>
                <a:ea typeface="Noto Sans S Chinese Regular" panose="020B0500000000000000" pitchFamily="34" charset="-122"/>
                <a:sym typeface="微软雅黑" panose="020B0503020204020204" pitchFamily="34" charset="-122"/>
              </a:endParaRPr>
            </a:p>
          </p:txBody>
        </p:sp>
        <p:sp>
          <p:nvSpPr>
            <p:cNvPr id="33" name="椭圆 61"/>
            <p:cNvSpPr/>
            <p:nvPr/>
          </p:nvSpPr>
          <p:spPr>
            <a:xfrm>
              <a:off x="4412599" y="2137421"/>
              <a:ext cx="1558290" cy="1353163"/>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Noto Sans S Chinese Regular" panose="020B0500000000000000" pitchFamily="34" charset="-122"/>
                <a:ea typeface="Noto Sans S Chinese Regular" panose="020B0500000000000000" pitchFamily="34" charset="-122"/>
                <a:sym typeface="微软雅黑" panose="020B0503020204020204" pitchFamily="34" charset="-122"/>
              </a:endParaRPr>
            </a:p>
          </p:txBody>
        </p:sp>
        <p:sp>
          <p:nvSpPr>
            <p:cNvPr id="34" name="椭圆 33"/>
            <p:cNvSpPr/>
            <p:nvPr/>
          </p:nvSpPr>
          <p:spPr>
            <a:xfrm>
              <a:off x="4268518" y="3214227"/>
              <a:ext cx="651872" cy="651872"/>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Noto Sans S Chinese Regular" panose="020B0500000000000000" pitchFamily="34" charset="-122"/>
                <a:ea typeface="Noto Sans S Chinese Regular" panose="020B0500000000000000" pitchFamily="34" charset="-122"/>
                <a:sym typeface="微软雅黑" panose="020B0503020204020204" pitchFamily="34" charset="-122"/>
              </a:endParaRPr>
            </a:p>
          </p:txBody>
        </p:sp>
        <p:sp>
          <p:nvSpPr>
            <p:cNvPr id="36" name="TextBox 35"/>
            <p:cNvSpPr txBox="1"/>
            <p:nvPr/>
          </p:nvSpPr>
          <p:spPr>
            <a:xfrm>
              <a:off x="3448870" y="2650001"/>
              <a:ext cx="884467" cy="697139"/>
            </a:xfrm>
            <a:prstGeom prst="rect">
              <a:avLst/>
            </a:prstGeom>
            <a:noFill/>
          </p:spPr>
          <p:txBody>
            <a:bodyPr wrap="square" lIns="0" tIns="0" rIns="0" bIns="0" rtlCol="0">
              <a:spAutoFit/>
            </a:bodyPr>
            <a:lstStyle/>
            <a:p>
              <a:pPr algn="ctr"/>
              <a:r>
                <a:rPr lang="zh-CN" altLang="en-US" sz="2000" b="1" dirty="0" smtClean="0">
                  <a:solidFill>
                    <a:schemeClr val="bg1"/>
                  </a:solidFill>
                  <a:latin typeface="微软雅黑" charset="-122"/>
                  <a:ea typeface="微软雅黑" charset="-122"/>
                  <a:sym typeface="+mn-ea" charset="0"/>
                </a:rPr>
                <a:t>优势</a:t>
              </a:r>
              <a:endParaRPr lang="en-US" altLang="zh-CN" sz="2000" b="1" dirty="0" smtClean="0">
                <a:solidFill>
                  <a:schemeClr val="bg1"/>
                </a:solidFill>
                <a:latin typeface="微软雅黑" charset="-122"/>
                <a:ea typeface="微软雅黑" charset="-122"/>
                <a:sym typeface="+mn-ea" charset="0"/>
              </a:endParaRPr>
            </a:p>
            <a:p>
              <a:pPr algn="ctr"/>
              <a:r>
                <a:rPr lang="en-US" altLang="zh-CN" sz="2000" b="1" dirty="0" smtClean="0">
                  <a:solidFill>
                    <a:schemeClr val="bg1"/>
                  </a:solidFill>
                  <a:latin typeface="微软雅黑" charset="-122"/>
                  <a:ea typeface="微软雅黑" charset="-122"/>
                  <a:sym typeface="+mn-ea" charset="0"/>
                </a:rPr>
                <a:t>S</a:t>
              </a:r>
              <a:endParaRPr lang="zh-CN" altLang="en-US" sz="2000" dirty="0">
                <a:solidFill>
                  <a:schemeClr val="bg1"/>
                </a:solidFill>
                <a:latin typeface="Noto Sans S Chinese Regular" panose="020B0500000000000000" pitchFamily="34" charset="-122"/>
                <a:ea typeface="Noto Sans S Chinese Regular" panose="020B0500000000000000" pitchFamily="34" charset="-122"/>
                <a:sym typeface="微软雅黑" panose="020B0503020204020204" pitchFamily="34" charset="-122"/>
              </a:endParaRPr>
            </a:p>
          </p:txBody>
        </p:sp>
        <p:sp>
          <p:nvSpPr>
            <p:cNvPr id="37" name="TextBox 36"/>
            <p:cNvSpPr txBox="1"/>
            <p:nvPr/>
          </p:nvSpPr>
          <p:spPr>
            <a:xfrm>
              <a:off x="4784238" y="2569468"/>
              <a:ext cx="815013" cy="697139"/>
            </a:xfrm>
            <a:prstGeom prst="rect">
              <a:avLst/>
            </a:prstGeom>
            <a:noFill/>
          </p:spPr>
          <p:txBody>
            <a:bodyPr wrap="square" lIns="0" tIns="0" rIns="0" bIns="0" rtlCol="0">
              <a:spAutoFit/>
            </a:bodyPr>
            <a:lstStyle/>
            <a:p>
              <a:pPr algn="ctr"/>
              <a:r>
                <a:rPr lang="zh-CN" altLang="en-US" sz="2000" b="1" dirty="0" smtClean="0">
                  <a:solidFill>
                    <a:schemeClr val="bg1"/>
                  </a:solidFill>
                  <a:latin typeface="微软雅黑" charset="-122"/>
                  <a:ea typeface="微软雅黑" charset="-122"/>
                  <a:sym typeface="+mn-ea" charset="0"/>
                </a:rPr>
                <a:t>劣势</a:t>
              </a:r>
              <a:r>
                <a:rPr lang="en-US" altLang="zh-CN" sz="2000" b="1" dirty="0" smtClean="0">
                  <a:solidFill>
                    <a:schemeClr val="bg1"/>
                  </a:solidFill>
                  <a:latin typeface="微软雅黑" charset="-122"/>
                  <a:ea typeface="微软雅黑" charset="-122"/>
                  <a:sym typeface="+mn-ea" charset="0"/>
                </a:rPr>
                <a:t>W</a:t>
              </a:r>
              <a:endParaRPr lang="zh-CN" altLang="en-US" sz="2000" dirty="0">
                <a:solidFill>
                  <a:schemeClr val="bg1"/>
                </a:solidFill>
                <a:latin typeface="Noto Sans S Chinese Regular" panose="020B0500000000000000" pitchFamily="34" charset="-122"/>
                <a:ea typeface="Noto Sans S Chinese Regular" panose="020B0500000000000000" pitchFamily="34" charset="-122"/>
                <a:sym typeface="微软雅黑" panose="020B0503020204020204" pitchFamily="34" charset="-122"/>
              </a:endParaRPr>
            </a:p>
          </p:txBody>
        </p:sp>
        <p:sp>
          <p:nvSpPr>
            <p:cNvPr id="38" name="TextBox 37"/>
            <p:cNvSpPr txBox="1"/>
            <p:nvPr/>
          </p:nvSpPr>
          <p:spPr>
            <a:xfrm>
              <a:off x="3590936" y="3907518"/>
              <a:ext cx="812459" cy="697139"/>
            </a:xfrm>
            <a:prstGeom prst="rect">
              <a:avLst/>
            </a:prstGeom>
            <a:noFill/>
          </p:spPr>
          <p:txBody>
            <a:bodyPr wrap="square" lIns="0" tIns="0" rIns="0" bIns="0" rtlCol="0">
              <a:spAutoFit/>
            </a:bodyPr>
            <a:lstStyle/>
            <a:p>
              <a:pPr algn="ctr"/>
              <a:r>
                <a:rPr lang="zh-CN" altLang="en-US" sz="2000" b="1" dirty="0" smtClean="0">
                  <a:solidFill>
                    <a:schemeClr val="bg1"/>
                  </a:solidFill>
                  <a:latin typeface="微软雅黑" charset="-122"/>
                  <a:ea typeface="微软雅黑" charset="-122"/>
                  <a:sym typeface="+mn-ea" charset="0"/>
                </a:rPr>
                <a:t>机遇</a:t>
              </a:r>
              <a:endParaRPr lang="en-US" altLang="zh-CN" sz="2000" b="1" dirty="0" smtClean="0">
                <a:solidFill>
                  <a:schemeClr val="bg1"/>
                </a:solidFill>
                <a:latin typeface="微软雅黑" charset="-122"/>
                <a:ea typeface="微软雅黑" charset="-122"/>
                <a:sym typeface="+mn-ea" charset="0"/>
              </a:endParaRPr>
            </a:p>
            <a:p>
              <a:pPr algn="ctr"/>
              <a:r>
                <a:rPr lang="en-US" altLang="zh-CN" sz="2000" b="1" dirty="0">
                  <a:solidFill>
                    <a:schemeClr val="bg1"/>
                  </a:solidFill>
                  <a:latin typeface="微软雅黑" charset="-122"/>
                  <a:ea typeface="微软雅黑" charset="-122"/>
                  <a:sym typeface="+mn-ea" charset="0"/>
                </a:rPr>
                <a:t>O</a:t>
              </a:r>
              <a:endParaRPr lang="zh-CN" altLang="en-US" sz="2000" dirty="0">
                <a:solidFill>
                  <a:schemeClr val="bg1"/>
                </a:solidFill>
                <a:latin typeface="Noto Sans S Chinese Regular" panose="020B0500000000000000" pitchFamily="34" charset="-122"/>
                <a:ea typeface="Noto Sans S Chinese Regular" panose="020B0500000000000000" pitchFamily="34" charset="-122"/>
                <a:sym typeface="微软雅黑" panose="020B0503020204020204" pitchFamily="34" charset="-122"/>
              </a:endParaRPr>
            </a:p>
          </p:txBody>
        </p:sp>
        <p:sp>
          <p:nvSpPr>
            <p:cNvPr id="39" name="TextBox 38"/>
            <p:cNvSpPr txBox="1"/>
            <p:nvPr/>
          </p:nvSpPr>
          <p:spPr>
            <a:xfrm>
              <a:off x="4881641" y="3907518"/>
              <a:ext cx="770479" cy="697139"/>
            </a:xfrm>
            <a:prstGeom prst="rect">
              <a:avLst/>
            </a:prstGeom>
            <a:noFill/>
          </p:spPr>
          <p:txBody>
            <a:bodyPr wrap="square" lIns="0" tIns="0" rIns="0" bIns="0" rtlCol="0">
              <a:spAutoFit/>
            </a:bodyPr>
            <a:lstStyle/>
            <a:p>
              <a:pPr algn="ctr"/>
              <a:r>
                <a:rPr lang="zh-CN" altLang="en-US" sz="2000" b="1" dirty="0" smtClean="0">
                  <a:solidFill>
                    <a:schemeClr val="bg1"/>
                  </a:solidFill>
                  <a:latin typeface="微软雅黑" charset="-122"/>
                  <a:ea typeface="微软雅黑" charset="-122"/>
                  <a:sym typeface="+mn-ea" charset="0"/>
                </a:rPr>
                <a:t>威胁</a:t>
              </a:r>
              <a:endParaRPr lang="en-US" altLang="zh-CN" sz="2000" b="1" dirty="0" smtClean="0">
                <a:solidFill>
                  <a:schemeClr val="bg1"/>
                </a:solidFill>
                <a:latin typeface="微软雅黑" charset="-122"/>
                <a:ea typeface="微软雅黑" charset="-122"/>
                <a:sym typeface="+mn-ea" charset="0"/>
              </a:endParaRPr>
            </a:p>
            <a:p>
              <a:pPr algn="ctr"/>
              <a:r>
                <a:rPr lang="en-US" altLang="zh-CN" sz="2000" b="1" dirty="0">
                  <a:solidFill>
                    <a:schemeClr val="bg1"/>
                  </a:solidFill>
                  <a:latin typeface="微软雅黑" charset="-122"/>
                  <a:ea typeface="微软雅黑" charset="-122"/>
                  <a:sym typeface="+mn-ea" charset="0"/>
                </a:rPr>
                <a:t>T</a:t>
              </a:r>
              <a:endParaRPr lang="zh-CN" altLang="en-US" sz="2000" dirty="0">
                <a:solidFill>
                  <a:schemeClr val="bg1"/>
                </a:solidFill>
                <a:latin typeface="Noto Sans S Chinese Regular" panose="020B0500000000000000" pitchFamily="34" charset="-122"/>
                <a:ea typeface="Noto Sans S Chinese Regular" panose="020B0500000000000000" pitchFamily="34" charset="-122"/>
                <a:sym typeface="微软雅黑" panose="020B0503020204020204" pitchFamily="34" charset="-122"/>
              </a:endParaRPr>
            </a:p>
          </p:txBody>
        </p:sp>
        <p:sp>
          <p:nvSpPr>
            <p:cNvPr id="40" name="椭圆 39"/>
            <p:cNvSpPr/>
            <p:nvPr/>
          </p:nvSpPr>
          <p:spPr>
            <a:xfrm>
              <a:off x="4305758" y="3251467"/>
              <a:ext cx="577392" cy="577392"/>
            </a:xfrm>
            <a:prstGeom prst="ellipse">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Noto Sans S Chinese Regular" panose="020B0500000000000000" pitchFamily="34" charset="-122"/>
                <a:ea typeface="Noto Sans S Chinese Regular" panose="020B0500000000000000" pitchFamily="34" charset="-122"/>
                <a:sym typeface="微软雅黑" panose="020B0503020204020204" pitchFamily="34" charset="-122"/>
              </a:endParaRPr>
            </a:p>
          </p:txBody>
        </p:sp>
      </p:grpSp>
      <p:sp>
        <p:nvSpPr>
          <p:cNvPr id="21" name="矩形 20">
            <a:extLst>
              <a:ext uri="{FF2B5EF4-FFF2-40B4-BE49-F238E27FC236}">
                <a16:creationId xmlns:a16="http://schemas.microsoft.com/office/drawing/2014/main" id="{777962EB-CA07-432C-97AF-3D94BEEED72C}"/>
              </a:ext>
            </a:extLst>
          </p:cNvPr>
          <p:cNvSpPr/>
          <p:nvPr/>
        </p:nvSpPr>
        <p:spPr>
          <a:xfrm>
            <a:off x="756548" y="1433869"/>
            <a:ext cx="3744323" cy="1661985"/>
          </a:xfrm>
          <a:prstGeom prst="rect">
            <a:avLst/>
          </a:prstGeom>
        </p:spPr>
        <p:txBody>
          <a:bodyPr wrap="square" lIns="91433" tIns="45716" rIns="91433" bIns="45716">
            <a:spAutoFit/>
          </a:bodyPr>
          <a:lstStyle/>
          <a:p>
            <a:pPr>
              <a:lnSpc>
                <a:spcPct val="170000"/>
              </a:lnSpc>
            </a:pPr>
            <a:r>
              <a:rPr lang="zh-CN" altLang="en-US" sz="1200" dirty="0">
                <a:solidFill>
                  <a:schemeClr val="tx1">
                    <a:lumMod val="65000"/>
                    <a:lumOff val="35000"/>
                  </a:schemeClr>
                </a:solidFill>
                <a:latin typeface="微软雅黑" charset="-122"/>
                <a:ea typeface="微软雅黑" charset="-122"/>
                <a:sym typeface="+mn-ea" charset="0"/>
              </a:rPr>
              <a:t>（</a:t>
            </a:r>
            <a:r>
              <a:rPr lang="en-US" altLang="zh-CN" sz="1200" dirty="0">
                <a:solidFill>
                  <a:schemeClr val="tx1">
                    <a:lumMod val="65000"/>
                    <a:lumOff val="35000"/>
                  </a:schemeClr>
                </a:solidFill>
                <a:latin typeface="微软雅黑" charset="-122"/>
                <a:ea typeface="微软雅黑" charset="-122"/>
                <a:sym typeface="+mn-ea" charset="0"/>
              </a:rPr>
              <a:t>1</a:t>
            </a:r>
            <a:r>
              <a:rPr lang="zh-CN" altLang="en-US" sz="1200" dirty="0" smtClean="0">
                <a:solidFill>
                  <a:schemeClr val="tx1">
                    <a:lumMod val="65000"/>
                    <a:lumOff val="35000"/>
                  </a:schemeClr>
                </a:solidFill>
                <a:latin typeface="微软雅黑" charset="-122"/>
                <a:ea typeface="微软雅黑" charset="-122"/>
                <a:sym typeface="+mn-ea" charset="0"/>
              </a:rPr>
              <a:t>）系统根据算法自动推荐相关课程给学生，学生可以根据自己的喜好来学习。</a:t>
            </a:r>
            <a:endParaRPr lang="en-US" altLang="zh-CN" sz="1200" dirty="0" smtClean="0">
              <a:solidFill>
                <a:schemeClr val="tx1">
                  <a:lumMod val="65000"/>
                  <a:lumOff val="35000"/>
                </a:schemeClr>
              </a:solidFill>
              <a:latin typeface="微软雅黑" charset="-122"/>
              <a:ea typeface="微软雅黑" charset="-122"/>
              <a:sym typeface="+mn-ea" charset="0"/>
            </a:endParaRPr>
          </a:p>
          <a:p>
            <a:pPr>
              <a:lnSpc>
                <a:spcPct val="170000"/>
              </a:lnSpc>
            </a:pPr>
            <a:r>
              <a:rPr lang="zh-CN" altLang="en-US" sz="1200" dirty="0" smtClean="0">
                <a:solidFill>
                  <a:schemeClr val="tx1">
                    <a:lumMod val="65000"/>
                    <a:lumOff val="35000"/>
                  </a:schemeClr>
                </a:solidFill>
                <a:latin typeface="微软雅黑" charset="-122"/>
                <a:ea typeface="微软雅黑" charset="-122"/>
                <a:sym typeface="+mn-ea" charset="0"/>
              </a:rPr>
              <a:t>（</a:t>
            </a:r>
            <a:r>
              <a:rPr lang="en-US" altLang="zh-CN" sz="1200" dirty="0">
                <a:solidFill>
                  <a:schemeClr val="tx1">
                    <a:lumMod val="65000"/>
                    <a:lumOff val="35000"/>
                  </a:schemeClr>
                </a:solidFill>
                <a:latin typeface="微软雅黑" charset="-122"/>
                <a:ea typeface="微软雅黑" charset="-122"/>
                <a:sym typeface="+mn-ea" charset="0"/>
              </a:rPr>
              <a:t>2</a:t>
            </a:r>
            <a:r>
              <a:rPr lang="zh-CN" altLang="en-US" sz="1200" dirty="0" smtClean="0">
                <a:solidFill>
                  <a:schemeClr val="tx1">
                    <a:lumMod val="65000"/>
                    <a:lumOff val="35000"/>
                  </a:schemeClr>
                </a:solidFill>
                <a:latin typeface="微软雅黑" charset="-122"/>
                <a:ea typeface="微软雅黑" charset="-122"/>
                <a:sym typeface="+mn-ea" charset="0"/>
              </a:rPr>
              <a:t>）通过</a:t>
            </a:r>
            <a:r>
              <a:rPr lang="en-US" altLang="zh-CN" sz="1200" dirty="0" smtClean="0">
                <a:solidFill>
                  <a:schemeClr val="tx1">
                    <a:lumMod val="65000"/>
                    <a:lumOff val="35000"/>
                  </a:schemeClr>
                </a:solidFill>
                <a:latin typeface="微软雅黑" charset="-122"/>
                <a:ea typeface="微软雅黑" charset="-122"/>
                <a:sym typeface="+mn-ea" charset="0"/>
              </a:rPr>
              <a:t>FM</a:t>
            </a:r>
            <a:r>
              <a:rPr lang="zh-CN" altLang="en-US" sz="1200" dirty="0" smtClean="0">
                <a:solidFill>
                  <a:schemeClr val="tx1">
                    <a:lumMod val="65000"/>
                    <a:lumOff val="35000"/>
                  </a:schemeClr>
                </a:solidFill>
                <a:latin typeface="微软雅黑" charset="-122"/>
                <a:ea typeface="微软雅黑" charset="-122"/>
                <a:sym typeface="+mn-ea" charset="0"/>
              </a:rPr>
              <a:t>电台和精选好书来解决碎片化学习问题。（</a:t>
            </a:r>
            <a:r>
              <a:rPr lang="en-US" altLang="zh-CN" sz="1200" dirty="0">
                <a:solidFill>
                  <a:schemeClr val="tx1">
                    <a:lumMod val="65000"/>
                    <a:lumOff val="35000"/>
                  </a:schemeClr>
                </a:solidFill>
                <a:latin typeface="微软雅黑" charset="-122"/>
                <a:ea typeface="微软雅黑" charset="-122"/>
                <a:sym typeface="+mn-ea" charset="0"/>
              </a:rPr>
              <a:t>3</a:t>
            </a:r>
            <a:r>
              <a:rPr lang="zh-CN" altLang="en-US" sz="1200" dirty="0" smtClean="0">
                <a:solidFill>
                  <a:schemeClr val="tx1">
                    <a:lumMod val="65000"/>
                    <a:lumOff val="35000"/>
                  </a:schemeClr>
                </a:solidFill>
                <a:latin typeface="微软雅黑" charset="-122"/>
                <a:ea typeface="微软雅黑" charset="-122"/>
                <a:sym typeface="+mn-ea" charset="0"/>
              </a:rPr>
              <a:t>）各个</a:t>
            </a:r>
            <a:r>
              <a:rPr lang="zh-CN" altLang="en-US" sz="1200" dirty="0">
                <a:solidFill>
                  <a:schemeClr val="tx1">
                    <a:lumMod val="65000"/>
                    <a:lumOff val="35000"/>
                  </a:schemeClr>
                </a:solidFill>
                <a:latin typeface="微软雅黑" charset="-122"/>
                <a:ea typeface="微软雅黑" charset="-122"/>
                <a:sym typeface="+mn-ea" charset="0"/>
              </a:rPr>
              <a:t>院校和机构可以在平台上面开设和管理私有或公开的课程</a:t>
            </a:r>
            <a:r>
              <a:rPr lang="zh-CN" altLang="en-US" sz="1200" dirty="0" smtClean="0">
                <a:solidFill>
                  <a:schemeClr val="tx1">
                    <a:lumMod val="65000"/>
                    <a:lumOff val="35000"/>
                  </a:schemeClr>
                </a:solidFill>
                <a:latin typeface="微软雅黑" charset="-122"/>
                <a:ea typeface="微软雅黑" charset="-122"/>
                <a:sym typeface="+mn-ea" charset="0"/>
              </a:rPr>
              <a:t>。</a:t>
            </a:r>
            <a:endParaRPr lang="pt-BR" altLang="zh-CN" sz="1200" b="1" dirty="0">
              <a:solidFill>
                <a:schemeClr val="tx1">
                  <a:lumMod val="65000"/>
                  <a:lumOff val="35000"/>
                </a:schemeClr>
              </a:solidFill>
              <a:latin typeface="微软雅黑" charset="-122"/>
              <a:ea typeface="微软雅黑" charset="-122"/>
              <a:sym typeface="+mn-ea" charset="0"/>
            </a:endParaRPr>
          </a:p>
        </p:txBody>
      </p:sp>
      <p:sp>
        <p:nvSpPr>
          <p:cNvPr id="23" name="矩形 22">
            <a:extLst>
              <a:ext uri="{FF2B5EF4-FFF2-40B4-BE49-F238E27FC236}">
                <a16:creationId xmlns:a16="http://schemas.microsoft.com/office/drawing/2014/main" id="{F15BFEFB-7190-4FF2-9A02-029215D79D09}"/>
              </a:ext>
            </a:extLst>
          </p:cNvPr>
          <p:cNvSpPr/>
          <p:nvPr/>
        </p:nvSpPr>
        <p:spPr>
          <a:xfrm>
            <a:off x="7603718" y="2003896"/>
            <a:ext cx="4172934" cy="678319"/>
          </a:xfrm>
          <a:prstGeom prst="rect">
            <a:avLst/>
          </a:prstGeom>
        </p:spPr>
        <p:txBody>
          <a:bodyPr wrap="square" lIns="91433" tIns="45716" rIns="91433" bIns="45716">
            <a:spAutoFit/>
          </a:bodyPr>
          <a:lstStyle/>
          <a:p>
            <a:pPr>
              <a:lnSpc>
                <a:spcPct val="170000"/>
              </a:lnSpc>
            </a:pPr>
            <a:r>
              <a:rPr lang="zh-CN" altLang="en-US" sz="1200" dirty="0">
                <a:solidFill>
                  <a:schemeClr val="tx1">
                    <a:lumMod val="65000"/>
                    <a:lumOff val="35000"/>
                  </a:schemeClr>
                </a:solidFill>
                <a:latin typeface="微软雅黑" charset="-122"/>
                <a:ea typeface="微软雅黑" charset="-122"/>
                <a:sym typeface="+mn-ea" charset="0"/>
              </a:rPr>
              <a:t>（</a:t>
            </a:r>
            <a:r>
              <a:rPr lang="en-US" altLang="zh-CN" sz="1200" dirty="0">
                <a:solidFill>
                  <a:schemeClr val="tx1">
                    <a:lumMod val="65000"/>
                    <a:lumOff val="35000"/>
                  </a:schemeClr>
                </a:solidFill>
                <a:latin typeface="微软雅黑" charset="-122"/>
                <a:ea typeface="微软雅黑" charset="-122"/>
                <a:sym typeface="+mn-ea" charset="0"/>
              </a:rPr>
              <a:t>1</a:t>
            </a:r>
            <a:r>
              <a:rPr lang="zh-CN" altLang="en-US" sz="1200" dirty="0" smtClean="0">
                <a:solidFill>
                  <a:schemeClr val="tx1">
                    <a:lumMod val="65000"/>
                    <a:lumOff val="35000"/>
                  </a:schemeClr>
                </a:solidFill>
                <a:latin typeface="微软雅黑" charset="-122"/>
                <a:ea typeface="微软雅黑" charset="-122"/>
                <a:sym typeface="+mn-ea" charset="0"/>
              </a:rPr>
              <a:t>）软件定位不够清晰</a:t>
            </a:r>
            <a:endParaRPr lang="en-US" altLang="zh-CN" sz="1200" dirty="0" smtClean="0">
              <a:solidFill>
                <a:schemeClr val="tx1">
                  <a:lumMod val="65000"/>
                  <a:lumOff val="35000"/>
                </a:schemeClr>
              </a:solidFill>
              <a:latin typeface="微软雅黑" charset="-122"/>
              <a:ea typeface="微软雅黑" charset="-122"/>
              <a:sym typeface="+mn-ea" charset="0"/>
            </a:endParaRPr>
          </a:p>
          <a:p>
            <a:pPr>
              <a:lnSpc>
                <a:spcPct val="170000"/>
              </a:lnSpc>
            </a:pPr>
            <a:r>
              <a:rPr lang="zh-CN" altLang="en-US" sz="1200" dirty="0" smtClean="0">
                <a:solidFill>
                  <a:schemeClr val="tx1">
                    <a:lumMod val="65000"/>
                    <a:lumOff val="35000"/>
                  </a:schemeClr>
                </a:solidFill>
                <a:latin typeface="微软雅黑" charset="-122"/>
                <a:ea typeface="微软雅黑" charset="-122"/>
                <a:sym typeface="+mn-ea" charset="0"/>
              </a:rPr>
              <a:t>（</a:t>
            </a:r>
            <a:r>
              <a:rPr lang="en-US" altLang="zh-CN" sz="1200" dirty="0">
                <a:solidFill>
                  <a:schemeClr val="tx1">
                    <a:lumMod val="65000"/>
                    <a:lumOff val="35000"/>
                  </a:schemeClr>
                </a:solidFill>
                <a:latin typeface="微软雅黑" charset="-122"/>
                <a:ea typeface="微软雅黑" charset="-122"/>
                <a:sym typeface="+mn-ea" charset="0"/>
              </a:rPr>
              <a:t>2</a:t>
            </a:r>
            <a:r>
              <a:rPr lang="zh-CN" altLang="en-US" sz="1200" dirty="0" smtClean="0">
                <a:solidFill>
                  <a:schemeClr val="tx1">
                    <a:lumMod val="65000"/>
                    <a:lumOff val="35000"/>
                  </a:schemeClr>
                </a:solidFill>
                <a:latin typeface="微软雅黑" charset="-122"/>
                <a:ea typeface="微软雅黑" charset="-122"/>
                <a:sym typeface="+mn-ea" charset="0"/>
              </a:rPr>
              <a:t>）仍旧</a:t>
            </a:r>
            <a:r>
              <a:rPr lang="zh-CN" altLang="en-US" sz="1200" dirty="0">
                <a:solidFill>
                  <a:schemeClr val="tx1">
                    <a:lumMod val="65000"/>
                    <a:lumOff val="35000"/>
                  </a:schemeClr>
                </a:solidFill>
                <a:latin typeface="微软雅黑" charset="-122"/>
                <a:ea typeface="微软雅黑" charset="-122"/>
                <a:sym typeface="+mn-ea" charset="0"/>
              </a:rPr>
              <a:t>无法实现传统线下教育所带来的教学真实感。</a:t>
            </a:r>
            <a:endParaRPr lang="pt-BR" altLang="zh-CN" sz="1200" b="1" dirty="0">
              <a:solidFill>
                <a:schemeClr val="tx1">
                  <a:lumMod val="65000"/>
                  <a:lumOff val="35000"/>
                </a:schemeClr>
              </a:solidFill>
              <a:latin typeface="微软雅黑" charset="-122"/>
              <a:ea typeface="微软雅黑" charset="-122"/>
              <a:sym typeface="+mn-ea" charset="0"/>
            </a:endParaRPr>
          </a:p>
        </p:txBody>
      </p:sp>
      <p:sp>
        <p:nvSpPr>
          <p:cNvPr id="41" name="矩形 40">
            <a:extLst>
              <a:ext uri="{FF2B5EF4-FFF2-40B4-BE49-F238E27FC236}">
                <a16:creationId xmlns:a16="http://schemas.microsoft.com/office/drawing/2014/main" id="{B381A467-9F01-4761-A91E-49C1EDBC237F}"/>
              </a:ext>
            </a:extLst>
          </p:cNvPr>
          <p:cNvSpPr/>
          <p:nvPr/>
        </p:nvSpPr>
        <p:spPr>
          <a:xfrm>
            <a:off x="825792" y="4112409"/>
            <a:ext cx="3920153" cy="1348053"/>
          </a:xfrm>
          <a:prstGeom prst="rect">
            <a:avLst/>
          </a:prstGeom>
        </p:spPr>
        <p:txBody>
          <a:bodyPr wrap="square" lIns="91433" tIns="45716" rIns="91433" bIns="45716">
            <a:spAutoFit/>
          </a:bodyPr>
          <a:lstStyle/>
          <a:p>
            <a:pPr>
              <a:lnSpc>
                <a:spcPct val="170000"/>
              </a:lnSpc>
            </a:pPr>
            <a:r>
              <a:rPr lang="zh-CN" altLang="en-US" sz="1200" dirty="0">
                <a:solidFill>
                  <a:schemeClr val="tx1">
                    <a:lumMod val="65000"/>
                    <a:lumOff val="35000"/>
                  </a:schemeClr>
                </a:solidFill>
                <a:latin typeface="微软雅黑" charset="-122"/>
                <a:ea typeface="微软雅黑" charset="-122"/>
                <a:sym typeface="+mn-ea" charset="0"/>
              </a:rPr>
              <a:t>（</a:t>
            </a:r>
            <a:r>
              <a:rPr lang="en-US" altLang="zh-CN" sz="1200" dirty="0">
                <a:solidFill>
                  <a:schemeClr val="tx1">
                    <a:lumMod val="65000"/>
                    <a:lumOff val="35000"/>
                  </a:schemeClr>
                </a:solidFill>
                <a:latin typeface="微软雅黑" charset="-122"/>
                <a:ea typeface="微软雅黑" charset="-122"/>
                <a:sym typeface="+mn-ea" charset="0"/>
              </a:rPr>
              <a:t>1</a:t>
            </a:r>
            <a:r>
              <a:rPr lang="zh-CN" altLang="en-US" sz="1200" dirty="0">
                <a:solidFill>
                  <a:schemeClr val="tx1">
                    <a:lumMod val="65000"/>
                    <a:lumOff val="35000"/>
                  </a:schemeClr>
                </a:solidFill>
                <a:latin typeface="微软雅黑" charset="-122"/>
                <a:ea typeface="微软雅黑" charset="-122"/>
                <a:sym typeface="+mn-ea" charset="0"/>
              </a:rPr>
              <a:t>）互联网＋教育改变了传统教育的模式，是未来教育发展的必然</a:t>
            </a:r>
            <a:r>
              <a:rPr lang="zh-CN" altLang="en-US" sz="1200" dirty="0" smtClean="0">
                <a:solidFill>
                  <a:schemeClr val="tx1">
                    <a:lumMod val="65000"/>
                    <a:lumOff val="35000"/>
                  </a:schemeClr>
                </a:solidFill>
                <a:latin typeface="微软雅黑" charset="-122"/>
                <a:ea typeface="微软雅黑" charset="-122"/>
                <a:sym typeface="+mn-ea" charset="0"/>
              </a:rPr>
              <a:t>趋势。</a:t>
            </a:r>
            <a:endParaRPr lang="zh-CN" altLang="en-US" sz="1200" dirty="0">
              <a:solidFill>
                <a:schemeClr val="tx1">
                  <a:lumMod val="65000"/>
                  <a:lumOff val="35000"/>
                </a:schemeClr>
              </a:solidFill>
              <a:latin typeface="微软雅黑" charset="-122"/>
              <a:ea typeface="微软雅黑" charset="-122"/>
              <a:sym typeface="+mn-ea" charset="0"/>
            </a:endParaRPr>
          </a:p>
          <a:p>
            <a:pPr>
              <a:lnSpc>
                <a:spcPct val="170000"/>
              </a:lnSpc>
            </a:pPr>
            <a:r>
              <a:rPr lang="zh-CN" altLang="en-US" sz="1200" dirty="0">
                <a:solidFill>
                  <a:schemeClr val="tx1">
                    <a:lumMod val="65000"/>
                    <a:lumOff val="35000"/>
                  </a:schemeClr>
                </a:solidFill>
                <a:latin typeface="微软雅黑" charset="-122"/>
                <a:ea typeface="微软雅黑" charset="-122"/>
                <a:sym typeface="+mn-ea" charset="0"/>
              </a:rPr>
              <a:t>（</a:t>
            </a:r>
            <a:r>
              <a:rPr lang="en-US" altLang="zh-CN" sz="1200" dirty="0">
                <a:solidFill>
                  <a:schemeClr val="tx1">
                    <a:lumMod val="65000"/>
                    <a:lumOff val="35000"/>
                  </a:schemeClr>
                </a:solidFill>
                <a:latin typeface="微软雅黑" charset="-122"/>
                <a:ea typeface="微软雅黑" charset="-122"/>
                <a:sym typeface="+mn-ea" charset="0"/>
              </a:rPr>
              <a:t>2</a:t>
            </a:r>
            <a:r>
              <a:rPr lang="zh-CN" altLang="en-US" sz="1200" dirty="0">
                <a:solidFill>
                  <a:schemeClr val="tx1">
                    <a:lumMod val="65000"/>
                    <a:lumOff val="35000"/>
                  </a:schemeClr>
                </a:solidFill>
                <a:latin typeface="微软雅黑" charset="-122"/>
                <a:ea typeface="微软雅黑" charset="-122"/>
                <a:sym typeface="+mn-ea" charset="0"/>
              </a:rPr>
              <a:t>）伴随着 “互联网</a:t>
            </a:r>
            <a:r>
              <a:rPr lang="en-US" altLang="zh-CN" sz="1200" dirty="0">
                <a:solidFill>
                  <a:schemeClr val="tx1">
                    <a:lumMod val="65000"/>
                    <a:lumOff val="35000"/>
                  </a:schemeClr>
                </a:solidFill>
                <a:latin typeface="微软雅黑" charset="-122"/>
                <a:ea typeface="微软雅黑" charset="-122"/>
                <a:sym typeface="+mn-ea" charset="0"/>
              </a:rPr>
              <a:t>+”</a:t>
            </a:r>
            <a:r>
              <a:rPr lang="zh-CN" altLang="en-US" sz="1200" dirty="0">
                <a:solidFill>
                  <a:schemeClr val="tx1">
                    <a:lumMod val="65000"/>
                    <a:lumOff val="35000"/>
                  </a:schemeClr>
                </a:solidFill>
                <a:latin typeface="微软雅黑" charset="-122"/>
                <a:ea typeface="微软雅黑" charset="-122"/>
                <a:sym typeface="+mn-ea" charset="0"/>
              </a:rPr>
              <a:t>成为国家重点发展</a:t>
            </a:r>
            <a:r>
              <a:rPr lang="zh-CN" altLang="en-US" sz="1200" dirty="0" smtClean="0">
                <a:solidFill>
                  <a:schemeClr val="tx1">
                    <a:lumMod val="65000"/>
                    <a:lumOff val="35000"/>
                  </a:schemeClr>
                </a:solidFill>
                <a:latin typeface="微软雅黑" charset="-122"/>
                <a:ea typeface="微软雅黑" charset="-122"/>
                <a:sym typeface="+mn-ea" charset="0"/>
              </a:rPr>
              <a:t>战略，形成</a:t>
            </a:r>
            <a:r>
              <a:rPr lang="zh-CN" altLang="en-US" sz="1200" dirty="0">
                <a:solidFill>
                  <a:schemeClr val="tx1">
                    <a:lumMod val="65000"/>
                    <a:lumOff val="35000"/>
                  </a:schemeClr>
                </a:solidFill>
                <a:latin typeface="微软雅黑" charset="-122"/>
                <a:ea typeface="微软雅黑" charset="-122"/>
                <a:sym typeface="+mn-ea" charset="0"/>
              </a:rPr>
              <a:t>了一种新型的“互联网</a:t>
            </a:r>
            <a:r>
              <a:rPr lang="en-US" altLang="zh-CN" sz="1200" dirty="0">
                <a:solidFill>
                  <a:schemeClr val="tx1">
                    <a:lumMod val="65000"/>
                    <a:lumOff val="35000"/>
                  </a:schemeClr>
                </a:solidFill>
                <a:latin typeface="微软雅黑" charset="-122"/>
                <a:ea typeface="微软雅黑" charset="-122"/>
                <a:sym typeface="+mn-ea" charset="0"/>
              </a:rPr>
              <a:t>+”</a:t>
            </a:r>
            <a:r>
              <a:rPr lang="zh-CN" altLang="en-US" sz="1200" dirty="0">
                <a:solidFill>
                  <a:schemeClr val="tx1">
                    <a:lumMod val="65000"/>
                    <a:lumOff val="35000"/>
                  </a:schemeClr>
                </a:solidFill>
                <a:latin typeface="微软雅黑" charset="-122"/>
                <a:ea typeface="微软雅黑" charset="-122"/>
                <a:sym typeface="+mn-ea" charset="0"/>
              </a:rPr>
              <a:t>生态系统</a:t>
            </a:r>
            <a:r>
              <a:rPr lang="zh-CN" altLang="en-US" sz="1200" dirty="0" smtClean="0">
                <a:solidFill>
                  <a:schemeClr val="tx1">
                    <a:lumMod val="65000"/>
                    <a:lumOff val="35000"/>
                  </a:schemeClr>
                </a:solidFill>
                <a:latin typeface="微软雅黑" charset="-122"/>
                <a:ea typeface="微软雅黑" charset="-122"/>
                <a:sym typeface="+mn-ea" charset="0"/>
              </a:rPr>
              <a:t>。</a:t>
            </a:r>
            <a:endParaRPr lang="pt-BR" altLang="zh-CN" sz="1200" b="1" dirty="0">
              <a:solidFill>
                <a:schemeClr val="tx1">
                  <a:lumMod val="65000"/>
                  <a:lumOff val="35000"/>
                </a:schemeClr>
              </a:solidFill>
              <a:latin typeface="微软雅黑" charset="-122"/>
              <a:ea typeface="微软雅黑" charset="-122"/>
              <a:sym typeface="+mn-ea" charset="0"/>
            </a:endParaRPr>
          </a:p>
        </p:txBody>
      </p:sp>
      <p:sp>
        <p:nvSpPr>
          <p:cNvPr id="43" name="矩形 42">
            <a:extLst>
              <a:ext uri="{FF2B5EF4-FFF2-40B4-BE49-F238E27FC236}">
                <a16:creationId xmlns:a16="http://schemas.microsoft.com/office/drawing/2014/main" id="{685CC272-2050-48B3-A928-30B2AFA33FA2}"/>
              </a:ext>
            </a:extLst>
          </p:cNvPr>
          <p:cNvSpPr/>
          <p:nvPr/>
        </p:nvSpPr>
        <p:spPr>
          <a:xfrm>
            <a:off x="7522568" y="4657040"/>
            <a:ext cx="3701556" cy="720189"/>
          </a:xfrm>
          <a:prstGeom prst="rect">
            <a:avLst/>
          </a:prstGeom>
        </p:spPr>
        <p:txBody>
          <a:bodyPr wrap="square" lIns="91433" tIns="45716" rIns="91433" bIns="45716">
            <a:spAutoFit/>
          </a:bodyPr>
          <a:lstStyle/>
          <a:p>
            <a:pPr>
              <a:lnSpc>
                <a:spcPct val="170000"/>
              </a:lnSpc>
            </a:pPr>
            <a:r>
              <a:rPr lang="zh-CN" altLang="en-US" sz="1200" dirty="0">
                <a:solidFill>
                  <a:schemeClr val="tx1">
                    <a:lumMod val="65000"/>
                    <a:lumOff val="35000"/>
                  </a:schemeClr>
                </a:solidFill>
                <a:latin typeface="微软雅黑" charset="-122"/>
                <a:ea typeface="微软雅黑" charset="-122"/>
                <a:sym typeface="+mn-ea" charset="0"/>
              </a:rPr>
              <a:t>（</a:t>
            </a:r>
            <a:r>
              <a:rPr lang="en-US" altLang="zh-CN" sz="1200" dirty="0">
                <a:solidFill>
                  <a:schemeClr val="tx1">
                    <a:lumMod val="65000"/>
                    <a:lumOff val="35000"/>
                  </a:schemeClr>
                </a:solidFill>
                <a:latin typeface="微软雅黑" charset="-122"/>
                <a:ea typeface="微软雅黑" charset="-122"/>
                <a:sym typeface="+mn-ea" charset="0"/>
              </a:rPr>
              <a:t>1</a:t>
            </a:r>
            <a:r>
              <a:rPr lang="zh-CN" altLang="en-US" sz="1200" dirty="0">
                <a:solidFill>
                  <a:schemeClr val="tx1">
                    <a:lumMod val="65000"/>
                    <a:lumOff val="35000"/>
                  </a:schemeClr>
                </a:solidFill>
                <a:latin typeface="微软雅黑" charset="-122"/>
                <a:ea typeface="微软雅黑" charset="-122"/>
                <a:sym typeface="+mn-ea" charset="0"/>
              </a:rPr>
              <a:t>）课程资源侵权行为的威胁</a:t>
            </a:r>
          </a:p>
          <a:p>
            <a:pPr>
              <a:lnSpc>
                <a:spcPct val="170000"/>
              </a:lnSpc>
            </a:pPr>
            <a:r>
              <a:rPr lang="zh-CN" altLang="en-US" sz="1200" dirty="0">
                <a:solidFill>
                  <a:schemeClr val="tx1">
                    <a:lumMod val="65000"/>
                    <a:lumOff val="35000"/>
                  </a:schemeClr>
                </a:solidFill>
                <a:latin typeface="微软雅黑" charset="-122"/>
                <a:ea typeface="微软雅黑" charset="-122"/>
                <a:sym typeface="+mn-ea" charset="0"/>
              </a:rPr>
              <a:t>（</a:t>
            </a:r>
            <a:r>
              <a:rPr lang="en-US" altLang="zh-CN" sz="1200" dirty="0">
                <a:solidFill>
                  <a:schemeClr val="tx1">
                    <a:lumMod val="65000"/>
                    <a:lumOff val="35000"/>
                  </a:schemeClr>
                </a:solidFill>
                <a:latin typeface="微软雅黑" charset="-122"/>
                <a:ea typeface="微软雅黑" charset="-122"/>
                <a:sym typeface="+mn-ea" charset="0"/>
              </a:rPr>
              <a:t>2</a:t>
            </a:r>
            <a:r>
              <a:rPr lang="zh-CN" altLang="en-US" sz="1200" dirty="0">
                <a:solidFill>
                  <a:schemeClr val="tx1">
                    <a:lumMod val="65000"/>
                    <a:lumOff val="35000"/>
                  </a:schemeClr>
                </a:solidFill>
                <a:latin typeface="微软雅黑" charset="-122"/>
                <a:ea typeface="微软雅黑" charset="-122"/>
                <a:sym typeface="+mn-ea" charset="0"/>
              </a:rPr>
              <a:t>）国家的相关政策不完善，没有统一标准</a:t>
            </a:r>
            <a:endParaRPr lang="pt-BR" altLang="zh-CN" sz="1200" b="1" dirty="0">
              <a:solidFill>
                <a:schemeClr val="tx1">
                  <a:lumMod val="65000"/>
                  <a:lumOff val="35000"/>
                </a:schemeClr>
              </a:solidFill>
              <a:latin typeface="微软雅黑" charset="-122"/>
              <a:ea typeface="微软雅黑" charset="-122"/>
              <a:sym typeface="+mn-ea" charset="0"/>
            </a:endParaRPr>
          </a:p>
        </p:txBody>
      </p:sp>
      <p:sp>
        <p:nvSpPr>
          <p:cNvPr id="26" name="TextBox 8">
            <a:extLst>
              <a:ext uri="{FF2B5EF4-FFF2-40B4-BE49-F238E27FC236}">
                <a16:creationId xmlns:a16="http://schemas.microsoft.com/office/drawing/2014/main" id="{7B64E67C-C1DE-42AB-8A68-2857AD5E94E8}"/>
              </a:ext>
            </a:extLst>
          </p:cNvPr>
          <p:cNvSpPr txBox="1"/>
          <p:nvPr/>
        </p:nvSpPr>
        <p:spPr>
          <a:xfrm>
            <a:off x="4079777" y="338059"/>
            <a:ext cx="3744178" cy="369332"/>
          </a:xfrm>
          <a:prstGeom prst="rect">
            <a:avLst/>
          </a:prstGeom>
          <a:noFill/>
        </p:spPr>
        <p:txBody>
          <a:bodyPr wrap="square" lIns="0" tIns="0" rIns="0" bIns="0" rtlCol="0" anchor="ctr">
            <a:spAutoFit/>
          </a:bodyPr>
          <a:lstStyle/>
          <a:p>
            <a:pPr algn="ctr"/>
            <a:r>
              <a:rPr lang="en-US" altLang="zh-CN"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SWOT</a:t>
            </a:r>
            <a:r>
              <a:rPr lang="zh-CN" altLang="en-US"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分析</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27" name="组合 26">
            <a:extLst>
              <a:ext uri="{FF2B5EF4-FFF2-40B4-BE49-F238E27FC236}">
                <a16:creationId xmlns:a16="http://schemas.microsoft.com/office/drawing/2014/main" id="{2533BB32-288F-471D-9070-DA4D42BDC245}"/>
              </a:ext>
            </a:extLst>
          </p:cNvPr>
          <p:cNvGrpSpPr/>
          <p:nvPr/>
        </p:nvGrpSpPr>
        <p:grpSpPr>
          <a:xfrm>
            <a:off x="840658" y="561638"/>
            <a:ext cx="10510685" cy="0"/>
            <a:chOff x="1028775" y="591989"/>
            <a:chExt cx="11086097" cy="0"/>
          </a:xfrm>
        </p:grpSpPr>
        <p:cxnSp>
          <p:nvCxnSpPr>
            <p:cNvPr id="28" name="直接连接符 27">
              <a:extLst>
                <a:ext uri="{FF2B5EF4-FFF2-40B4-BE49-F238E27FC236}">
                  <a16:creationId xmlns:a16="http://schemas.microsoft.com/office/drawing/2014/main" id="{1C750680-C363-4E44-A576-B8F6117541B8}"/>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B9B69BCD-C15B-4CF7-8284-BA15A2677B3D}"/>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46" name="图片 45"/>
          <p:cNvPicPr>
            <a:picLocks noChangeAspect="1"/>
          </p:cNvPicPr>
          <p:nvPr/>
        </p:nvPicPr>
        <p:blipFill>
          <a:blip r:embed="rId4">
            <a:alphaModFix amt="20000"/>
          </a:blip>
          <a:stretch>
            <a:fillRect/>
          </a:stretch>
        </p:blipFill>
        <p:spPr>
          <a:xfrm>
            <a:off x="292541" y="2458313"/>
            <a:ext cx="3822700" cy="2540000"/>
          </a:xfrm>
          <a:prstGeom prst="rect">
            <a:avLst/>
          </a:prstGeom>
        </p:spPr>
      </p:pic>
    </p:spTree>
    <p:extLst>
      <p:ext uri="{BB962C8B-B14F-4D97-AF65-F5344CB8AC3E}">
        <p14:creationId xmlns:p14="http://schemas.microsoft.com/office/powerpoint/2010/main" val="2086602831"/>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fltVal val="0"/>
                                          </p:val>
                                        </p:tav>
                                        <p:tav tm="100000">
                                          <p:val>
                                            <p:strVal val="#ppt_w"/>
                                          </p:val>
                                        </p:tav>
                                      </p:tavLst>
                                    </p:anim>
                                    <p:anim calcmode="lin" valueType="num">
                                      <p:cBhvr>
                                        <p:cTn id="8" dur="1000" fill="hold"/>
                                        <p:tgtEl>
                                          <p:spTgt spid="29"/>
                                        </p:tgtEl>
                                        <p:attrNameLst>
                                          <p:attrName>ppt_h</p:attrName>
                                        </p:attrNameLst>
                                      </p:cBhvr>
                                      <p:tavLst>
                                        <p:tav tm="0">
                                          <p:val>
                                            <p:fltVal val="0"/>
                                          </p:val>
                                        </p:tav>
                                        <p:tav tm="100000">
                                          <p:val>
                                            <p:strVal val="#ppt_h"/>
                                          </p:val>
                                        </p:tav>
                                      </p:tavLst>
                                    </p:anim>
                                    <p:animEffect transition="in" filter="fade">
                                      <p:cBhvr>
                                        <p:cTn id="9" dur="1000"/>
                                        <p:tgtEl>
                                          <p:spTgt spid="29"/>
                                        </p:tgtEl>
                                      </p:cBhvr>
                                    </p:animEffect>
                                  </p:childTnLst>
                                </p:cTn>
                              </p:par>
                              <p:par>
                                <p:cTn id="10" presetID="8" presetClass="emph" presetSubtype="0" fill="hold" nodeType="withEffect">
                                  <p:stCondLst>
                                    <p:cond delay="0"/>
                                  </p:stCondLst>
                                  <p:childTnLst>
                                    <p:animRot by="21600000">
                                      <p:cBhvr>
                                        <p:cTn id="11" dur="1000" fill="hold"/>
                                        <p:tgtEl>
                                          <p:spTgt spid="29"/>
                                        </p:tgtEl>
                                        <p:attrNameLst>
                                          <p:attrName>r</p:attrName>
                                        </p:attrNameLst>
                                      </p:cBhvr>
                                    </p:animRot>
                                  </p:childTnLst>
                                </p:cTn>
                              </p:par>
                            </p:childTnLst>
                          </p:cTn>
                        </p:par>
                        <p:par>
                          <p:cTn id="12" fill="hold">
                            <p:stCondLst>
                              <p:cond delay="1000"/>
                            </p:stCondLst>
                            <p:childTnLst>
                              <p:par>
                                <p:cTn id="13" presetID="53" presetClass="entr" presetSubtype="16" fill="hold" grpId="0" nodeType="afterEffect">
                                  <p:stCondLst>
                                    <p:cond delay="0"/>
                                  </p:stCondLst>
                                  <p:iterate type="lt">
                                    <p:tmPct val="4054"/>
                                  </p:iterate>
                                  <p:childTnLst>
                                    <p:set>
                                      <p:cBhvr>
                                        <p:cTn id="14" dur="1" fill="hold">
                                          <p:stCondLst>
                                            <p:cond delay="0"/>
                                          </p:stCondLst>
                                        </p:cTn>
                                        <p:tgtEl>
                                          <p:spTgt spid="21"/>
                                        </p:tgtEl>
                                        <p:attrNameLst>
                                          <p:attrName>style.visibility</p:attrName>
                                        </p:attrNameLst>
                                      </p:cBhvr>
                                      <p:to>
                                        <p:strVal val="visible"/>
                                      </p:to>
                                    </p:set>
                                    <p:anim calcmode="lin" valueType="num">
                                      <p:cBhvr>
                                        <p:cTn id="15" dur="250" fill="hold"/>
                                        <p:tgtEl>
                                          <p:spTgt spid="21"/>
                                        </p:tgtEl>
                                        <p:attrNameLst>
                                          <p:attrName>ppt_w</p:attrName>
                                        </p:attrNameLst>
                                      </p:cBhvr>
                                      <p:tavLst>
                                        <p:tav tm="0">
                                          <p:val>
                                            <p:fltVal val="0"/>
                                          </p:val>
                                        </p:tav>
                                        <p:tav tm="100000">
                                          <p:val>
                                            <p:strVal val="#ppt_w"/>
                                          </p:val>
                                        </p:tav>
                                      </p:tavLst>
                                    </p:anim>
                                    <p:anim calcmode="lin" valueType="num">
                                      <p:cBhvr>
                                        <p:cTn id="16" dur="250" fill="hold"/>
                                        <p:tgtEl>
                                          <p:spTgt spid="21"/>
                                        </p:tgtEl>
                                        <p:attrNameLst>
                                          <p:attrName>ppt_h</p:attrName>
                                        </p:attrNameLst>
                                      </p:cBhvr>
                                      <p:tavLst>
                                        <p:tav tm="0">
                                          <p:val>
                                            <p:fltVal val="0"/>
                                          </p:val>
                                        </p:tav>
                                        <p:tav tm="100000">
                                          <p:val>
                                            <p:strVal val="#ppt_h"/>
                                          </p:val>
                                        </p:tav>
                                      </p:tavLst>
                                    </p:anim>
                                    <p:animEffect transition="in" filter="fade">
                                      <p:cBhvr>
                                        <p:cTn id="17" dur="250"/>
                                        <p:tgtEl>
                                          <p:spTgt spid="21"/>
                                        </p:tgtEl>
                                      </p:cBhvr>
                                    </p:animEffect>
                                  </p:childTnLst>
                                </p:cTn>
                              </p:par>
                            </p:childTnLst>
                          </p:cTn>
                        </p:par>
                        <p:par>
                          <p:cTn id="18" fill="hold">
                            <p:stCondLst>
                              <p:cond delay="2172"/>
                            </p:stCondLst>
                            <p:childTnLst>
                              <p:par>
                                <p:cTn id="19" presetID="53" presetClass="entr" presetSubtype="16" fill="hold" grpId="0" nodeType="afterEffect">
                                  <p:stCondLst>
                                    <p:cond delay="0"/>
                                  </p:stCondLst>
                                  <p:iterate type="lt">
                                    <p:tmPct val="4054"/>
                                  </p:iterate>
                                  <p:childTnLst>
                                    <p:set>
                                      <p:cBhvr>
                                        <p:cTn id="20" dur="1" fill="hold">
                                          <p:stCondLst>
                                            <p:cond delay="0"/>
                                          </p:stCondLst>
                                        </p:cTn>
                                        <p:tgtEl>
                                          <p:spTgt spid="23"/>
                                        </p:tgtEl>
                                        <p:attrNameLst>
                                          <p:attrName>style.visibility</p:attrName>
                                        </p:attrNameLst>
                                      </p:cBhvr>
                                      <p:to>
                                        <p:strVal val="visible"/>
                                      </p:to>
                                    </p:set>
                                    <p:anim calcmode="lin" valueType="num">
                                      <p:cBhvr>
                                        <p:cTn id="21" dur="250" fill="hold"/>
                                        <p:tgtEl>
                                          <p:spTgt spid="23"/>
                                        </p:tgtEl>
                                        <p:attrNameLst>
                                          <p:attrName>ppt_w</p:attrName>
                                        </p:attrNameLst>
                                      </p:cBhvr>
                                      <p:tavLst>
                                        <p:tav tm="0">
                                          <p:val>
                                            <p:fltVal val="0"/>
                                          </p:val>
                                        </p:tav>
                                        <p:tav tm="100000">
                                          <p:val>
                                            <p:strVal val="#ppt_w"/>
                                          </p:val>
                                        </p:tav>
                                      </p:tavLst>
                                    </p:anim>
                                    <p:anim calcmode="lin" valueType="num">
                                      <p:cBhvr>
                                        <p:cTn id="22" dur="250" fill="hold"/>
                                        <p:tgtEl>
                                          <p:spTgt spid="23"/>
                                        </p:tgtEl>
                                        <p:attrNameLst>
                                          <p:attrName>ppt_h</p:attrName>
                                        </p:attrNameLst>
                                      </p:cBhvr>
                                      <p:tavLst>
                                        <p:tav tm="0">
                                          <p:val>
                                            <p:fltVal val="0"/>
                                          </p:val>
                                        </p:tav>
                                        <p:tav tm="100000">
                                          <p:val>
                                            <p:strVal val="#ppt_h"/>
                                          </p:val>
                                        </p:tav>
                                      </p:tavLst>
                                    </p:anim>
                                    <p:animEffect transition="in" filter="fade">
                                      <p:cBhvr>
                                        <p:cTn id="23" dur="250"/>
                                        <p:tgtEl>
                                          <p:spTgt spid="23"/>
                                        </p:tgtEl>
                                      </p:cBhvr>
                                    </p:animEffect>
                                  </p:childTnLst>
                                </p:cTn>
                              </p:par>
                            </p:childTnLst>
                          </p:cTn>
                        </p:par>
                        <p:par>
                          <p:cTn id="24" fill="hold">
                            <p:stCondLst>
                              <p:cond delay="2777"/>
                            </p:stCondLst>
                            <p:childTnLst>
                              <p:par>
                                <p:cTn id="25" presetID="53" presetClass="entr" presetSubtype="16" fill="hold" grpId="0" nodeType="afterEffect">
                                  <p:stCondLst>
                                    <p:cond delay="0"/>
                                  </p:stCondLst>
                                  <p:iterate type="lt">
                                    <p:tmPct val="4054"/>
                                  </p:iterate>
                                  <p:childTnLst>
                                    <p:set>
                                      <p:cBhvr>
                                        <p:cTn id="26" dur="1" fill="hold">
                                          <p:stCondLst>
                                            <p:cond delay="0"/>
                                          </p:stCondLst>
                                        </p:cTn>
                                        <p:tgtEl>
                                          <p:spTgt spid="41"/>
                                        </p:tgtEl>
                                        <p:attrNameLst>
                                          <p:attrName>style.visibility</p:attrName>
                                        </p:attrNameLst>
                                      </p:cBhvr>
                                      <p:to>
                                        <p:strVal val="visible"/>
                                      </p:to>
                                    </p:set>
                                    <p:anim calcmode="lin" valueType="num">
                                      <p:cBhvr>
                                        <p:cTn id="27" dur="250" fill="hold"/>
                                        <p:tgtEl>
                                          <p:spTgt spid="41"/>
                                        </p:tgtEl>
                                        <p:attrNameLst>
                                          <p:attrName>ppt_w</p:attrName>
                                        </p:attrNameLst>
                                      </p:cBhvr>
                                      <p:tavLst>
                                        <p:tav tm="0">
                                          <p:val>
                                            <p:fltVal val="0"/>
                                          </p:val>
                                        </p:tav>
                                        <p:tav tm="100000">
                                          <p:val>
                                            <p:strVal val="#ppt_w"/>
                                          </p:val>
                                        </p:tav>
                                      </p:tavLst>
                                    </p:anim>
                                    <p:anim calcmode="lin" valueType="num">
                                      <p:cBhvr>
                                        <p:cTn id="28" dur="250" fill="hold"/>
                                        <p:tgtEl>
                                          <p:spTgt spid="41"/>
                                        </p:tgtEl>
                                        <p:attrNameLst>
                                          <p:attrName>ppt_h</p:attrName>
                                        </p:attrNameLst>
                                      </p:cBhvr>
                                      <p:tavLst>
                                        <p:tav tm="0">
                                          <p:val>
                                            <p:fltVal val="0"/>
                                          </p:val>
                                        </p:tav>
                                        <p:tav tm="100000">
                                          <p:val>
                                            <p:strVal val="#ppt_h"/>
                                          </p:val>
                                        </p:tav>
                                      </p:tavLst>
                                    </p:anim>
                                    <p:animEffect transition="in" filter="fade">
                                      <p:cBhvr>
                                        <p:cTn id="29" dur="250"/>
                                        <p:tgtEl>
                                          <p:spTgt spid="41"/>
                                        </p:tgtEl>
                                      </p:cBhvr>
                                    </p:animEffect>
                                  </p:childTnLst>
                                </p:cTn>
                              </p:par>
                            </p:childTnLst>
                          </p:cTn>
                        </p:par>
                        <p:par>
                          <p:cTn id="30" fill="hold">
                            <p:stCondLst>
                              <p:cond delay="3777"/>
                            </p:stCondLst>
                            <p:childTnLst>
                              <p:par>
                                <p:cTn id="31" presetID="53" presetClass="entr" presetSubtype="16" fill="hold" grpId="0" nodeType="afterEffect">
                                  <p:stCondLst>
                                    <p:cond delay="0"/>
                                  </p:stCondLst>
                                  <p:iterate type="lt">
                                    <p:tmPct val="4054"/>
                                  </p:iterate>
                                  <p:childTnLst>
                                    <p:set>
                                      <p:cBhvr>
                                        <p:cTn id="32" dur="1" fill="hold">
                                          <p:stCondLst>
                                            <p:cond delay="0"/>
                                          </p:stCondLst>
                                        </p:cTn>
                                        <p:tgtEl>
                                          <p:spTgt spid="43"/>
                                        </p:tgtEl>
                                        <p:attrNameLst>
                                          <p:attrName>style.visibility</p:attrName>
                                        </p:attrNameLst>
                                      </p:cBhvr>
                                      <p:to>
                                        <p:strVal val="visible"/>
                                      </p:to>
                                    </p:set>
                                    <p:anim calcmode="lin" valueType="num">
                                      <p:cBhvr>
                                        <p:cTn id="33" dur="250" fill="hold"/>
                                        <p:tgtEl>
                                          <p:spTgt spid="43"/>
                                        </p:tgtEl>
                                        <p:attrNameLst>
                                          <p:attrName>ppt_w</p:attrName>
                                        </p:attrNameLst>
                                      </p:cBhvr>
                                      <p:tavLst>
                                        <p:tav tm="0">
                                          <p:val>
                                            <p:fltVal val="0"/>
                                          </p:val>
                                        </p:tav>
                                        <p:tav tm="100000">
                                          <p:val>
                                            <p:strVal val="#ppt_w"/>
                                          </p:val>
                                        </p:tav>
                                      </p:tavLst>
                                    </p:anim>
                                    <p:anim calcmode="lin" valueType="num">
                                      <p:cBhvr>
                                        <p:cTn id="34" dur="250" fill="hold"/>
                                        <p:tgtEl>
                                          <p:spTgt spid="43"/>
                                        </p:tgtEl>
                                        <p:attrNameLst>
                                          <p:attrName>ppt_h</p:attrName>
                                        </p:attrNameLst>
                                      </p:cBhvr>
                                      <p:tavLst>
                                        <p:tav tm="0">
                                          <p:val>
                                            <p:fltVal val="0"/>
                                          </p:val>
                                        </p:tav>
                                        <p:tav tm="100000">
                                          <p:val>
                                            <p:strVal val="#ppt_h"/>
                                          </p:val>
                                        </p:tav>
                                      </p:tavLst>
                                    </p:anim>
                                    <p:animEffect transition="in" filter="fade">
                                      <p:cBhvr>
                                        <p:cTn id="35" dur="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41" grpId="0"/>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D8609DBC-E526-4C02-B0D8-59D2727D3FBB}"/>
              </a:ext>
            </a:extLst>
          </p:cNvPr>
          <p:cNvSpPr>
            <a:spLocks noGrp="1"/>
          </p:cNvSpPr>
          <p:nvPr>
            <p:ph type="ftr" sz="quarter" idx="11"/>
          </p:nvPr>
        </p:nvSpPr>
        <p:spPr>
          <a:xfrm>
            <a:off x="0" y="6240463"/>
            <a:ext cx="4140200" cy="206375"/>
          </a:xfrm>
        </p:spPr>
        <p:txBody>
          <a:bodyPr/>
          <a:lstStyle/>
          <a:p>
            <a:r>
              <a:rPr lang="en-US" altLang="zh-CN" dirty="0"/>
              <a:t> </a:t>
            </a:r>
            <a:endParaRPr lang="zh-CN" altLang="en-US" dirty="0"/>
          </a:p>
        </p:txBody>
      </p:sp>
      <p:sp>
        <p:nvSpPr>
          <p:cNvPr id="6" name="îşľîḍe">
            <a:extLst>
              <a:ext uri="{FF2B5EF4-FFF2-40B4-BE49-F238E27FC236}">
                <a16:creationId xmlns:a16="http://schemas.microsoft.com/office/drawing/2014/main" id="{65D5EC36-8074-4E2C-BAB7-15137C0FC2C8}"/>
              </a:ext>
            </a:extLst>
          </p:cNvPr>
          <p:cNvSpPr/>
          <p:nvPr/>
        </p:nvSpPr>
        <p:spPr>
          <a:xfrm rot="700835" flipH="1">
            <a:off x="-4009431" y="-882300"/>
            <a:ext cx="17504218" cy="2608805"/>
          </a:xfrm>
          <a:custGeom>
            <a:avLst/>
            <a:gdLst>
              <a:gd name="connsiteX0" fmla="*/ 0 w 11715967"/>
              <a:gd name="connsiteY0" fmla="*/ 0 h 6421095"/>
              <a:gd name="connsiteX1" fmla="*/ 0 w 11715967"/>
              <a:gd name="connsiteY1" fmla="*/ 4366972 h 6421095"/>
              <a:gd name="connsiteX2" fmla="*/ 7193932 w 11715967"/>
              <a:gd name="connsiteY2" fmla="*/ 6421095 h 6421095"/>
              <a:gd name="connsiteX3" fmla="*/ 11715967 w 11715967"/>
              <a:gd name="connsiteY3" fmla="*/ 6421095 h 6421095"/>
            </a:gdLst>
            <a:ahLst/>
            <a:cxnLst>
              <a:cxn ang="0">
                <a:pos x="connsiteX0" y="connsiteY0"/>
              </a:cxn>
              <a:cxn ang="0">
                <a:pos x="connsiteX1" y="connsiteY1"/>
              </a:cxn>
              <a:cxn ang="0">
                <a:pos x="connsiteX2" y="connsiteY2"/>
              </a:cxn>
              <a:cxn ang="0">
                <a:pos x="connsiteX3" y="connsiteY3"/>
              </a:cxn>
            </a:cxnLst>
            <a:rect l="l" t="t" r="r" b="b"/>
            <a:pathLst>
              <a:path w="11715967" h="6421095">
                <a:moveTo>
                  <a:pt x="0" y="0"/>
                </a:moveTo>
                <a:lnTo>
                  <a:pt x="0" y="4366972"/>
                </a:lnTo>
                <a:lnTo>
                  <a:pt x="7193932" y="6421095"/>
                </a:lnTo>
                <a:lnTo>
                  <a:pt x="11715967" y="6421095"/>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dirty="0">
              <a:solidFill>
                <a:schemeClr val="bg1">
                  <a:lumMod val="95000"/>
                </a:schemeClr>
              </a:solidFill>
            </a:endParaRPr>
          </a:p>
        </p:txBody>
      </p:sp>
      <p:sp>
        <p:nvSpPr>
          <p:cNvPr id="8" name="iśľïḑè">
            <a:extLst>
              <a:ext uri="{FF2B5EF4-FFF2-40B4-BE49-F238E27FC236}">
                <a16:creationId xmlns:a16="http://schemas.microsoft.com/office/drawing/2014/main" id="{535A848A-CBB5-4320-ABDC-3F9E5D3F909A}"/>
              </a:ext>
            </a:extLst>
          </p:cNvPr>
          <p:cNvSpPr/>
          <p:nvPr/>
        </p:nvSpPr>
        <p:spPr>
          <a:xfrm>
            <a:off x="682950" y="4373563"/>
            <a:ext cx="2498044" cy="516628"/>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zh-CN" altLang="en-US" sz="2000" b="1" dirty="0" smtClean="0">
                <a:solidFill>
                  <a:schemeClr val="bg1"/>
                </a:solidFill>
                <a:latin typeface="DengXian" charset="-122"/>
                <a:ea typeface="DengXian" charset="-122"/>
                <a:cs typeface="DengXian" charset="-122"/>
              </a:rPr>
              <a:t>目标与解决思路</a:t>
            </a:r>
            <a:endParaRPr lang="zh-CN" altLang="en-US" sz="2000" b="1" dirty="0">
              <a:solidFill>
                <a:schemeClr val="bg1"/>
              </a:solidFill>
              <a:latin typeface="DengXian" charset="-122"/>
              <a:ea typeface="DengXian" charset="-122"/>
              <a:cs typeface="DengXian" charset="-122"/>
            </a:endParaRPr>
          </a:p>
        </p:txBody>
      </p:sp>
      <p:sp>
        <p:nvSpPr>
          <p:cNvPr id="21" name="îš1íḑe">
            <a:extLst>
              <a:ext uri="{FF2B5EF4-FFF2-40B4-BE49-F238E27FC236}">
                <a16:creationId xmlns:a16="http://schemas.microsoft.com/office/drawing/2014/main" id="{FCBCE448-A746-45FC-ABE2-27B64D489326}"/>
              </a:ext>
            </a:extLst>
          </p:cNvPr>
          <p:cNvSpPr txBox="1"/>
          <p:nvPr/>
        </p:nvSpPr>
        <p:spPr bwMode="auto">
          <a:xfrm>
            <a:off x="3710513" y="822199"/>
            <a:ext cx="4770973" cy="457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400" b="1" dirty="0" smtClean="0"/>
              <a:t>目  录</a:t>
            </a:r>
            <a:endParaRPr lang="en-US" altLang="zh-CN" sz="2400" b="1" dirty="0"/>
          </a:p>
        </p:txBody>
      </p:sp>
      <p:sp>
        <p:nvSpPr>
          <p:cNvPr id="13" name="ísľíḓé">
            <a:extLst>
              <a:ext uri="{FF2B5EF4-FFF2-40B4-BE49-F238E27FC236}">
                <a16:creationId xmlns:a16="http://schemas.microsoft.com/office/drawing/2014/main" id="{150BBDC3-9B86-4C1A-9018-A8ABA3ECCD0B}"/>
              </a:ext>
            </a:extLst>
          </p:cNvPr>
          <p:cNvSpPr/>
          <p:nvPr/>
        </p:nvSpPr>
        <p:spPr>
          <a:xfrm>
            <a:off x="3466594" y="4373563"/>
            <a:ext cx="2498044" cy="516628"/>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zh-CN" altLang="en-US" sz="2000" b="1" dirty="0" smtClean="0">
                <a:solidFill>
                  <a:schemeClr val="bg1"/>
                </a:solidFill>
                <a:latin typeface="DengXian" charset="-122"/>
                <a:ea typeface="DengXian" charset="-122"/>
                <a:cs typeface="DengXian" charset="-122"/>
              </a:rPr>
              <a:t>问题分析与解决方案</a:t>
            </a:r>
            <a:endParaRPr lang="zh-CN" altLang="en-US" sz="2000" b="1" dirty="0">
              <a:solidFill>
                <a:schemeClr val="bg1"/>
              </a:solidFill>
              <a:latin typeface="DengXian" charset="-122"/>
              <a:ea typeface="DengXian" charset="-122"/>
              <a:cs typeface="DengXian" charset="-122"/>
            </a:endParaRPr>
          </a:p>
        </p:txBody>
      </p:sp>
      <p:sp>
        <p:nvSpPr>
          <p:cNvPr id="14" name="îsľide">
            <a:extLst>
              <a:ext uri="{FF2B5EF4-FFF2-40B4-BE49-F238E27FC236}">
                <a16:creationId xmlns:a16="http://schemas.microsoft.com/office/drawing/2014/main" id="{5E8492AF-C24E-42F5-98C9-A74D640B5E23}"/>
              </a:ext>
            </a:extLst>
          </p:cNvPr>
          <p:cNvSpPr/>
          <p:nvPr/>
        </p:nvSpPr>
        <p:spPr>
          <a:xfrm>
            <a:off x="6227689" y="4373563"/>
            <a:ext cx="2498044" cy="516628"/>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zh-CN" altLang="en-US" sz="2000" b="1" dirty="0" smtClean="0">
                <a:solidFill>
                  <a:schemeClr val="bg1"/>
                </a:solidFill>
                <a:latin typeface="DengXian" charset="-122"/>
                <a:ea typeface="DengXian" charset="-122"/>
                <a:cs typeface="DengXian" charset="-122"/>
              </a:rPr>
              <a:t>技术路线及实现方案</a:t>
            </a:r>
            <a:endParaRPr lang="zh-CN" altLang="en-US" sz="2000" b="1" dirty="0">
              <a:solidFill>
                <a:schemeClr val="bg1"/>
              </a:solidFill>
              <a:latin typeface="DengXian" charset="-122"/>
              <a:ea typeface="DengXian" charset="-122"/>
              <a:cs typeface="DengXian" charset="-122"/>
            </a:endParaRPr>
          </a:p>
        </p:txBody>
      </p:sp>
      <p:sp>
        <p:nvSpPr>
          <p:cNvPr id="15" name="iSļïḓè">
            <a:extLst>
              <a:ext uri="{FF2B5EF4-FFF2-40B4-BE49-F238E27FC236}">
                <a16:creationId xmlns:a16="http://schemas.microsoft.com/office/drawing/2014/main" id="{79CC8B9E-35A4-4FDB-B47D-44101DD2FCE4}"/>
              </a:ext>
            </a:extLst>
          </p:cNvPr>
          <p:cNvSpPr/>
          <p:nvPr/>
        </p:nvSpPr>
        <p:spPr>
          <a:xfrm>
            <a:off x="9011333" y="4373563"/>
            <a:ext cx="2498044" cy="516628"/>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zh-CN" altLang="en-US" sz="2000" b="1" dirty="0" smtClean="0">
                <a:solidFill>
                  <a:schemeClr val="bg1"/>
                </a:solidFill>
                <a:latin typeface="DengXian" charset="-122"/>
                <a:ea typeface="DengXian" charset="-122"/>
                <a:cs typeface="DengXian" charset="-122"/>
              </a:rPr>
              <a:t>可行性分析</a:t>
            </a:r>
            <a:endParaRPr lang="zh-CN" altLang="en-US" sz="2000" b="1" dirty="0">
              <a:solidFill>
                <a:schemeClr val="bg1"/>
              </a:solidFill>
              <a:latin typeface="DengXian" charset="-122"/>
              <a:ea typeface="DengXian" charset="-122"/>
              <a:cs typeface="DengXian" charset="-122"/>
            </a:endParaRPr>
          </a:p>
        </p:txBody>
      </p:sp>
      <p:sp>
        <p:nvSpPr>
          <p:cNvPr id="16" name="îslîdè">
            <a:extLst>
              <a:ext uri="{FF2B5EF4-FFF2-40B4-BE49-F238E27FC236}">
                <a16:creationId xmlns:a16="http://schemas.microsoft.com/office/drawing/2014/main" id="{0F894902-D87C-4AF8-97A8-9DA241B05624}"/>
              </a:ext>
            </a:extLst>
          </p:cNvPr>
          <p:cNvSpPr/>
          <p:nvPr/>
        </p:nvSpPr>
        <p:spPr bwMode="auto">
          <a:xfrm>
            <a:off x="686125" y="4908958"/>
            <a:ext cx="2494869" cy="133150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400" dirty="0" smtClean="0">
                <a:latin typeface="DengXian" charset="-122"/>
                <a:ea typeface="DengXian" charset="-122"/>
                <a:cs typeface="DengXian" charset="-122"/>
                <a:sym typeface="+mn-ea" charset="0"/>
              </a:rPr>
              <a:t>1.</a:t>
            </a:r>
            <a:r>
              <a:rPr lang="zh-CN" altLang="en-US" sz="1400" dirty="0" smtClean="0">
                <a:latin typeface="DengXian" charset="-122"/>
                <a:ea typeface="DengXian" charset="-122"/>
                <a:cs typeface="DengXian" charset="-122"/>
                <a:sym typeface="+mn-ea" charset="0"/>
              </a:rPr>
              <a:t>项目</a:t>
            </a:r>
            <a:r>
              <a:rPr lang="zh-CN" altLang="en-US" sz="1400" dirty="0" smtClean="0">
                <a:latin typeface="DengXian" charset="-122"/>
                <a:ea typeface="DengXian" charset="-122"/>
                <a:cs typeface="DengXian" charset="-122"/>
                <a:sym typeface="+mn-ea" charset="0"/>
              </a:rPr>
              <a:t>主题</a:t>
            </a:r>
            <a:r>
              <a:rPr lang="zh-CN" altLang="en-US" sz="1400" dirty="0">
                <a:latin typeface="DengXian" charset="-122"/>
                <a:ea typeface="DengXian" charset="-122"/>
                <a:cs typeface="DengXian" charset="-122"/>
                <a:sym typeface="+mn-ea" charset="0"/>
              </a:rPr>
              <a:t>、业务模式介绍</a:t>
            </a:r>
            <a:endParaRPr lang="en-US" altLang="zh-CN" sz="1400" dirty="0">
              <a:latin typeface="DengXian" charset="-122"/>
              <a:ea typeface="DengXian" charset="-122"/>
              <a:cs typeface="DengXian" charset="-122"/>
              <a:sym typeface="+mn-ea" charset="0"/>
            </a:endParaRPr>
          </a:p>
          <a:p>
            <a:pPr algn="ctr">
              <a:lnSpc>
                <a:spcPct val="150000"/>
              </a:lnSpc>
            </a:pPr>
            <a:r>
              <a:rPr lang="en-US" altLang="zh-CN" sz="1400" dirty="0" smtClean="0">
                <a:latin typeface="DengXian" charset="-122"/>
                <a:ea typeface="DengXian" charset="-122"/>
                <a:cs typeface="DengXian" charset="-122"/>
                <a:sym typeface="+mn-ea" charset="0"/>
              </a:rPr>
              <a:t>2.</a:t>
            </a:r>
            <a:r>
              <a:rPr lang="zh-CN" altLang="en-US" sz="1400" dirty="0">
                <a:latin typeface="DengXian" charset="-122"/>
                <a:ea typeface="DengXian" charset="-122"/>
                <a:cs typeface="DengXian" charset="-122"/>
                <a:sym typeface="+mn-ea" charset="0"/>
              </a:rPr>
              <a:t>项目</a:t>
            </a:r>
            <a:r>
              <a:rPr lang="zh-CN" altLang="en-US" sz="1400" dirty="0" smtClean="0">
                <a:latin typeface="DengXian" charset="-122"/>
                <a:ea typeface="DengXian" charset="-122"/>
                <a:cs typeface="DengXian" charset="-122"/>
                <a:sym typeface="+mn-ea" charset="0"/>
              </a:rPr>
              <a:t>功能</a:t>
            </a:r>
            <a:r>
              <a:rPr lang="zh-CN" altLang="en-US" sz="1400" dirty="0">
                <a:latin typeface="DengXian" charset="-122"/>
                <a:ea typeface="DengXian" charset="-122"/>
                <a:cs typeface="DengXian" charset="-122"/>
                <a:sym typeface="+mn-ea" charset="0"/>
              </a:rPr>
              <a:t>介绍</a:t>
            </a:r>
            <a:endParaRPr lang="en-US" altLang="zh-CN" sz="1400" dirty="0">
              <a:latin typeface="DengXian" charset="-122"/>
              <a:ea typeface="DengXian" charset="-122"/>
              <a:cs typeface="DengXian" charset="-122"/>
              <a:sym typeface="+mn-ea" charset="0"/>
            </a:endParaRPr>
          </a:p>
          <a:p>
            <a:pPr algn="ctr">
              <a:lnSpc>
                <a:spcPct val="150000"/>
              </a:lnSpc>
            </a:pPr>
            <a:r>
              <a:rPr lang="en-US" altLang="zh-CN" sz="1400" dirty="0" smtClean="0">
                <a:latin typeface="DengXian" charset="-122"/>
                <a:ea typeface="DengXian" charset="-122"/>
                <a:cs typeface="DengXian" charset="-122"/>
                <a:sym typeface="+mn-ea" charset="0"/>
              </a:rPr>
              <a:t>3.</a:t>
            </a:r>
            <a:r>
              <a:rPr lang="zh-CN" altLang="en-US" sz="1400" dirty="0">
                <a:latin typeface="DengXian" charset="-122"/>
                <a:ea typeface="DengXian" charset="-122"/>
                <a:cs typeface="DengXian" charset="-122"/>
                <a:sym typeface="+mn-ea" charset="0"/>
              </a:rPr>
              <a:t>项目</a:t>
            </a:r>
            <a:r>
              <a:rPr lang="zh-CN" altLang="en-US" sz="1400" dirty="0" smtClean="0">
                <a:latin typeface="DengXian" charset="-122"/>
                <a:ea typeface="DengXian" charset="-122"/>
                <a:cs typeface="DengXian" charset="-122"/>
                <a:sym typeface="+mn-ea" charset="0"/>
              </a:rPr>
              <a:t>结构介绍</a:t>
            </a:r>
            <a:endParaRPr lang="en-US" altLang="zh-CN" sz="1400" dirty="0" smtClean="0">
              <a:latin typeface="DengXian" charset="-122"/>
              <a:ea typeface="DengXian" charset="-122"/>
              <a:cs typeface="DengXian" charset="-122"/>
              <a:sym typeface="+mn-ea" charset="0"/>
            </a:endParaRPr>
          </a:p>
          <a:p>
            <a:pPr algn="ctr">
              <a:lnSpc>
                <a:spcPct val="150000"/>
              </a:lnSpc>
            </a:pPr>
            <a:r>
              <a:rPr lang="en-US" altLang="zh-CN" sz="1400" dirty="0" smtClean="0">
                <a:latin typeface="DengXian" charset="-122"/>
                <a:ea typeface="DengXian" charset="-122"/>
                <a:cs typeface="DengXian" charset="-122"/>
                <a:sym typeface="+mn-ea" charset="0"/>
              </a:rPr>
              <a:t>4.</a:t>
            </a:r>
            <a:r>
              <a:rPr lang="zh-CN" altLang="en-US" sz="1400" dirty="0" smtClean="0">
                <a:latin typeface="DengXian" charset="-122"/>
                <a:ea typeface="DengXian" charset="-122"/>
                <a:cs typeface="DengXian" charset="-122"/>
                <a:sym typeface="+mn-ea" charset="0"/>
              </a:rPr>
              <a:t>项目特色介绍</a:t>
            </a:r>
            <a:endParaRPr lang="en-US" altLang="zh-CN" sz="1400" dirty="0">
              <a:latin typeface="DengXian" charset="-122"/>
              <a:ea typeface="DengXian" charset="-122"/>
              <a:cs typeface="DengXian" charset="-122"/>
              <a:sym typeface="+mn-ea" charset="0"/>
            </a:endParaRPr>
          </a:p>
        </p:txBody>
      </p:sp>
      <p:sp>
        <p:nvSpPr>
          <p:cNvPr id="17" name="iṥļîḓé">
            <a:extLst>
              <a:ext uri="{FF2B5EF4-FFF2-40B4-BE49-F238E27FC236}">
                <a16:creationId xmlns:a16="http://schemas.microsoft.com/office/drawing/2014/main" id="{19E21568-CB97-410D-A866-68522E1FC1FB}"/>
              </a:ext>
            </a:extLst>
          </p:cNvPr>
          <p:cNvSpPr/>
          <p:nvPr/>
        </p:nvSpPr>
        <p:spPr bwMode="auto">
          <a:xfrm>
            <a:off x="3466594" y="4908958"/>
            <a:ext cx="2494869" cy="17188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400" dirty="0" smtClean="0">
                <a:latin typeface="DengXian" charset="-122"/>
                <a:ea typeface="DengXian" charset="-122"/>
                <a:cs typeface="DengXian" charset="-122"/>
                <a:sym typeface="+mn-ea" charset="0"/>
              </a:rPr>
              <a:t>1.</a:t>
            </a:r>
            <a:r>
              <a:rPr lang="zh-CN" altLang="en-US" sz="1400" dirty="0" smtClean="0">
                <a:latin typeface="DengXian" charset="-122"/>
                <a:ea typeface="DengXian" charset="-122"/>
                <a:cs typeface="DengXian" charset="-122"/>
                <a:sym typeface="+mn-ea" charset="0"/>
              </a:rPr>
              <a:t>角色分析</a:t>
            </a:r>
            <a:endParaRPr lang="en-US" altLang="zh-CN" sz="1400" dirty="0">
              <a:latin typeface="DengXian" charset="-122"/>
              <a:ea typeface="DengXian" charset="-122"/>
              <a:cs typeface="DengXian" charset="-122"/>
              <a:sym typeface="+mn-ea" charset="0"/>
            </a:endParaRPr>
          </a:p>
          <a:p>
            <a:pPr algn="ctr">
              <a:lnSpc>
                <a:spcPct val="150000"/>
              </a:lnSpc>
            </a:pPr>
            <a:r>
              <a:rPr lang="en-US" altLang="zh-CN" sz="1400" dirty="0">
                <a:latin typeface="DengXian" charset="-122"/>
                <a:ea typeface="DengXian" charset="-122"/>
                <a:cs typeface="DengXian" charset="-122"/>
                <a:sym typeface="+mn-ea" charset="0"/>
              </a:rPr>
              <a:t>2.</a:t>
            </a:r>
            <a:r>
              <a:rPr lang="zh-CN" altLang="en-US" sz="1400" dirty="0">
                <a:latin typeface="DengXian" charset="-122"/>
                <a:ea typeface="DengXian" charset="-122"/>
                <a:cs typeface="DengXian" charset="-122"/>
                <a:sym typeface="+mn-ea" charset="0"/>
              </a:rPr>
              <a:t> </a:t>
            </a:r>
            <a:r>
              <a:rPr lang="zh-CN" altLang="en-US" sz="1400" dirty="0">
                <a:latin typeface="DengXian" charset="-122"/>
                <a:ea typeface="DengXian" charset="-122"/>
                <a:cs typeface="DengXian" charset="-122"/>
                <a:sym typeface="+mn-ea" charset="0"/>
              </a:rPr>
              <a:t>各</a:t>
            </a:r>
            <a:r>
              <a:rPr lang="zh-CN" altLang="en-US" sz="1400" dirty="0" smtClean="0">
                <a:latin typeface="DengXian" charset="-122"/>
                <a:ea typeface="DengXian" charset="-122"/>
                <a:cs typeface="DengXian" charset="-122"/>
                <a:sym typeface="+mn-ea" charset="0"/>
              </a:rPr>
              <a:t>功能模块详细介绍</a:t>
            </a:r>
            <a:endParaRPr lang="en-US" altLang="zh-CN" sz="1400" dirty="0" smtClean="0">
              <a:latin typeface="DengXian" charset="-122"/>
              <a:ea typeface="DengXian" charset="-122"/>
              <a:cs typeface="DengXian" charset="-122"/>
              <a:sym typeface="+mn-ea" charset="0"/>
            </a:endParaRPr>
          </a:p>
        </p:txBody>
      </p:sp>
      <p:sp>
        <p:nvSpPr>
          <p:cNvPr id="18" name="ísḻiḑe">
            <a:extLst>
              <a:ext uri="{FF2B5EF4-FFF2-40B4-BE49-F238E27FC236}">
                <a16:creationId xmlns:a16="http://schemas.microsoft.com/office/drawing/2014/main" id="{5F67CE77-CB8C-4AF1-96B8-A9346BB30013}"/>
              </a:ext>
            </a:extLst>
          </p:cNvPr>
          <p:cNvSpPr/>
          <p:nvPr/>
        </p:nvSpPr>
        <p:spPr bwMode="auto">
          <a:xfrm>
            <a:off x="6224514" y="4908958"/>
            <a:ext cx="2494869" cy="11725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400" dirty="0" smtClean="0">
                <a:latin typeface="DengXian" charset="-122"/>
                <a:ea typeface="DengXian" charset="-122"/>
                <a:cs typeface="DengXian" charset="-122"/>
                <a:sym typeface="+mn-ea" charset="0"/>
              </a:rPr>
              <a:t>1.</a:t>
            </a:r>
            <a:r>
              <a:rPr lang="zh-CN" altLang="en-US" sz="1400" dirty="0" smtClean="0">
                <a:latin typeface="DengXian" charset="-122"/>
                <a:ea typeface="DengXian" charset="-122"/>
                <a:cs typeface="DengXian" charset="-122"/>
                <a:sym typeface="+mn-ea" charset="0"/>
              </a:rPr>
              <a:t>系统技术架构</a:t>
            </a:r>
            <a:endParaRPr lang="en-US" altLang="zh-CN" sz="1400" dirty="0" smtClean="0">
              <a:latin typeface="DengXian" charset="-122"/>
              <a:ea typeface="DengXian" charset="-122"/>
              <a:cs typeface="DengXian" charset="-122"/>
              <a:sym typeface="+mn-ea" charset="0"/>
            </a:endParaRPr>
          </a:p>
          <a:p>
            <a:pPr algn="ctr">
              <a:lnSpc>
                <a:spcPct val="150000"/>
              </a:lnSpc>
            </a:pPr>
            <a:r>
              <a:rPr lang="en-US" altLang="zh-CN" sz="1400" dirty="0" smtClean="0">
                <a:latin typeface="DengXian" charset="-122"/>
                <a:ea typeface="DengXian" charset="-122"/>
                <a:cs typeface="DengXian" charset="-122"/>
                <a:sym typeface="+mn-ea" charset="0"/>
              </a:rPr>
              <a:t>2.</a:t>
            </a:r>
            <a:r>
              <a:rPr lang="zh-CN" altLang="en-US" sz="1400" dirty="0" smtClean="0">
                <a:latin typeface="DengXian" charset="-122"/>
                <a:ea typeface="DengXian" charset="-122"/>
                <a:cs typeface="DengXian" charset="-122"/>
                <a:sym typeface="+mn-ea" charset="0"/>
              </a:rPr>
              <a:t>网络拓扑图</a:t>
            </a:r>
            <a:endParaRPr lang="en-US" altLang="zh-CN" sz="1400" dirty="0" smtClean="0">
              <a:latin typeface="DengXian" charset="-122"/>
              <a:ea typeface="DengXian" charset="-122"/>
              <a:cs typeface="DengXian" charset="-122"/>
              <a:sym typeface="+mn-ea" charset="0"/>
            </a:endParaRPr>
          </a:p>
          <a:p>
            <a:pPr algn="ctr">
              <a:lnSpc>
                <a:spcPct val="150000"/>
              </a:lnSpc>
            </a:pPr>
            <a:r>
              <a:rPr lang="en-US" altLang="zh-CN" sz="1400" dirty="0" smtClean="0">
                <a:latin typeface="DengXian" charset="-122"/>
                <a:ea typeface="DengXian" charset="-122"/>
                <a:cs typeface="DengXian" charset="-122"/>
                <a:sym typeface="+mn-ea" charset="0"/>
              </a:rPr>
              <a:t>3.</a:t>
            </a:r>
            <a:r>
              <a:rPr lang="zh-CN" altLang="en-US" sz="1400" dirty="0" smtClean="0">
                <a:latin typeface="DengXian" charset="-122"/>
                <a:ea typeface="DengXian" charset="-122"/>
                <a:cs typeface="DengXian" charset="-122"/>
                <a:sym typeface="+mn-ea" charset="0"/>
              </a:rPr>
              <a:t>算法设计</a:t>
            </a:r>
            <a:endParaRPr lang="en-US" altLang="zh-CN" sz="1400" dirty="0" smtClean="0">
              <a:latin typeface="DengXian" charset="-122"/>
              <a:ea typeface="DengXian" charset="-122"/>
              <a:cs typeface="DengXian" charset="-122"/>
              <a:sym typeface="+mn-ea" charset="0"/>
            </a:endParaRPr>
          </a:p>
          <a:p>
            <a:pPr algn="ctr">
              <a:lnSpc>
                <a:spcPct val="150000"/>
              </a:lnSpc>
            </a:pPr>
            <a:r>
              <a:rPr lang="en-US" altLang="zh-CN" sz="1400" dirty="0" smtClean="0">
                <a:latin typeface="DengXian" charset="-122"/>
                <a:ea typeface="DengXian" charset="-122"/>
                <a:cs typeface="DengXian" charset="-122"/>
                <a:sym typeface="+mn-ea" charset="0"/>
              </a:rPr>
              <a:t>4.</a:t>
            </a:r>
            <a:r>
              <a:rPr lang="zh-CN" altLang="en-US" sz="1400" dirty="0" smtClean="0">
                <a:latin typeface="DengXian" charset="-122"/>
                <a:ea typeface="DengXian" charset="-122"/>
                <a:cs typeface="DengXian" charset="-122"/>
                <a:sym typeface="+mn-ea" charset="0"/>
              </a:rPr>
              <a:t>实现流程</a:t>
            </a:r>
            <a:endParaRPr lang="zh-CN" altLang="zh-CN" sz="1400" dirty="0">
              <a:latin typeface="DengXian" charset="-122"/>
              <a:ea typeface="DengXian" charset="-122"/>
              <a:cs typeface="DengXian" charset="-122"/>
              <a:sym typeface="+mn-ea" charset="0"/>
            </a:endParaRPr>
          </a:p>
        </p:txBody>
      </p:sp>
      <p:sp>
        <p:nvSpPr>
          <p:cNvPr id="19" name="íślïḑê">
            <a:extLst>
              <a:ext uri="{FF2B5EF4-FFF2-40B4-BE49-F238E27FC236}">
                <a16:creationId xmlns:a16="http://schemas.microsoft.com/office/drawing/2014/main" id="{E9B81BE6-80D5-4C06-9DC9-93040B82A8AA}"/>
              </a:ext>
            </a:extLst>
          </p:cNvPr>
          <p:cNvSpPr/>
          <p:nvPr/>
        </p:nvSpPr>
        <p:spPr bwMode="auto">
          <a:xfrm>
            <a:off x="9004983" y="4908958"/>
            <a:ext cx="2494869" cy="6203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400" dirty="0">
                <a:latin typeface="DengXian" charset="-122"/>
                <a:ea typeface="DengXian" charset="-122"/>
                <a:cs typeface="DengXian" charset="-122"/>
                <a:sym typeface="+mn-ea" charset="0"/>
              </a:rPr>
              <a:t>1.</a:t>
            </a:r>
            <a:r>
              <a:rPr lang="en-US" altLang="en-US" sz="1400" dirty="0">
                <a:latin typeface="DengXian" charset="-122"/>
                <a:ea typeface="DengXian" charset="-122"/>
                <a:cs typeface="DengXian" charset="-122"/>
                <a:sym typeface="+mn-ea" charset="0"/>
              </a:rPr>
              <a:t>SWOT</a:t>
            </a:r>
            <a:r>
              <a:rPr lang="zh-CN" altLang="en-US" sz="1400" dirty="0">
                <a:latin typeface="DengXian" charset="-122"/>
                <a:ea typeface="DengXian" charset="-122"/>
                <a:cs typeface="DengXian" charset="-122"/>
                <a:sym typeface="+mn-ea" charset="0"/>
              </a:rPr>
              <a:t>分析</a:t>
            </a:r>
            <a:endParaRPr lang="zh-CN" altLang="en-US" sz="1400" dirty="0">
              <a:latin typeface="DengXian" charset="-122"/>
              <a:ea typeface="DengXian" charset="-122"/>
              <a:cs typeface="DengXian" charset="-122"/>
              <a:sym typeface="+mn-ea" charset="0"/>
            </a:endParaRPr>
          </a:p>
        </p:txBody>
      </p:sp>
      <p:pic>
        <p:nvPicPr>
          <p:cNvPr id="2" name="图片 1"/>
          <p:cNvPicPr>
            <a:picLocks noChangeAspect="1"/>
          </p:cNvPicPr>
          <p:nvPr/>
        </p:nvPicPr>
        <p:blipFill>
          <a:blip r:embed="rId3"/>
          <a:stretch>
            <a:fillRect/>
          </a:stretch>
        </p:blipFill>
        <p:spPr>
          <a:xfrm>
            <a:off x="3478407" y="2265662"/>
            <a:ext cx="2528544" cy="1972560"/>
          </a:xfrm>
          <a:prstGeom prst="rect">
            <a:avLst/>
          </a:prstGeom>
        </p:spPr>
      </p:pic>
      <p:pic>
        <p:nvPicPr>
          <p:cNvPr id="5" name="图片 4"/>
          <p:cNvPicPr>
            <a:picLocks noChangeAspect="1"/>
          </p:cNvPicPr>
          <p:nvPr/>
        </p:nvPicPr>
        <p:blipFill rotWithShape="1">
          <a:blip r:embed="rId4"/>
          <a:srcRect r="14660"/>
          <a:stretch/>
        </p:blipFill>
        <p:spPr>
          <a:xfrm>
            <a:off x="9020857" y="2424919"/>
            <a:ext cx="2488520" cy="1654046"/>
          </a:xfrm>
          <a:prstGeom prst="rect">
            <a:avLst/>
          </a:prstGeom>
        </p:spPr>
      </p:pic>
      <p:pic>
        <p:nvPicPr>
          <p:cNvPr id="12" name="图片 11"/>
          <p:cNvPicPr>
            <a:picLocks noChangeAspect="1"/>
          </p:cNvPicPr>
          <p:nvPr/>
        </p:nvPicPr>
        <p:blipFill>
          <a:blip r:embed="rId5"/>
          <a:stretch>
            <a:fillRect/>
          </a:stretch>
        </p:blipFill>
        <p:spPr>
          <a:xfrm>
            <a:off x="1052454" y="2424919"/>
            <a:ext cx="1696579" cy="1654046"/>
          </a:xfrm>
          <a:prstGeom prst="rect">
            <a:avLst/>
          </a:prstGeom>
        </p:spPr>
      </p:pic>
      <p:pic>
        <p:nvPicPr>
          <p:cNvPr id="20" name="图片 19"/>
          <p:cNvPicPr>
            <a:picLocks noChangeAspect="1"/>
          </p:cNvPicPr>
          <p:nvPr/>
        </p:nvPicPr>
        <p:blipFill>
          <a:blip r:embed="rId6"/>
          <a:stretch>
            <a:fillRect/>
          </a:stretch>
        </p:blipFill>
        <p:spPr>
          <a:xfrm>
            <a:off x="6180629" y="2349019"/>
            <a:ext cx="2601686" cy="1805846"/>
          </a:xfrm>
          <a:prstGeom prst="rect">
            <a:avLst/>
          </a:prstGeom>
        </p:spPr>
      </p:pic>
    </p:spTree>
    <p:extLst>
      <p:ext uri="{BB962C8B-B14F-4D97-AF65-F5344CB8AC3E}">
        <p14:creationId xmlns:p14="http://schemas.microsoft.com/office/powerpoint/2010/main" val="273133009"/>
      </p:ext>
    </p:extLst>
  </p:cSld>
  <p:clrMapOvr>
    <a:masterClrMapping/>
  </p:clrMapOvr>
  <mc:AlternateContent xmlns:mc="http://schemas.openxmlformats.org/markup-compatibility/2006" xmlns:p14="http://schemas.microsoft.com/office/powerpoint/2010/main">
    <mc:Choice Requires="p14">
      <p:transition p14:dur="0" advTm="2000"/>
    </mc:Choice>
    <mc:Fallback xmlns="">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p:bldP spid="17" grpId="0"/>
      <p:bldP spid="18"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4145854022"/>
              </p:ext>
            </p:extLst>
          </p:nvPr>
        </p:nvGraphicFramePr>
        <p:xfrm>
          <a:off x="2398676" y="1022685"/>
          <a:ext cx="6577424" cy="5061008"/>
        </p:xfrm>
        <a:graphic>
          <a:graphicData uri="http://schemas.openxmlformats.org/drawingml/2006/table">
            <a:tbl>
              <a:tblPr/>
              <a:tblGrid>
                <a:gridCol w="505956">
                  <a:extLst>
                    <a:ext uri="{9D8B030D-6E8A-4147-A177-3AD203B41FA5}">
                      <a16:colId xmlns:a16="http://schemas.microsoft.com/office/drawing/2014/main" val="3939598114"/>
                    </a:ext>
                  </a:extLst>
                </a:gridCol>
                <a:gridCol w="878765">
                  <a:extLst>
                    <a:ext uri="{9D8B030D-6E8A-4147-A177-3AD203B41FA5}">
                      <a16:colId xmlns:a16="http://schemas.microsoft.com/office/drawing/2014/main" val="2761290547"/>
                    </a:ext>
                  </a:extLst>
                </a:gridCol>
                <a:gridCol w="612473">
                  <a:extLst>
                    <a:ext uri="{9D8B030D-6E8A-4147-A177-3AD203B41FA5}">
                      <a16:colId xmlns:a16="http://schemas.microsoft.com/office/drawing/2014/main" val="60609491"/>
                    </a:ext>
                  </a:extLst>
                </a:gridCol>
                <a:gridCol w="878765">
                  <a:extLst>
                    <a:ext uri="{9D8B030D-6E8A-4147-A177-3AD203B41FA5}">
                      <a16:colId xmlns:a16="http://schemas.microsoft.com/office/drawing/2014/main" val="1704883803"/>
                    </a:ext>
                  </a:extLst>
                </a:gridCol>
                <a:gridCol w="932024">
                  <a:extLst>
                    <a:ext uri="{9D8B030D-6E8A-4147-A177-3AD203B41FA5}">
                      <a16:colId xmlns:a16="http://schemas.microsoft.com/office/drawing/2014/main" val="4292828933"/>
                    </a:ext>
                  </a:extLst>
                </a:gridCol>
                <a:gridCol w="665731">
                  <a:extLst>
                    <a:ext uri="{9D8B030D-6E8A-4147-A177-3AD203B41FA5}">
                      <a16:colId xmlns:a16="http://schemas.microsoft.com/office/drawing/2014/main" val="1833488231"/>
                    </a:ext>
                  </a:extLst>
                </a:gridCol>
                <a:gridCol w="2103710">
                  <a:extLst>
                    <a:ext uri="{9D8B030D-6E8A-4147-A177-3AD203B41FA5}">
                      <a16:colId xmlns:a16="http://schemas.microsoft.com/office/drawing/2014/main" val="2694984002"/>
                    </a:ext>
                  </a:extLst>
                </a:gridCol>
              </a:tblGrid>
              <a:tr h="162946">
                <a:tc>
                  <a:txBody>
                    <a:bodyPr/>
                    <a:lstStyle/>
                    <a:p>
                      <a:r>
                        <a:rPr lang="zh-CN" altLang="en-US" sz="600">
                          <a:solidFill>
                            <a:srgbClr val="363636"/>
                          </a:solidFill>
                          <a:effectLst/>
                          <a:latin typeface="SimSun" panose="02010600030101010101" pitchFamily="2" charset="-122"/>
                          <a:ea typeface="SimSun" panose="02010600030101010101" pitchFamily="2" charset="-122"/>
                        </a:rPr>
                        <a:t>任务模式</a:t>
                      </a:r>
                      <a:endParaRPr lang="zh-CN" altLang="en-US" sz="6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600">
                          <a:solidFill>
                            <a:srgbClr val="363636"/>
                          </a:solidFill>
                          <a:effectLst/>
                          <a:latin typeface="SimSun" panose="02010600030101010101" pitchFamily="2" charset="-122"/>
                          <a:ea typeface="SimSun" panose="02010600030101010101" pitchFamily="2" charset="-122"/>
                        </a:rPr>
                        <a:t>任务名称</a:t>
                      </a:r>
                      <a:endParaRPr lang="zh-CN" altLang="en-US" sz="6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600">
                          <a:solidFill>
                            <a:srgbClr val="363636"/>
                          </a:solidFill>
                          <a:effectLst/>
                          <a:latin typeface="SimSun" panose="02010600030101010101" pitchFamily="2" charset="-122"/>
                          <a:ea typeface="SimSun" panose="02010600030101010101" pitchFamily="2" charset="-122"/>
                        </a:rPr>
                        <a:t>工期</a:t>
                      </a:r>
                      <a:endParaRPr lang="zh-CN" altLang="en-US" sz="6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600">
                          <a:solidFill>
                            <a:srgbClr val="363636"/>
                          </a:solidFill>
                          <a:effectLst/>
                          <a:latin typeface="SimSun" panose="02010600030101010101" pitchFamily="2" charset="-122"/>
                          <a:ea typeface="SimSun" panose="02010600030101010101" pitchFamily="2" charset="-122"/>
                        </a:rPr>
                        <a:t>开始时间</a:t>
                      </a:r>
                      <a:endParaRPr lang="zh-CN" altLang="en-US" sz="6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600">
                          <a:solidFill>
                            <a:srgbClr val="363636"/>
                          </a:solidFill>
                          <a:effectLst/>
                          <a:latin typeface="SimSun" panose="02010600030101010101" pitchFamily="2" charset="-122"/>
                          <a:ea typeface="SimSun" panose="02010600030101010101" pitchFamily="2" charset="-122"/>
                        </a:rPr>
                        <a:t>完成时间</a:t>
                      </a:r>
                      <a:endParaRPr lang="zh-CN" altLang="en-US" sz="6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600">
                          <a:solidFill>
                            <a:srgbClr val="363636"/>
                          </a:solidFill>
                          <a:effectLst/>
                          <a:latin typeface="SimSun" panose="02010600030101010101" pitchFamily="2" charset="-122"/>
                          <a:ea typeface="SimSun" panose="02010600030101010101" pitchFamily="2" charset="-122"/>
                        </a:rPr>
                        <a:t>前置任务</a:t>
                      </a:r>
                      <a:endParaRPr lang="zh-CN" altLang="en-US" sz="6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tc>
                  <a:txBody>
                    <a:bodyPr/>
                    <a:lstStyle/>
                    <a:p>
                      <a:r>
                        <a:rPr lang="zh-CN" altLang="en-US" sz="600">
                          <a:solidFill>
                            <a:srgbClr val="363636"/>
                          </a:solidFill>
                          <a:effectLst/>
                          <a:latin typeface="SimSun" panose="02010600030101010101" pitchFamily="2" charset="-122"/>
                          <a:ea typeface="SimSun" panose="02010600030101010101" pitchFamily="2" charset="-122"/>
                        </a:rPr>
                        <a:t>资源名称</a:t>
                      </a:r>
                      <a:endParaRPr lang="zh-CN" altLang="en-US" sz="6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DFE3E8"/>
                    </a:solidFill>
                  </a:tcPr>
                </a:tc>
                <a:extLst>
                  <a:ext uri="{0D108BD9-81ED-4DB2-BD59-A6C34878D82A}">
                    <a16:rowId xmlns:a16="http://schemas.microsoft.com/office/drawing/2014/main" val="1048774928"/>
                  </a:ext>
                </a:extLst>
              </a:tr>
              <a:tr h="376774">
                <a:tc>
                  <a:txBody>
                    <a:bodyPr/>
                    <a:lstStyle/>
                    <a:p>
                      <a:r>
                        <a:rPr lang="zh-CN" altLang="en-US" sz="1100" dirty="0">
                          <a:solidFill>
                            <a:srgbClr val="000000"/>
                          </a:solidFill>
                          <a:effectLst/>
                          <a:latin typeface="SimSun" panose="02010600030101010101" pitchFamily="2" charset="-122"/>
                          <a:ea typeface="SimSun" panose="02010600030101010101" pitchFamily="2" charset="-122"/>
                        </a:rPr>
                        <a:t>自动计划</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SimSun" panose="02010600030101010101" pitchFamily="2" charset="-122"/>
                          <a:ea typeface="SimSun" panose="02010600030101010101" pitchFamily="2" charset="-122"/>
                        </a:rPr>
                        <a:t>   接口设计</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a:solidFill>
                            <a:srgbClr val="000000"/>
                          </a:solidFill>
                          <a:effectLst/>
                          <a:latin typeface="SimSun" panose="02010600030101010101" pitchFamily="2" charset="-122"/>
                          <a:ea typeface="SimSun" panose="02010600030101010101" pitchFamily="2" charset="-122"/>
                        </a:rPr>
                        <a:t>7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2</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1</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2</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12</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6</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dirty="0" smtClean="0">
                          <a:solidFill>
                            <a:srgbClr val="000000"/>
                          </a:solidFill>
                          <a:effectLst/>
                          <a:latin typeface="SimSun" panose="02010600030101010101" pitchFamily="2" charset="-122"/>
                          <a:ea typeface="SimSun" panose="02010600030101010101" pitchFamily="2" charset="-122"/>
                        </a:rPr>
                        <a:t>小王，小张，小邵</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647416997"/>
                  </a:ext>
                </a:extLst>
              </a:tr>
              <a:tr h="376774">
                <a:tc>
                  <a:txBody>
                    <a:bodyPr/>
                    <a:lstStyle/>
                    <a:p>
                      <a:r>
                        <a:rPr lang="zh-CN" altLang="en-US" sz="1100">
                          <a:solidFill>
                            <a:srgbClr val="000000"/>
                          </a:solidFill>
                          <a:effectLst/>
                          <a:latin typeface="SimSun" panose="02010600030101010101" pitchFamily="2" charset="-122"/>
                          <a:ea typeface="SimSun" panose="02010600030101010101" pitchFamily="2" charset="-122"/>
                        </a:rPr>
                        <a:t>自动计划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SimSun" panose="02010600030101010101" pitchFamily="2" charset="-122"/>
                          <a:ea typeface="SimSun" panose="02010600030101010101" pitchFamily="2" charset="-122"/>
                        </a:rPr>
                        <a:t>   算法设计</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a:solidFill>
                            <a:srgbClr val="000000"/>
                          </a:solidFill>
                          <a:effectLst/>
                          <a:latin typeface="SimSun" panose="02010600030101010101" pitchFamily="2" charset="-122"/>
                          <a:ea typeface="SimSun" panose="02010600030101010101" pitchFamily="2" charset="-122"/>
                        </a:rPr>
                        <a:t>7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2</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1</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2</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12</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6</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dirty="0" smtClean="0">
                          <a:solidFill>
                            <a:srgbClr val="000000"/>
                          </a:solidFill>
                          <a:effectLst/>
                          <a:latin typeface="SimSun" panose="02010600030101010101" pitchFamily="2" charset="-122"/>
                          <a:ea typeface="SimSun" panose="02010600030101010101" pitchFamily="2" charset="-122"/>
                        </a:rPr>
                        <a:t>小王，小张</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533086431"/>
                  </a:ext>
                </a:extLst>
              </a:tr>
              <a:tr h="376774">
                <a:tc>
                  <a:txBody>
                    <a:bodyPr/>
                    <a:lstStyle/>
                    <a:p>
                      <a:r>
                        <a:rPr lang="zh-CN" altLang="en-US" sz="1100" b="1">
                          <a:solidFill>
                            <a:srgbClr val="000000"/>
                          </a:solidFill>
                          <a:effectLst/>
                          <a:latin typeface="SimSun" panose="02010600030101010101" pitchFamily="2" charset="-122"/>
                          <a:ea typeface="SimSun" panose="02010600030101010101" pitchFamily="2" charset="-122"/>
                        </a:rPr>
                        <a:t>自动计划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b="1">
                          <a:solidFill>
                            <a:srgbClr val="000000"/>
                          </a:solidFill>
                          <a:effectLst/>
                          <a:latin typeface="SimSun" panose="02010600030101010101" pitchFamily="2" charset="-122"/>
                          <a:ea typeface="SimSun" panose="02010600030101010101" pitchFamily="2" charset="-122"/>
                        </a:rPr>
                        <a:t>详细设计</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b="1">
                          <a:solidFill>
                            <a:srgbClr val="000000"/>
                          </a:solidFill>
                          <a:effectLst/>
                          <a:latin typeface="SimSun" panose="02010600030101010101" pitchFamily="2" charset="-122"/>
                          <a:ea typeface="SimSun" panose="02010600030101010101" pitchFamily="2" charset="-122"/>
                        </a:rPr>
                        <a:t>7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SimSun" panose="02010600030101010101" pitchFamily="2" charset="-122"/>
                          <a:ea typeface="SimSun" panose="02010600030101010101" pitchFamily="2" charset="-122"/>
                        </a:rPr>
                        <a:t>2019</a:t>
                      </a:r>
                      <a:r>
                        <a:rPr lang="zh-CN" altLang="en-US" sz="1100" b="1">
                          <a:solidFill>
                            <a:srgbClr val="000000"/>
                          </a:solidFill>
                          <a:effectLst/>
                          <a:latin typeface="SimSun" panose="02010600030101010101" pitchFamily="2" charset="-122"/>
                          <a:ea typeface="SimSun" panose="02010600030101010101" pitchFamily="2" charset="-122"/>
                        </a:rPr>
                        <a:t>年</a:t>
                      </a:r>
                      <a:r>
                        <a:rPr lang="en-US" altLang="zh-CN" sz="1100" b="1">
                          <a:solidFill>
                            <a:srgbClr val="000000"/>
                          </a:solidFill>
                          <a:effectLst/>
                          <a:latin typeface="SimSun" panose="02010600030101010101" pitchFamily="2" charset="-122"/>
                          <a:ea typeface="SimSun" panose="02010600030101010101" pitchFamily="2" charset="-122"/>
                        </a:rPr>
                        <a:t>2</a:t>
                      </a:r>
                      <a:r>
                        <a:rPr lang="zh-CN" altLang="en-US" sz="1100" b="1">
                          <a:solidFill>
                            <a:srgbClr val="000000"/>
                          </a:solidFill>
                          <a:effectLst/>
                          <a:latin typeface="SimSun" panose="02010600030101010101" pitchFamily="2" charset="-122"/>
                          <a:ea typeface="SimSun" panose="02010600030101010101" pitchFamily="2" charset="-122"/>
                        </a:rPr>
                        <a:t>月</a:t>
                      </a:r>
                      <a:r>
                        <a:rPr lang="en-US" altLang="zh-CN" sz="1100" b="1">
                          <a:solidFill>
                            <a:srgbClr val="000000"/>
                          </a:solidFill>
                          <a:effectLst/>
                          <a:latin typeface="SimSun" panose="02010600030101010101" pitchFamily="2" charset="-122"/>
                          <a:ea typeface="SimSun" panose="02010600030101010101" pitchFamily="2" charset="-122"/>
                        </a:rPr>
                        <a:t>15</a:t>
                      </a:r>
                      <a:r>
                        <a:rPr lang="zh-CN" altLang="en-US" sz="1100" b="1">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SimSun" panose="02010600030101010101" pitchFamily="2" charset="-122"/>
                          <a:ea typeface="SimSun" panose="02010600030101010101" pitchFamily="2" charset="-122"/>
                        </a:rPr>
                        <a:t>2019</a:t>
                      </a:r>
                      <a:r>
                        <a:rPr lang="zh-CN" altLang="en-US" sz="1100" b="1">
                          <a:solidFill>
                            <a:srgbClr val="000000"/>
                          </a:solidFill>
                          <a:effectLst/>
                          <a:latin typeface="SimSun" panose="02010600030101010101" pitchFamily="2" charset="-122"/>
                          <a:ea typeface="SimSun" panose="02010600030101010101" pitchFamily="2" charset="-122"/>
                        </a:rPr>
                        <a:t>年</a:t>
                      </a:r>
                      <a:r>
                        <a:rPr lang="en-US" altLang="zh-CN" sz="1100" b="1">
                          <a:solidFill>
                            <a:srgbClr val="000000"/>
                          </a:solidFill>
                          <a:effectLst/>
                          <a:latin typeface="SimSun" panose="02010600030101010101" pitchFamily="2" charset="-122"/>
                          <a:ea typeface="SimSun" panose="02010600030101010101" pitchFamily="2" charset="-122"/>
                        </a:rPr>
                        <a:t>2</a:t>
                      </a:r>
                      <a:r>
                        <a:rPr lang="zh-CN" altLang="en-US" sz="1100" b="1">
                          <a:solidFill>
                            <a:srgbClr val="000000"/>
                          </a:solidFill>
                          <a:effectLst/>
                          <a:latin typeface="SimSun" panose="02010600030101010101" pitchFamily="2" charset="-122"/>
                          <a:ea typeface="SimSun" panose="02010600030101010101" pitchFamily="2" charset="-122"/>
                        </a:rPr>
                        <a:t>月</a:t>
                      </a:r>
                      <a:r>
                        <a:rPr lang="en-US" altLang="zh-CN" sz="1100" b="1">
                          <a:solidFill>
                            <a:srgbClr val="000000"/>
                          </a:solidFill>
                          <a:effectLst/>
                          <a:latin typeface="SimSun" panose="02010600030101010101" pitchFamily="2" charset="-122"/>
                          <a:ea typeface="SimSun" panose="02010600030101010101" pitchFamily="2" charset="-122"/>
                        </a:rPr>
                        <a:t>25</a:t>
                      </a:r>
                      <a:r>
                        <a:rPr lang="zh-CN" altLang="en-US" sz="1100" b="1">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SimSun" panose="02010600030101010101" pitchFamily="2" charset="-122"/>
                          <a:ea typeface="SimSun" panose="02010600030101010101" pitchFamily="2" charset="-122"/>
                        </a:rPr>
                        <a:t>7</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b="1" dirty="0" smtClean="0">
                          <a:solidFill>
                            <a:srgbClr val="000000"/>
                          </a:solidFill>
                          <a:effectLst/>
                          <a:latin typeface="SimSun" panose="02010600030101010101" pitchFamily="2" charset="-122"/>
                          <a:ea typeface="SimSun" panose="02010600030101010101" pitchFamily="2" charset="-122"/>
                        </a:rPr>
                        <a:t>小高</a:t>
                      </a:r>
                      <a:r>
                        <a:rPr lang="en-US" altLang="zh-CN" sz="1100" b="1" dirty="0" smtClean="0">
                          <a:solidFill>
                            <a:srgbClr val="000000"/>
                          </a:solidFill>
                          <a:effectLst/>
                          <a:latin typeface="SimSun" panose="02010600030101010101" pitchFamily="2" charset="-122"/>
                          <a:ea typeface="SimSun" panose="02010600030101010101" pitchFamily="2" charset="-122"/>
                        </a:rPr>
                        <a:t>,</a:t>
                      </a:r>
                      <a:r>
                        <a:rPr lang="zh-CN" altLang="en-US" sz="1100" b="1" dirty="0" smtClean="0">
                          <a:solidFill>
                            <a:srgbClr val="000000"/>
                          </a:solidFill>
                          <a:effectLst/>
                          <a:latin typeface="SimSun" panose="02010600030101010101" pitchFamily="2" charset="-122"/>
                          <a:ea typeface="SimSun" panose="02010600030101010101" pitchFamily="2" charset="-122"/>
                        </a:rPr>
                        <a:t>小梅，小邵</a:t>
                      </a:r>
                      <a:r>
                        <a:rPr lang="en-US" altLang="zh-CN" sz="1100" b="1" dirty="0" smtClean="0">
                          <a:solidFill>
                            <a:srgbClr val="000000"/>
                          </a:solidFill>
                          <a:effectLst/>
                          <a:latin typeface="SimSun" panose="02010600030101010101" pitchFamily="2" charset="-122"/>
                          <a:ea typeface="SimSun" panose="02010600030101010101" pitchFamily="2" charset="-122"/>
                        </a:rPr>
                        <a:t>,</a:t>
                      </a:r>
                      <a:r>
                        <a:rPr lang="zh-CN" altLang="en-US" sz="1100" b="1" dirty="0" smtClean="0">
                          <a:solidFill>
                            <a:srgbClr val="000000"/>
                          </a:solidFill>
                          <a:effectLst/>
                          <a:latin typeface="SimSun" panose="02010600030101010101" pitchFamily="2" charset="-122"/>
                          <a:ea typeface="SimSun" panose="02010600030101010101" pitchFamily="2" charset="-122"/>
                        </a:rPr>
                        <a:t>小王，小张</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244492387"/>
                  </a:ext>
                </a:extLst>
              </a:tr>
              <a:tr h="376774">
                <a:tc>
                  <a:txBody>
                    <a:bodyPr/>
                    <a:lstStyle/>
                    <a:p>
                      <a:r>
                        <a:rPr lang="zh-CN" altLang="en-US" sz="1100">
                          <a:solidFill>
                            <a:srgbClr val="000000"/>
                          </a:solidFill>
                          <a:effectLst/>
                          <a:latin typeface="SimSun" panose="02010600030101010101" pitchFamily="2" charset="-122"/>
                          <a:ea typeface="SimSun" panose="02010600030101010101" pitchFamily="2" charset="-122"/>
                        </a:rPr>
                        <a:t>自动计划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SimSun" panose="02010600030101010101" pitchFamily="2" charset="-122"/>
                          <a:ea typeface="SimSun" panose="02010600030101010101" pitchFamily="2" charset="-122"/>
                        </a:rPr>
                        <a:t>   界面实现</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a:solidFill>
                            <a:srgbClr val="000000"/>
                          </a:solidFill>
                          <a:effectLst/>
                          <a:latin typeface="SimSun" panose="02010600030101010101" pitchFamily="2" charset="-122"/>
                          <a:ea typeface="SimSun" panose="02010600030101010101" pitchFamily="2" charset="-122"/>
                        </a:rPr>
                        <a:t>7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2</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15</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2</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25</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7</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dirty="0" smtClean="0">
                          <a:solidFill>
                            <a:srgbClr val="000000"/>
                          </a:solidFill>
                          <a:effectLst/>
                          <a:latin typeface="SimSun" panose="02010600030101010101" pitchFamily="2" charset="-122"/>
                          <a:ea typeface="SimSun" panose="02010600030101010101" pitchFamily="2" charset="-122"/>
                        </a:rPr>
                        <a:t>小梅</a:t>
                      </a:r>
                      <a:r>
                        <a:rPr lang="en-US" altLang="zh-CN" sz="1100" dirty="0" smtClean="0">
                          <a:solidFill>
                            <a:srgbClr val="000000"/>
                          </a:solidFill>
                          <a:effectLst/>
                          <a:latin typeface="SimSun" panose="02010600030101010101" pitchFamily="2" charset="-122"/>
                          <a:ea typeface="SimSun" panose="02010600030101010101" pitchFamily="2" charset="-122"/>
                        </a:rPr>
                        <a:t>,</a:t>
                      </a:r>
                      <a:r>
                        <a:rPr lang="zh-CN" altLang="en-US" sz="1100" dirty="0" smtClean="0">
                          <a:solidFill>
                            <a:srgbClr val="000000"/>
                          </a:solidFill>
                          <a:effectLst/>
                          <a:latin typeface="SimSun" panose="02010600030101010101" pitchFamily="2" charset="-122"/>
                          <a:ea typeface="SimSun" panose="02010600030101010101" pitchFamily="2" charset="-122"/>
                        </a:rPr>
                        <a:t>小邵</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562254045"/>
                  </a:ext>
                </a:extLst>
              </a:tr>
              <a:tr h="376774">
                <a:tc>
                  <a:txBody>
                    <a:bodyPr/>
                    <a:lstStyle/>
                    <a:p>
                      <a:r>
                        <a:rPr lang="zh-CN" altLang="en-US" sz="1100">
                          <a:solidFill>
                            <a:srgbClr val="000000"/>
                          </a:solidFill>
                          <a:effectLst/>
                          <a:latin typeface="SimSun" panose="02010600030101010101" pitchFamily="2" charset="-122"/>
                          <a:ea typeface="SimSun" panose="02010600030101010101" pitchFamily="2" charset="-122"/>
                        </a:rPr>
                        <a:t>自动计划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SimSun" panose="02010600030101010101" pitchFamily="2" charset="-122"/>
                          <a:ea typeface="SimSun" panose="02010600030101010101" pitchFamily="2" charset="-122"/>
                        </a:rPr>
                        <a:t>   算法实现</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a:solidFill>
                            <a:srgbClr val="000000"/>
                          </a:solidFill>
                          <a:effectLst/>
                          <a:latin typeface="SimSun" panose="02010600030101010101" pitchFamily="2" charset="-122"/>
                          <a:ea typeface="SimSun" panose="02010600030101010101" pitchFamily="2" charset="-122"/>
                        </a:rPr>
                        <a:t>7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2</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15</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dirty="0">
                          <a:solidFill>
                            <a:srgbClr val="000000"/>
                          </a:solidFill>
                          <a:effectLst/>
                          <a:latin typeface="SimSun" panose="02010600030101010101" pitchFamily="2" charset="-122"/>
                          <a:ea typeface="SimSun" panose="02010600030101010101" pitchFamily="2" charset="-122"/>
                        </a:rPr>
                        <a:t>2019</a:t>
                      </a:r>
                      <a:r>
                        <a:rPr lang="zh-CN" altLang="en-US" sz="1100" dirty="0">
                          <a:solidFill>
                            <a:srgbClr val="000000"/>
                          </a:solidFill>
                          <a:effectLst/>
                          <a:latin typeface="SimSun" panose="02010600030101010101" pitchFamily="2" charset="-122"/>
                          <a:ea typeface="SimSun" panose="02010600030101010101" pitchFamily="2" charset="-122"/>
                        </a:rPr>
                        <a:t>年</a:t>
                      </a:r>
                      <a:r>
                        <a:rPr lang="en-US" altLang="zh-CN" sz="1100" dirty="0">
                          <a:solidFill>
                            <a:srgbClr val="000000"/>
                          </a:solidFill>
                          <a:effectLst/>
                          <a:latin typeface="SimSun" panose="02010600030101010101" pitchFamily="2" charset="-122"/>
                          <a:ea typeface="SimSun" panose="02010600030101010101" pitchFamily="2" charset="-122"/>
                        </a:rPr>
                        <a:t>2</a:t>
                      </a:r>
                      <a:r>
                        <a:rPr lang="zh-CN" altLang="en-US" sz="1100" dirty="0">
                          <a:solidFill>
                            <a:srgbClr val="000000"/>
                          </a:solidFill>
                          <a:effectLst/>
                          <a:latin typeface="SimSun" panose="02010600030101010101" pitchFamily="2" charset="-122"/>
                          <a:ea typeface="SimSun" panose="02010600030101010101" pitchFamily="2" charset="-122"/>
                        </a:rPr>
                        <a:t>月</a:t>
                      </a:r>
                      <a:r>
                        <a:rPr lang="en-US" altLang="zh-CN" sz="1100" dirty="0">
                          <a:solidFill>
                            <a:srgbClr val="000000"/>
                          </a:solidFill>
                          <a:effectLst/>
                          <a:latin typeface="SimSun" panose="02010600030101010101" pitchFamily="2" charset="-122"/>
                          <a:ea typeface="SimSun" panose="02010600030101010101" pitchFamily="2" charset="-122"/>
                        </a:rPr>
                        <a:t>25</a:t>
                      </a:r>
                      <a:r>
                        <a:rPr lang="zh-CN" altLang="en-US" sz="1100" dirty="0">
                          <a:solidFill>
                            <a:srgbClr val="000000"/>
                          </a:solidFill>
                          <a:effectLst/>
                          <a:latin typeface="SimSun" panose="02010600030101010101" pitchFamily="2" charset="-122"/>
                          <a:ea typeface="SimSun" panose="02010600030101010101" pitchFamily="2" charset="-122"/>
                        </a:rPr>
                        <a:t>日</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dirty="0">
                          <a:solidFill>
                            <a:srgbClr val="000000"/>
                          </a:solidFill>
                          <a:effectLst/>
                          <a:latin typeface="SimSun" panose="02010600030101010101" pitchFamily="2" charset="-122"/>
                          <a:ea typeface="SimSun" panose="02010600030101010101" pitchFamily="2" charset="-122"/>
                        </a:rPr>
                        <a:t>8</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dirty="0" smtClean="0">
                          <a:solidFill>
                            <a:srgbClr val="000000"/>
                          </a:solidFill>
                          <a:effectLst/>
                          <a:latin typeface="SimSun" panose="02010600030101010101" pitchFamily="2" charset="-122"/>
                          <a:ea typeface="SimSun" panose="02010600030101010101" pitchFamily="2" charset="-122"/>
                        </a:rPr>
                        <a:t>小王</a:t>
                      </a:r>
                      <a:r>
                        <a:rPr lang="en-US" altLang="zh-CN" sz="1100" dirty="0" smtClean="0">
                          <a:solidFill>
                            <a:srgbClr val="000000"/>
                          </a:solidFill>
                          <a:effectLst/>
                          <a:latin typeface="SimSun" panose="02010600030101010101" pitchFamily="2" charset="-122"/>
                          <a:ea typeface="SimSun" panose="02010600030101010101" pitchFamily="2" charset="-122"/>
                        </a:rPr>
                        <a:t>,</a:t>
                      </a:r>
                      <a:r>
                        <a:rPr lang="zh-CN" altLang="en-US" sz="1100" dirty="0" smtClean="0">
                          <a:solidFill>
                            <a:srgbClr val="000000"/>
                          </a:solidFill>
                          <a:effectLst/>
                          <a:latin typeface="SimSun" panose="02010600030101010101" pitchFamily="2" charset="-122"/>
                          <a:ea typeface="SimSun" panose="02010600030101010101" pitchFamily="2" charset="-122"/>
                        </a:rPr>
                        <a:t>小张</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688532314"/>
                  </a:ext>
                </a:extLst>
              </a:tr>
              <a:tr h="376774">
                <a:tc>
                  <a:txBody>
                    <a:bodyPr/>
                    <a:lstStyle/>
                    <a:p>
                      <a:r>
                        <a:rPr lang="zh-CN" altLang="en-US" sz="1100" b="1">
                          <a:solidFill>
                            <a:srgbClr val="000000"/>
                          </a:solidFill>
                          <a:effectLst/>
                          <a:latin typeface="SimSun" panose="02010600030101010101" pitchFamily="2" charset="-122"/>
                          <a:ea typeface="SimSun" panose="02010600030101010101" pitchFamily="2" charset="-122"/>
                        </a:rPr>
                        <a:t>自动计划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b="1">
                          <a:solidFill>
                            <a:srgbClr val="000000"/>
                          </a:solidFill>
                          <a:effectLst/>
                          <a:latin typeface="SimSun" panose="02010600030101010101" pitchFamily="2" charset="-122"/>
                          <a:ea typeface="SimSun" panose="02010600030101010101" pitchFamily="2" charset="-122"/>
                        </a:rPr>
                        <a:t>编码</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b="1">
                          <a:solidFill>
                            <a:srgbClr val="000000"/>
                          </a:solidFill>
                          <a:effectLst/>
                          <a:latin typeface="SimSun" panose="02010600030101010101" pitchFamily="2" charset="-122"/>
                          <a:ea typeface="SimSun" panose="02010600030101010101" pitchFamily="2" charset="-122"/>
                        </a:rPr>
                        <a:t>19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SimSun" panose="02010600030101010101" pitchFamily="2" charset="-122"/>
                          <a:ea typeface="SimSun" panose="02010600030101010101" pitchFamily="2" charset="-122"/>
                        </a:rPr>
                        <a:t>2019</a:t>
                      </a:r>
                      <a:r>
                        <a:rPr lang="zh-CN" altLang="en-US" sz="1100" b="1">
                          <a:solidFill>
                            <a:srgbClr val="000000"/>
                          </a:solidFill>
                          <a:effectLst/>
                          <a:latin typeface="SimSun" panose="02010600030101010101" pitchFamily="2" charset="-122"/>
                          <a:ea typeface="SimSun" panose="02010600030101010101" pitchFamily="2" charset="-122"/>
                        </a:rPr>
                        <a:t>年</a:t>
                      </a:r>
                      <a:r>
                        <a:rPr lang="en-US" altLang="zh-CN" sz="1100" b="1">
                          <a:solidFill>
                            <a:srgbClr val="000000"/>
                          </a:solidFill>
                          <a:effectLst/>
                          <a:latin typeface="SimSun" panose="02010600030101010101" pitchFamily="2" charset="-122"/>
                          <a:ea typeface="SimSun" panose="02010600030101010101" pitchFamily="2" charset="-122"/>
                        </a:rPr>
                        <a:t>2</a:t>
                      </a:r>
                      <a:r>
                        <a:rPr lang="zh-CN" altLang="en-US" sz="1100" b="1">
                          <a:solidFill>
                            <a:srgbClr val="000000"/>
                          </a:solidFill>
                          <a:effectLst/>
                          <a:latin typeface="SimSun" panose="02010600030101010101" pitchFamily="2" charset="-122"/>
                          <a:ea typeface="SimSun" panose="02010600030101010101" pitchFamily="2" charset="-122"/>
                        </a:rPr>
                        <a:t>月</a:t>
                      </a:r>
                      <a:r>
                        <a:rPr lang="en-US" altLang="zh-CN" sz="1100" b="1">
                          <a:solidFill>
                            <a:srgbClr val="000000"/>
                          </a:solidFill>
                          <a:effectLst/>
                          <a:latin typeface="SimSun" panose="02010600030101010101" pitchFamily="2" charset="-122"/>
                          <a:ea typeface="SimSun" panose="02010600030101010101" pitchFamily="2" charset="-122"/>
                        </a:rPr>
                        <a:t>26</a:t>
                      </a:r>
                      <a:r>
                        <a:rPr lang="zh-CN" altLang="en-US" sz="1100" b="1">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dirty="0">
                          <a:solidFill>
                            <a:srgbClr val="000000"/>
                          </a:solidFill>
                          <a:effectLst/>
                          <a:latin typeface="SimSun" panose="02010600030101010101" pitchFamily="2" charset="-122"/>
                          <a:ea typeface="SimSun" panose="02010600030101010101" pitchFamily="2" charset="-122"/>
                        </a:rPr>
                        <a:t>2019</a:t>
                      </a:r>
                      <a:r>
                        <a:rPr lang="zh-CN" altLang="en-US" sz="1100" b="1" dirty="0">
                          <a:solidFill>
                            <a:srgbClr val="000000"/>
                          </a:solidFill>
                          <a:effectLst/>
                          <a:latin typeface="SimSun" panose="02010600030101010101" pitchFamily="2" charset="-122"/>
                          <a:ea typeface="SimSun" panose="02010600030101010101" pitchFamily="2" charset="-122"/>
                        </a:rPr>
                        <a:t>年</a:t>
                      </a:r>
                      <a:r>
                        <a:rPr lang="en-US" altLang="zh-CN" sz="1100" b="1" dirty="0">
                          <a:solidFill>
                            <a:srgbClr val="000000"/>
                          </a:solidFill>
                          <a:effectLst/>
                          <a:latin typeface="SimSun" panose="02010600030101010101" pitchFamily="2" charset="-122"/>
                          <a:ea typeface="SimSun" panose="02010600030101010101" pitchFamily="2" charset="-122"/>
                        </a:rPr>
                        <a:t>3</a:t>
                      </a:r>
                      <a:r>
                        <a:rPr lang="zh-CN" altLang="en-US" sz="1100" b="1" dirty="0">
                          <a:solidFill>
                            <a:srgbClr val="000000"/>
                          </a:solidFill>
                          <a:effectLst/>
                          <a:latin typeface="SimSun" panose="02010600030101010101" pitchFamily="2" charset="-122"/>
                          <a:ea typeface="SimSun" panose="02010600030101010101" pitchFamily="2" charset="-122"/>
                        </a:rPr>
                        <a:t>月</a:t>
                      </a:r>
                      <a:r>
                        <a:rPr lang="en-US" altLang="zh-CN" sz="1100" b="1" dirty="0">
                          <a:solidFill>
                            <a:srgbClr val="000000"/>
                          </a:solidFill>
                          <a:effectLst/>
                          <a:latin typeface="SimSun" panose="02010600030101010101" pitchFamily="2" charset="-122"/>
                          <a:ea typeface="SimSun" panose="02010600030101010101" pitchFamily="2" charset="-122"/>
                        </a:rPr>
                        <a:t>22</a:t>
                      </a:r>
                      <a:r>
                        <a:rPr lang="zh-CN" altLang="en-US" sz="1100" b="1" dirty="0">
                          <a:solidFill>
                            <a:srgbClr val="000000"/>
                          </a:solidFill>
                          <a:effectLst/>
                          <a:latin typeface="SimSun" panose="02010600030101010101" pitchFamily="2" charset="-122"/>
                          <a:ea typeface="SimSun" panose="02010600030101010101" pitchFamily="2" charset="-122"/>
                        </a:rPr>
                        <a:t>日</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dirty="0">
                          <a:solidFill>
                            <a:srgbClr val="000000"/>
                          </a:solidFill>
                          <a:effectLst/>
                          <a:latin typeface="SimSun" panose="02010600030101010101" pitchFamily="2" charset="-122"/>
                          <a:ea typeface="SimSun" panose="02010600030101010101" pitchFamily="2" charset="-122"/>
                        </a:rPr>
                        <a:t>10</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b="1" dirty="0" smtClean="0">
                          <a:solidFill>
                            <a:srgbClr val="000000"/>
                          </a:solidFill>
                          <a:effectLst/>
                          <a:latin typeface="SimSun" panose="02010600030101010101" pitchFamily="2" charset="-122"/>
                          <a:ea typeface="SimSun" panose="02010600030101010101" pitchFamily="2" charset="-122"/>
                        </a:rPr>
                        <a:t>小梅</a:t>
                      </a:r>
                      <a:r>
                        <a:rPr lang="en-US" altLang="zh-CN" sz="1100" b="1" dirty="0" smtClean="0">
                          <a:solidFill>
                            <a:srgbClr val="000000"/>
                          </a:solidFill>
                          <a:effectLst/>
                          <a:latin typeface="SimSun" panose="02010600030101010101" pitchFamily="2" charset="-122"/>
                          <a:ea typeface="SimSun" panose="02010600030101010101" pitchFamily="2" charset="-122"/>
                        </a:rPr>
                        <a:t>,</a:t>
                      </a:r>
                      <a:r>
                        <a:rPr lang="zh-CN" altLang="en-US" sz="1100" b="1" dirty="0" smtClean="0">
                          <a:solidFill>
                            <a:srgbClr val="000000"/>
                          </a:solidFill>
                          <a:effectLst/>
                          <a:latin typeface="SimSun" panose="02010600030101010101" pitchFamily="2" charset="-122"/>
                          <a:ea typeface="SimSun" panose="02010600030101010101" pitchFamily="2" charset="-122"/>
                        </a:rPr>
                        <a:t>小邵</a:t>
                      </a:r>
                      <a:r>
                        <a:rPr lang="en-US" altLang="zh-CN" sz="1100" b="1" dirty="0" smtClean="0">
                          <a:solidFill>
                            <a:srgbClr val="000000"/>
                          </a:solidFill>
                          <a:effectLst/>
                          <a:latin typeface="SimSun" panose="02010600030101010101" pitchFamily="2" charset="-122"/>
                          <a:ea typeface="SimSun" panose="02010600030101010101" pitchFamily="2" charset="-122"/>
                        </a:rPr>
                        <a:t>,</a:t>
                      </a:r>
                      <a:r>
                        <a:rPr lang="zh-CN" altLang="en-US" sz="1100" b="1" dirty="0" smtClean="0">
                          <a:solidFill>
                            <a:srgbClr val="000000"/>
                          </a:solidFill>
                          <a:effectLst/>
                          <a:latin typeface="SimSun" panose="02010600030101010101" pitchFamily="2" charset="-122"/>
                          <a:ea typeface="SimSun" panose="02010600030101010101" pitchFamily="2" charset="-122"/>
                        </a:rPr>
                        <a:t>小王</a:t>
                      </a:r>
                      <a:r>
                        <a:rPr lang="en-US" altLang="zh-CN" sz="1100" b="1" dirty="0" smtClean="0">
                          <a:solidFill>
                            <a:srgbClr val="000000"/>
                          </a:solidFill>
                          <a:effectLst/>
                          <a:latin typeface="SimSun" panose="02010600030101010101" pitchFamily="2" charset="-122"/>
                          <a:ea typeface="SimSun" panose="02010600030101010101" pitchFamily="2" charset="-122"/>
                        </a:rPr>
                        <a:t>,</a:t>
                      </a:r>
                      <a:r>
                        <a:rPr lang="zh-CN" altLang="en-US" sz="1100" b="1" dirty="0" smtClean="0">
                          <a:solidFill>
                            <a:srgbClr val="000000"/>
                          </a:solidFill>
                          <a:effectLst/>
                          <a:latin typeface="SimSun" panose="02010600030101010101" pitchFamily="2" charset="-122"/>
                          <a:ea typeface="SimSun" panose="02010600030101010101" pitchFamily="2" charset="-122"/>
                        </a:rPr>
                        <a:t>小张</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875168337"/>
                  </a:ext>
                </a:extLst>
              </a:tr>
              <a:tr h="376774">
                <a:tc>
                  <a:txBody>
                    <a:bodyPr/>
                    <a:lstStyle/>
                    <a:p>
                      <a:r>
                        <a:rPr lang="zh-CN" altLang="en-US" sz="1100">
                          <a:solidFill>
                            <a:srgbClr val="000000"/>
                          </a:solidFill>
                          <a:effectLst/>
                          <a:latin typeface="SimSun" panose="02010600030101010101" pitchFamily="2" charset="-122"/>
                          <a:ea typeface="SimSun" panose="02010600030101010101" pitchFamily="2" charset="-122"/>
                        </a:rPr>
                        <a:t>自动计划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SimSun" panose="02010600030101010101" pitchFamily="2" charset="-122"/>
                          <a:ea typeface="SimSun" panose="02010600030101010101" pitchFamily="2" charset="-122"/>
                        </a:rPr>
                        <a:t>   单元模块编码</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a:solidFill>
                            <a:srgbClr val="000000"/>
                          </a:solidFill>
                          <a:effectLst/>
                          <a:latin typeface="SimSun" panose="02010600030101010101" pitchFamily="2" charset="-122"/>
                          <a:ea typeface="SimSun" panose="02010600030101010101" pitchFamily="2" charset="-122"/>
                        </a:rPr>
                        <a:t>12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2</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26</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3</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13</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dirty="0">
                          <a:solidFill>
                            <a:srgbClr val="000000"/>
                          </a:solidFill>
                          <a:effectLst/>
                          <a:latin typeface="SimSun" panose="02010600030101010101" pitchFamily="2" charset="-122"/>
                          <a:ea typeface="SimSun" panose="02010600030101010101" pitchFamily="2" charset="-122"/>
                        </a:rPr>
                        <a:t>11</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dirty="0" smtClean="0">
                          <a:solidFill>
                            <a:srgbClr val="000000"/>
                          </a:solidFill>
                          <a:effectLst/>
                          <a:latin typeface="SimSun" panose="02010600030101010101" pitchFamily="2" charset="-122"/>
                          <a:ea typeface="SimSun" panose="02010600030101010101" pitchFamily="2" charset="-122"/>
                        </a:rPr>
                        <a:t>小梅</a:t>
                      </a:r>
                      <a:r>
                        <a:rPr lang="en-US" altLang="zh-CN" sz="1100" dirty="0" smtClean="0">
                          <a:solidFill>
                            <a:srgbClr val="000000"/>
                          </a:solidFill>
                          <a:effectLst/>
                          <a:latin typeface="SimSun" panose="02010600030101010101" pitchFamily="2" charset="-122"/>
                          <a:ea typeface="SimSun" panose="02010600030101010101" pitchFamily="2" charset="-122"/>
                        </a:rPr>
                        <a:t>,</a:t>
                      </a:r>
                      <a:r>
                        <a:rPr lang="zh-CN" altLang="en-US" sz="1100" dirty="0" smtClean="0">
                          <a:solidFill>
                            <a:srgbClr val="000000"/>
                          </a:solidFill>
                          <a:effectLst/>
                          <a:latin typeface="SimSun" panose="02010600030101010101" pitchFamily="2" charset="-122"/>
                          <a:ea typeface="SimSun" panose="02010600030101010101" pitchFamily="2" charset="-122"/>
                        </a:rPr>
                        <a:t>小邵</a:t>
                      </a:r>
                      <a:r>
                        <a:rPr lang="en-US" altLang="zh-CN" sz="1100" dirty="0" smtClean="0">
                          <a:solidFill>
                            <a:srgbClr val="000000"/>
                          </a:solidFill>
                          <a:effectLst/>
                          <a:latin typeface="SimSun" panose="02010600030101010101" pitchFamily="2" charset="-122"/>
                          <a:ea typeface="SimSun" panose="02010600030101010101" pitchFamily="2" charset="-122"/>
                        </a:rPr>
                        <a:t>,</a:t>
                      </a:r>
                      <a:r>
                        <a:rPr lang="zh-CN" altLang="en-US" sz="1100" dirty="0" smtClean="0">
                          <a:solidFill>
                            <a:srgbClr val="000000"/>
                          </a:solidFill>
                          <a:effectLst/>
                          <a:latin typeface="SimSun" panose="02010600030101010101" pitchFamily="2" charset="-122"/>
                          <a:ea typeface="SimSun" panose="02010600030101010101" pitchFamily="2" charset="-122"/>
                        </a:rPr>
                        <a:t>小王</a:t>
                      </a:r>
                      <a:r>
                        <a:rPr lang="en-US" altLang="zh-CN" sz="1100" dirty="0" smtClean="0">
                          <a:solidFill>
                            <a:srgbClr val="000000"/>
                          </a:solidFill>
                          <a:effectLst/>
                          <a:latin typeface="SimSun" panose="02010600030101010101" pitchFamily="2" charset="-122"/>
                          <a:ea typeface="SimSun" panose="02010600030101010101" pitchFamily="2" charset="-122"/>
                        </a:rPr>
                        <a:t>,</a:t>
                      </a:r>
                      <a:r>
                        <a:rPr lang="zh-CN" altLang="en-US" sz="1100" dirty="0" smtClean="0">
                          <a:solidFill>
                            <a:srgbClr val="000000"/>
                          </a:solidFill>
                          <a:effectLst/>
                          <a:latin typeface="SimSun" panose="02010600030101010101" pitchFamily="2" charset="-122"/>
                          <a:ea typeface="SimSun" panose="02010600030101010101" pitchFamily="2" charset="-122"/>
                        </a:rPr>
                        <a:t>小张</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1019434678"/>
                  </a:ext>
                </a:extLst>
              </a:tr>
              <a:tr h="376774">
                <a:tc>
                  <a:txBody>
                    <a:bodyPr/>
                    <a:lstStyle/>
                    <a:p>
                      <a:r>
                        <a:rPr lang="zh-CN" altLang="en-US" sz="1100">
                          <a:solidFill>
                            <a:srgbClr val="000000"/>
                          </a:solidFill>
                          <a:effectLst/>
                          <a:latin typeface="SimSun" panose="02010600030101010101" pitchFamily="2" charset="-122"/>
                          <a:ea typeface="SimSun" panose="02010600030101010101" pitchFamily="2" charset="-122"/>
                        </a:rPr>
                        <a:t>自动计划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SimSun" panose="02010600030101010101" pitchFamily="2" charset="-122"/>
                          <a:ea typeface="SimSun" panose="02010600030101010101" pitchFamily="2" charset="-122"/>
                        </a:rPr>
                        <a:t>   集成编码</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a:solidFill>
                            <a:srgbClr val="000000"/>
                          </a:solidFill>
                          <a:effectLst/>
                          <a:latin typeface="SimSun" panose="02010600030101010101" pitchFamily="2" charset="-122"/>
                          <a:ea typeface="SimSun" panose="02010600030101010101" pitchFamily="2" charset="-122"/>
                        </a:rPr>
                        <a:t>7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3</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14</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3</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22</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dirty="0">
                          <a:solidFill>
                            <a:srgbClr val="000000"/>
                          </a:solidFill>
                          <a:effectLst/>
                          <a:latin typeface="SimSun" panose="02010600030101010101" pitchFamily="2" charset="-122"/>
                          <a:ea typeface="SimSun" panose="02010600030101010101" pitchFamily="2" charset="-122"/>
                        </a:rPr>
                        <a:t>14</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dirty="0" smtClean="0">
                          <a:solidFill>
                            <a:srgbClr val="000000"/>
                          </a:solidFill>
                          <a:effectLst/>
                          <a:latin typeface="SimSun" panose="02010600030101010101" pitchFamily="2" charset="-122"/>
                          <a:ea typeface="SimSun" panose="02010600030101010101" pitchFamily="2" charset="-122"/>
                        </a:rPr>
                        <a:t>小梅</a:t>
                      </a:r>
                      <a:r>
                        <a:rPr lang="en-US" altLang="zh-CN" sz="1100" dirty="0" smtClean="0">
                          <a:solidFill>
                            <a:srgbClr val="000000"/>
                          </a:solidFill>
                          <a:effectLst/>
                          <a:latin typeface="SimSun" panose="02010600030101010101" pitchFamily="2" charset="-122"/>
                          <a:ea typeface="SimSun" panose="02010600030101010101" pitchFamily="2" charset="-122"/>
                        </a:rPr>
                        <a:t>,</a:t>
                      </a:r>
                      <a:r>
                        <a:rPr lang="zh-CN" altLang="en-US" sz="1100" dirty="0" smtClean="0">
                          <a:solidFill>
                            <a:srgbClr val="000000"/>
                          </a:solidFill>
                          <a:effectLst/>
                          <a:latin typeface="SimSun" panose="02010600030101010101" pitchFamily="2" charset="-122"/>
                          <a:ea typeface="SimSun" panose="02010600030101010101" pitchFamily="2" charset="-122"/>
                        </a:rPr>
                        <a:t>小邵</a:t>
                      </a:r>
                      <a:r>
                        <a:rPr lang="en-US" altLang="zh-CN" sz="1100" dirty="0" smtClean="0">
                          <a:solidFill>
                            <a:srgbClr val="000000"/>
                          </a:solidFill>
                          <a:effectLst/>
                          <a:latin typeface="SimSun" panose="02010600030101010101" pitchFamily="2" charset="-122"/>
                          <a:ea typeface="SimSun" panose="02010600030101010101" pitchFamily="2" charset="-122"/>
                        </a:rPr>
                        <a:t>,</a:t>
                      </a:r>
                      <a:r>
                        <a:rPr lang="zh-CN" altLang="en-US" sz="1100" dirty="0" smtClean="0">
                          <a:solidFill>
                            <a:srgbClr val="000000"/>
                          </a:solidFill>
                          <a:effectLst/>
                          <a:latin typeface="SimSun" panose="02010600030101010101" pitchFamily="2" charset="-122"/>
                          <a:ea typeface="SimSun" panose="02010600030101010101" pitchFamily="2" charset="-122"/>
                        </a:rPr>
                        <a:t>小王</a:t>
                      </a:r>
                      <a:r>
                        <a:rPr lang="en-US" altLang="zh-CN" sz="1100" dirty="0" smtClean="0">
                          <a:solidFill>
                            <a:srgbClr val="000000"/>
                          </a:solidFill>
                          <a:effectLst/>
                          <a:latin typeface="SimSun" panose="02010600030101010101" pitchFamily="2" charset="-122"/>
                          <a:ea typeface="SimSun" panose="02010600030101010101" pitchFamily="2" charset="-122"/>
                        </a:rPr>
                        <a:t>,</a:t>
                      </a:r>
                      <a:r>
                        <a:rPr lang="zh-CN" altLang="en-US" sz="1100" dirty="0" smtClean="0">
                          <a:solidFill>
                            <a:srgbClr val="000000"/>
                          </a:solidFill>
                          <a:effectLst/>
                          <a:latin typeface="SimSun" panose="02010600030101010101" pitchFamily="2" charset="-122"/>
                          <a:ea typeface="SimSun" panose="02010600030101010101" pitchFamily="2" charset="-122"/>
                        </a:rPr>
                        <a:t>小张</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3967236676"/>
                  </a:ext>
                </a:extLst>
              </a:tr>
              <a:tr h="376774">
                <a:tc>
                  <a:txBody>
                    <a:bodyPr/>
                    <a:lstStyle/>
                    <a:p>
                      <a:r>
                        <a:rPr lang="zh-CN" altLang="en-US" sz="1100" b="1">
                          <a:solidFill>
                            <a:srgbClr val="000000"/>
                          </a:solidFill>
                          <a:effectLst/>
                          <a:latin typeface="SimSun" panose="02010600030101010101" pitchFamily="2" charset="-122"/>
                          <a:ea typeface="SimSun" panose="02010600030101010101" pitchFamily="2" charset="-122"/>
                        </a:rPr>
                        <a:t>手动计划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b="1">
                          <a:solidFill>
                            <a:srgbClr val="000000"/>
                          </a:solidFill>
                          <a:effectLst/>
                          <a:latin typeface="SimSun" panose="02010600030101010101" pitchFamily="2" charset="-122"/>
                          <a:ea typeface="SimSun" panose="02010600030101010101" pitchFamily="2" charset="-122"/>
                        </a:rPr>
                        <a:t>测试</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b="1">
                          <a:solidFill>
                            <a:srgbClr val="000000"/>
                          </a:solidFill>
                          <a:effectLst/>
                          <a:latin typeface="SimSun" panose="02010600030101010101" pitchFamily="2" charset="-122"/>
                          <a:ea typeface="SimSun" panose="02010600030101010101" pitchFamily="2" charset="-122"/>
                        </a:rPr>
                        <a:t>4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SimSun" panose="02010600030101010101" pitchFamily="2" charset="-122"/>
                          <a:ea typeface="SimSun" panose="02010600030101010101" pitchFamily="2" charset="-122"/>
                        </a:rPr>
                        <a:t>2019</a:t>
                      </a:r>
                      <a:r>
                        <a:rPr lang="zh-CN" altLang="en-US" sz="1100" b="1">
                          <a:solidFill>
                            <a:srgbClr val="000000"/>
                          </a:solidFill>
                          <a:effectLst/>
                          <a:latin typeface="SimSun" panose="02010600030101010101" pitchFamily="2" charset="-122"/>
                          <a:ea typeface="SimSun" panose="02010600030101010101" pitchFamily="2" charset="-122"/>
                        </a:rPr>
                        <a:t>年</a:t>
                      </a:r>
                      <a:r>
                        <a:rPr lang="en-US" altLang="zh-CN" sz="1100" b="1">
                          <a:solidFill>
                            <a:srgbClr val="000000"/>
                          </a:solidFill>
                          <a:effectLst/>
                          <a:latin typeface="SimSun" panose="02010600030101010101" pitchFamily="2" charset="-122"/>
                          <a:ea typeface="SimSun" panose="02010600030101010101" pitchFamily="2" charset="-122"/>
                        </a:rPr>
                        <a:t>3</a:t>
                      </a:r>
                      <a:r>
                        <a:rPr lang="zh-CN" altLang="en-US" sz="1100" b="1">
                          <a:solidFill>
                            <a:srgbClr val="000000"/>
                          </a:solidFill>
                          <a:effectLst/>
                          <a:latin typeface="SimSun" panose="02010600030101010101" pitchFamily="2" charset="-122"/>
                          <a:ea typeface="SimSun" panose="02010600030101010101" pitchFamily="2" charset="-122"/>
                        </a:rPr>
                        <a:t>月</a:t>
                      </a:r>
                      <a:r>
                        <a:rPr lang="en-US" altLang="zh-CN" sz="1100" b="1">
                          <a:solidFill>
                            <a:srgbClr val="000000"/>
                          </a:solidFill>
                          <a:effectLst/>
                          <a:latin typeface="SimSun" panose="02010600030101010101" pitchFamily="2" charset="-122"/>
                          <a:ea typeface="SimSun" panose="02010600030101010101" pitchFamily="2" charset="-122"/>
                        </a:rPr>
                        <a:t>23</a:t>
                      </a:r>
                      <a:r>
                        <a:rPr lang="zh-CN" altLang="en-US" sz="1100" b="1">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SimSun" panose="02010600030101010101" pitchFamily="2" charset="-122"/>
                          <a:ea typeface="SimSun" panose="02010600030101010101" pitchFamily="2" charset="-122"/>
                        </a:rPr>
                        <a:t>2019</a:t>
                      </a:r>
                      <a:r>
                        <a:rPr lang="zh-CN" altLang="en-US" sz="1100" b="1">
                          <a:solidFill>
                            <a:srgbClr val="000000"/>
                          </a:solidFill>
                          <a:effectLst/>
                          <a:latin typeface="SimSun" panose="02010600030101010101" pitchFamily="2" charset="-122"/>
                          <a:ea typeface="SimSun" panose="02010600030101010101" pitchFamily="2" charset="-122"/>
                        </a:rPr>
                        <a:t>年</a:t>
                      </a:r>
                      <a:r>
                        <a:rPr lang="en-US" altLang="zh-CN" sz="1100" b="1">
                          <a:solidFill>
                            <a:srgbClr val="000000"/>
                          </a:solidFill>
                          <a:effectLst/>
                          <a:latin typeface="SimSun" panose="02010600030101010101" pitchFamily="2" charset="-122"/>
                          <a:ea typeface="SimSun" panose="02010600030101010101" pitchFamily="2" charset="-122"/>
                        </a:rPr>
                        <a:t>3</a:t>
                      </a:r>
                      <a:r>
                        <a:rPr lang="zh-CN" altLang="en-US" sz="1100" b="1">
                          <a:solidFill>
                            <a:srgbClr val="000000"/>
                          </a:solidFill>
                          <a:effectLst/>
                          <a:latin typeface="SimSun" panose="02010600030101010101" pitchFamily="2" charset="-122"/>
                          <a:ea typeface="SimSun" panose="02010600030101010101" pitchFamily="2" charset="-122"/>
                        </a:rPr>
                        <a:t>月</a:t>
                      </a:r>
                      <a:r>
                        <a:rPr lang="en-US" altLang="zh-CN" sz="1100" b="1">
                          <a:solidFill>
                            <a:srgbClr val="000000"/>
                          </a:solidFill>
                          <a:effectLst/>
                          <a:latin typeface="SimSun" panose="02010600030101010101" pitchFamily="2" charset="-122"/>
                          <a:ea typeface="SimSun" panose="02010600030101010101" pitchFamily="2" charset="-122"/>
                        </a:rPr>
                        <a:t>28</a:t>
                      </a:r>
                      <a:r>
                        <a:rPr lang="zh-CN" altLang="en-US" sz="1100" b="1">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b="1">
                          <a:solidFill>
                            <a:srgbClr val="000000"/>
                          </a:solidFill>
                          <a:effectLst/>
                          <a:latin typeface="SimSun" panose="02010600030101010101" pitchFamily="2" charset="-122"/>
                          <a:ea typeface="SimSun" panose="02010600030101010101" pitchFamily="2" charset="-122"/>
                        </a:rPr>
                        <a:t>15</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b="1" dirty="0" smtClean="0">
                          <a:solidFill>
                            <a:srgbClr val="000000"/>
                          </a:solidFill>
                          <a:effectLst/>
                          <a:latin typeface="SimSun" panose="02010600030101010101" pitchFamily="2" charset="-122"/>
                          <a:ea typeface="SimSun" panose="02010600030101010101" pitchFamily="2" charset="-122"/>
                        </a:rPr>
                        <a:t>小邵</a:t>
                      </a:r>
                      <a:r>
                        <a:rPr lang="en-US" altLang="zh-CN" sz="1100" b="1" dirty="0" smtClean="0">
                          <a:solidFill>
                            <a:srgbClr val="000000"/>
                          </a:solidFill>
                          <a:effectLst/>
                          <a:latin typeface="SimSun" panose="02010600030101010101" pitchFamily="2" charset="-122"/>
                          <a:ea typeface="SimSun" panose="02010600030101010101" pitchFamily="2" charset="-122"/>
                        </a:rPr>
                        <a:t>,</a:t>
                      </a:r>
                      <a:r>
                        <a:rPr lang="zh-CN" altLang="en-US" sz="1100" b="1" dirty="0" smtClean="0">
                          <a:solidFill>
                            <a:srgbClr val="000000"/>
                          </a:solidFill>
                          <a:effectLst/>
                          <a:latin typeface="SimSun" panose="02010600030101010101" pitchFamily="2" charset="-122"/>
                          <a:ea typeface="SimSun" panose="02010600030101010101" pitchFamily="2" charset="-122"/>
                        </a:rPr>
                        <a:t>小王</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518841052"/>
                  </a:ext>
                </a:extLst>
              </a:tr>
              <a:tr h="376774">
                <a:tc>
                  <a:txBody>
                    <a:bodyPr/>
                    <a:lstStyle/>
                    <a:p>
                      <a:r>
                        <a:rPr lang="zh-CN" altLang="en-US" sz="1100">
                          <a:solidFill>
                            <a:srgbClr val="000000"/>
                          </a:solidFill>
                          <a:effectLst/>
                          <a:latin typeface="SimSun" panose="02010600030101010101" pitchFamily="2" charset="-122"/>
                          <a:ea typeface="SimSun" panose="02010600030101010101" pitchFamily="2" charset="-122"/>
                        </a:rPr>
                        <a:t>自动计划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SimSun" panose="02010600030101010101" pitchFamily="2" charset="-122"/>
                          <a:ea typeface="SimSun" panose="02010600030101010101" pitchFamily="2" charset="-122"/>
                        </a:rPr>
                        <a:t>   单元测试</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a:solidFill>
                            <a:srgbClr val="000000"/>
                          </a:solidFill>
                          <a:effectLst/>
                          <a:latin typeface="SimSun" panose="02010600030101010101" pitchFamily="2" charset="-122"/>
                          <a:ea typeface="SimSun" panose="02010600030101010101" pitchFamily="2" charset="-122"/>
                        </a:rPr>
                        <a:t>2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3</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23</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3</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26</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13</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dirty="0" smtClean="0">
                          <a:solidFill>
                            <a:srgbClr val="000000"/>
                          </a:solidFill>
                          <a:effectLst/>
                          <a:latin typeface="SimSun" panose="02010600030101010101" pitchFamily="2" charset="-122"/>
                          <a:ea typeface="SimSun" panose="02010600030101010101" pitchFamily="2" charset="-122"/>
                        </a:rPr>
                        <a:t>小邵</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275711803"/>
                  </a:ext>
                </a:extLst>
              </a:tr>
              <a:tr h="376774">
                <a:tc>
                  <a:txBody>
                    <a:bodyPr/>
                    <a:lstStyle/>
                    <a:p>
                      <a:r>
                        <a:rPr lang="zh-CN" altLang="en-US" sz="1100">
                          <a:solidFill>
                            <a:srgbClr val="000000"/>
                          </a:solidFill>
                          <a:effectLst/>
                          <a:latin typeface="SimSun" panose="02010600030101010101" pitchFamily="2" charset="-122"/>
                          <a:ea typeface="SimSun" panose="02010600030101010101" pitchFamily="2" charset="-122"/>
                        </a:rPr>
                        <a:t>自动计划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SimSun" panose="02010600030101010101" pitchFamily="2" charset="-122"/>
                          <a:ea typeface="SimSun" panose="02010600030101010101" pitchFamily="2" charset="-122"/>
                        </a:rPr>
                        <a:t>   集成测试</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a:solidFill>
                            <a:srgbClr val="000000"/>
                          </a:solidFill>
                          <a:effectLst/>
                          <a:latin typeface="SimSun" panose="02010600030101010101" pitchFamily="2" charset="-122"/>
                          <a:ea typeface="SimSun" panose="02010600030101010101" pitchFamily="2" charset="-122"/>
                        </a:rPr>
                        <a:t>2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3</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26</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3</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28</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17</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dirty="0" smtClean="0">
                          <a:solidFill>
                            <a:srgbClr val="000000"/>
                          </a:solidFill>
                          <a:effectLst/>
                          <a:latin typeface="SimSun" panose="02010600030101010101" pitchFamily="2" charset="-122"/>
                          <a:ea typeface="SimSun" panose="02010600030101010101" pitchFamily="2" charset="-122"/>
                        </a:rPr>
                        <a:t>小邵</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191560379"/>
                  </a:ext>
                </a:extLst>
              </a:tr>
              <a:tr h="376774">
                <a:tc>
                  <a:txBody>
                    <a:bodyPr/>
                    <a:lstStyle/>
                    <a:p>
                      <a:r>
                        <a:rPr lang="zh-CN" altLang="en-US" sz="1100">
                          <a:solidFill>
                            <a:srgbClr val="000000"/>
                          </a:solidFill>
                          <a:effectLst/>
                          <a:latin typeface="SimSun" panose="02010600030101010101" pitchFamily="2" charset="-122"/>
                          <a:ea typeface="SimSun" panose="02010600030101010101" pitchFamily="2" charset="-122"/>
                        </a:rPr>
                        <a:t>自动计划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SimSun" panose="02010600030101010101" pitchFamily="2" charset="-122"/>
                          <a:ea typeface="SimSun" panose="02010600030101010101" pitchFamily="2" charset="-122"/>
                        </a:rPr>
                        <a:t>   文档整理</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a:solidFill>
                            <a:srgbClr val="000000"/>
                          </a:solidFill>
                          <a:effectLst/>
                          <a:latin typeface="SimSun" panose="02010600030101010101" pitchFamily="2" charset="-122"/>
                          <a:ea typeface="SimSun" panose="02010600030101010101" pitchFamily="2" charset="-122"/>
                        </a:rPr>
                        <a:t>4 days</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3</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23</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3</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28</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13</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dirty="0" smtClean="0">
                          <a:solidFill>
                            <a:srgbClr val="000000"/>
                          </a:solidFill>
                          <a:effectLst/>
                          <a:latin typeface="SimSun" panose="02010600030101010101" pitchFamily="2" charset="-122"/>
                          <a:ea typeface="SimSun" panose="02010600030101010101" pitchFamily="2" charset="-122"/>
                        </a:rPr>
                        <a:t>小梅</a:t>
                      </a:r>
                      <a:r>
                        <a:rPr lang="en-US" altLang="zh-CN" sz="1100" dirty="0" smtClean="0">
                          <a:solidFill>
                            <a:srgbClr val="000000"/>
                          </a:solidFill>
                          <a:effectLst/>
                          <a:latin typeface="SimSun" panose="02010600030101010101" pitchFamily="2" charset="-122"/>
                          <a:ea typeface="SimSun" panose="02010600030101010101" pitchFamily="2" charset="-122"/>
                        </a:rPr>
                        <a:t>,</a:t>
                      </a:r>
                      <a:r>
                        <a:rPr lang="zh-CN" altLang="en-US" sz="1100" dirty="0" smtClean="0">
                          <a:solidFill>
                            <a:srgbClr val="000000"/>
                          </a:solidFill>
                          <a:effectLst/>
                          <a:latin typeface="SimSun" panose="02010600030101010101" pitchFamily="2" charset="-122"/>
                          <a:ea typeface="SimSun" panose="02010600030101010101" pitchFamily="2" charset="-122"/>
                        </a:rPr>
                        <a:t>小王</a:t>
                      </a:r>
                      <a:r>
                        <a:rPr lang="en-US" altLang="zh-CN" sz="1100" dirty="0" smtClean="0">
                          <a:solidFill>
                            <a:srgbClr val="000000"/>
                          </a:solidFill>
                          <a:effectLst/>
                          <a:latin typeface="SimSun" panose="02010600030101010101" pitchFamily="2" charset="-122"/>
                          <a:ea typeface="SimSun" panose="02010600030101010101" pitchFamily="2" charset="-122"/>
                        </a:rPr>
                        <a:t>,</a:t>
                      </a:r>
                      <a:r>
                        <a:rPr lang="zh-CN" altLang="en-US" sz="1100" dirty="0" smtClean="0">
                          <a:solidFill>
                            <a:srgbClr val="000000"/>
                          </a:solidFill>
                          <a:effectLst/>
                          <a:latin typeface="SimSun" panose="02010600030101010101" pitchFamily="2" charset="-122"/>
                          <a:ea typeface="SimSun" panose="02010600030101010101" pitchFamily="2" charset="-122"/>
                        </a:rPr>
                        <a:t>小张</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4099990428"/>
                  </a:ext>
                </a:extLst>
              </a:tr>
              <a:tr h="376774">
                <a:tc>
                  <a:txBody>
                    <a:bodyPr/>
                    <a:lstStyle/>
                    <a:p>
                      <a:r>
                        <a:rPr lang="zh-CN" altLang="en-US" sz="1100">
                          <a:solidFill>
                            <a:srgbClr val="000000"/>
                          </a:solidFill>
                          <a:effectLst/>
                          <a:latin typeface="SimSun" panose="02010600030101010101" pitchFamily="2" charset="-122"/>
                          <a:ea typeface="SimSun" panose="02010600030101010101" pitchFamily="2" charset="-122"/>
                        </a:rPr>
                        <a:t>自动计划</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a:solidFill>
                            <a:srgbClr val="000000"/>
                          </a:solidFill>
                          <a:effectLst/>
                          <a:latin typeface="SimSun" panose="02010600030101010101" pitchFamily="2" charset="-122"/>
                          <a:ea typeface="SimSun" panose="02010600030101010101" pitchFamily="2" charset="-122"/>
                        </a:rPr>
                        <a:t>结项</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sz="1100">
                          <a:solidFill>
                            <a:srgbClr val="000000"/>
                          </a:solidFill>
                          <a:effectLst/>
                          <a:latin typeface="SimSun" panose="02010600030101010101" pitchFamily="2" charset="-122"/>
                          <a:ea typeface="SimSun" panose="02010600030101010101" pitchFamily="2" charset="-122"/>
                        </a:rPr>
                        <a:t>1 day</a:t>
                      </a:r>
                      <a:endParaRPr 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3</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28</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2019</a:t>
                      </a:r>
                      <a:r>
                        <a:rPr lang="zh-CN" altLang="en-US" sz="1100">
                          <a:solidFill>
                            <a:srgbClr val="000000"/>
                          </a:solidFill>
                          <a:effectLst/>
                          <a:latin typeface="SimSun" panose="02010600030101010101" pitchFamily="2" charset="-122"/>
                          <a:ea typeface="SimSun" panose="02010600030101010101" pitchFamily="2" charset="-122"/>
                        </a:rPr>
                        <a:t>年</a:t>
                      </a:r>
                      <a:r>
                        <a:rPr lang="en-US" altLang="zh-CN" sz="1100">
                          <a:solidFill>
                            <a:srgbClr val="000000"/>
                          </a:solidFill>
                          <a:effectLst/>
                          <a:latin typeface="SimSun" panose="02010600030101010101" pitchFamily="2" charset="-122"/>
                          <a:ea typeface="SimSun" panose="02010600030101010101" pitchFamily="2" charset="-122"/>
                        </a:rPr>
                        <a:t>3</a:t>
                      </a:r>
                      <a:r>
                        <a:rPr lang="zh-CN" altLang="en-US" sz="1100">
                          <a:solidFill>
                            <a:srgbClr val="000000"/>
                          </a:solidFill>
                          <a:effectLst/>
                          <a:latin typeface="SimSun" panose="02010600030101010101" pitchFamily="2" charset="-122"/>
                          <a:ea typeface="SimSun" panose="02010600030101010101" pitchFamily="2" charset="-122"/>
                        </a:rPr>
                        <a:t>月</a:t>
                      </a:r>
                      <a:r>
                        <a:rPr lang="en-US" altLang="zh-CN" sz="1100">
                          <a:solidFill>
                            <a:srgbClr val="000000"/>
                          </a:solidFill>
                          <a:effectLst/>
                          <a:latin typeface="SimSun" panose="02010600030101010101" pitchFamily="2" charset="-122"/>
                          <a:ea typeface="SimSun" panose="02010600030101010101" pitchFamily="2" charset="-122"/>
                        </a:rPr>
                        <a:t>29</a:t>
                      </a:r>
                      <a:r>
                        <a:rPr lang="zh-CN" altLang="en-US" sz="1100">
                          <a:solidFill>
                            <a:srgbClr val="000000"/>
                          </a:solidFill>
                          <a:effectLst/>
                          <a:latin typeface="SimSun" panose="02010600030101010101" pitchFamily="2" charset="-122"/>
                          <a:ea typeface="SimSun" panose="02010600030101010101" pitchFamily="2" charset="-122"/>
                        </a:rPr>
                        <a:t>日</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en-US" altLang="zh-CN" sz="1100">
                          <a:solidFill>
                            <a:srgbClr val="000000"/>
                          </a:solidFill>
                          <a:effectLst/>
                          <a:latin typeface="SimSun" panose="02010600030101010101" pitchFamily="2" charset="-122"/>
                          <a:ea typeface="SimSun" panose="02010600030101010101" pitchFamily="2" charset="-122"/>
                        </a:rPr>
                        <a:t>16</a:t>
                      </a:r>
                      <a:endParaRPr lang="zh-CN" altLang="en-US" sz="110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tc>
                  <a:txBody>
                    <a:bodyPr/>
                    <a:lstStyle/>
                    <a:p>
                      <a:r>
                        <a:rPr lang="zh-CN" altLang="en-US" sz="1100" dirty="0" smtClean="0">
                          <a:solidFill>
                            <a:srgbClr val="000000"/>
                          </a:solidFill>
                          <a:effectLst/>
                          <a:latin typeface="SimSun" panose="02010600030101010101" pitchFamily="2" charset="-122"/>
                          <a:ea typeface="SimSun" panose="02010600030101010101" pitchFamily="2" charset="-122"/>
                        </a:rPr>
                        <a:t>小王</a:t>
                      </a:r>
                      <a:endParaRPr lang="zh-CN" altLang="en-US" sz="1100" dirty="0">
                        <a:effectLst/>
                        <a:latin typeface="SimSun" panose="02010600030101010101" pitchFamily="2" charset="-122"/>
                        <a:ea typeface="SimSun" panose="02010600030101010101" pitchFamily="2" charset="-122"/>
                      </a:endParaRPr>
                    </a:p>
                  </a:txBody>
                  <a:tcPr marL="6292" marR="6292" marT="6292" marB="6292" anchor="ctr">
                    <a:lnL w="6350" cap="flat" cmpd="sng" algn="ctr">
                      <a:solidFill>
                        <a:srgbClr val="B1BBCC"/>
                      </a:solidFill>
                      <a:prstDash val="solid"/>
                      <a:round/>
                      <a:headEnd type="none" w="med" len="med"/>
                      <a:tailEnd type="none" w="med" len="med"/>
                    </a:lnL>
                    <a:lnR w="6350" cap="flat" cmpd="sng" algn="ctr">
                      <a:solidFill>
                        <a:srgbClr val="B1BBCC"/>
                      </a:solidFill>
                      <a:prstDash val="solid"/>
                      <a:round/>
                      <a:headEnd type="none" w="med" len="med"/>
                      <a:tailEnd type="none" w="med" len="med"/>
                    </a:lnR>
                    <a:lnT w="6350" cap="flat" cmpd="sng" algn="ctr">
                      <a:solidFill>
                        <a:srgbClr val="B1BBCC"/>
                      </a:solidFill>
                      <a:prstDash val="solid"/>
                      <a:round/>
                      <a:headEnd type="none" w="med" len="med"/>
                      <a:tailEnd type="none" w="med" len="med"/>
                    </a:lnT>
                    <a:lnB w="6350" cap="flat" cmpd="sng" algn="ctr">
                      <a:solidFill>
                        <a:srgbClr val="B1BBCC"/>
                      </a:solidFill>
                      <a:prstDash val="solid"/>
                      <a:round/>
                      <a:headEnd type="none" w="med" len="med"/>
                      <a:tailEnd type="none" w="med" len="med"/>
                    </a:lnB>
                    <a:solidFill>
                      <a:srgbClr val="FFFFFF"/>
                    </a:solidFill>
                  </a:tcPr>
                </a:tc>
                <a:extLst>
                  <a:ext uri="{0D108BD9-81ED-4DB2-BD59-A6C34878D82A}">
                    <a16:rowId xmlns:a16="http://schemas.microsoft.com/office/drawing/2014/main" val="2126783622"/>
                  </a:ext>
                </a:extLst>
              </a:tr>
            </a:tbl>
          </a:graphicData>
        </a:graphic>
      </p:graphicFrame>
      <p:sp>
        <p:nvSpPr>
          <p:cNvPr id="3" name="TextBox 8">
            <a:extLst>
              <a:ext uri="{FF2B5EF4-FFF2-40B4-BE49-F238E27FC236}">
                <a16:creationId xmlns:a16="http://schemas.microsoft.com/office/drawing/2014/main" id="{7B64E67C-C1DE-42AB-8A68-2857AD5E94E8}"/>
              </a:ext>
            </a:extLst>
          </p:cNvPr>
          <p:cNvSpPr txBox="1"/>
          <p:nvPr/>
        </p:nvSpPr>
        <p:spPr>
          <a:xfrm>
            <a:off x="4079777" y="338059"/>
            <a:ext cx="3744178" cy="369332"/>
          </a:xfrm>
          <a:prstGeom prst="rect">
            <a:avLst/>
          </a:prstGeom>
          <a:noFill/>
        </p:spPr>
        <p:txBody>
          <a:bodyPr wrap="square" lIns="0" tIns="0" rIns="0" bIns="0" rtlCol="0" anchor="ctr">
            <a:spAutoFit/>
          </a:bodyPr>
          <a:lstStyle/>
          <a:p>
            <a:pPr algn="ctr"/>
            <a:r>
              <a:rPr lang="zh-CN" altLang="en-US"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时间计划及人员分配</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4" name="组合 26">
            <a:extLst>
              <a:ext uri="{FF2B5EF4-FFF2-40B4-BE49-F238E27FC236}">
                <a16:creationId xmlns:a16="http://schemas.microsoft.com/office/drawing/2014/main" id="{2533BB32-288F-471D-9070-DA4D42BDC245}"/>
              </a:ext>
            </a:extLst>
          </p:cNvPr>
          <p:cNvGrpSpPr/>
          <p:nvPr/>
        </p:nvGrpSpPr>
        <p:grpSpPr>
          <a:xfrm>
            <a:off x="840658" y="561638"/>
            <a:ext cx="10510685" cy="0"/>
            <a:chOff x="1028775" y="591989"/>
            <a:chExt cx="11086097" cy="0"/>
          </a:xfrm>
        </p:grpSpPr>
        <p:cxnSp>
          <p:nvCxnSpPr>
            <p:cNvPr id="5" name="直接连接符 27">
              <a:extLst>
                <a:ext uri="{FF2B5EF4-FFF2-40B4-BE49-F238E27FC236}">
                  <a16:creationId xmlns:a16="http://schemas.microsoft.com/office/drawing/2014/main" id="{1C750680-C363-4E44-A576-B8F6117541B8}"/>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44">
              <a:extLst>
                <a:ext uri="{FF2B5EF4-FFF2-40B4-BE49-F238E27FC236}">
                  <a16:creationId xmlns:a16="http://schemas.microsoft.com/office/drawing/2014/main" id="{B9B69BCD-C15B-4CF7-8284-BA15A2677B3D}"/>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220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8DB92F0-12D0-4596-AA14-E4B4AE89ACF6}"/>
              </a:ext>
            </a:extLst>
          </p:cNvPr>
          <p:cNvPicPr>
            <a:picLocks noChangeAspect="1"/>
          </p:cNvPicPr>
          <p:nvPr/>
        </p:nvPicPr>
        <p:blipFill rotWithShape="1">
          <a:blip r:embed="rId2">
            <a:extLst>
              <a:ext uri="{28A0092B-C50C-407E-A947-70E740481C1C}">
                <a14:useLocalDpi xmlns:a14="http://schemas.microsoft.com/office/drawing/2010/main" val="0"/>
              </a:ext>
            </a:extLst>
          </a:blip>
          <a:srcRect t="15667"/>
          <a:stretch/>
        </p:blipFill>
        <p:spPr>
          <a:xfrm>
            <a:off x="0" y="0"/>
            <a:ext cx="12192000" cy="6858000"/>
          </a:xfrm>
          <a:prstGeom prst="rect">
            <a:avLst/>
          </a:prstGeom>
        </p:spPr>
      </p:pic>
      <p:sp>
        <p:nvSpPr>
          <p:cNvPr id="5" name="矩形 4">
            <a:extLst>
              <a:ext uri="{FF2B5EF4-FFF2-40B4-BE49-F238E27FC236}">
                <a16:creationId xmlns:a16="http://schemas.microsoft.com/office/drawing/2014/main" id="{57D5F76D-BFCD-49B5-911C-DA9FB9C06F9A}"/>
              </a:ext>
            </a:extLst>
          </p:cNvPr>
          <p:cNvSpPr/>
          <p:nvPr/>
        </p:nvSpPr>
        <p:spPr>
          <a:xfrm>
            <a:off x="0" y="0"/>
            <a:ext cx="12192000" cy="6858000"/>
          </a:xfrm>
          <a:prstGeom prst="rect">
            <a:avLst/>
          </a:prstGeom>
          <a:solidFill>
            <a:schemeClr val="tx2">
              <a:lumMod val="7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C83E763E-1620-4060-8E68-6E1EB31E39F5}"/>
              </a:ext>
            </a:extLst>
          </p:cNvPr>
          <p:cNvSpPr/>
          <p:nvPr/>
        </p:nvSpPr>
        <p:spPr>
          <a:xfrm>
            <a:off x="1817225" y="1478665"/>
            <a:ext cx="8557550" cy="390066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Regular" panose="020B0500000000000000" pitchFamily="34" charset="-122"/>
              <a:ea typeface="Noto Sans S Chinese Regular" panose="020B0500000000000000" pitchFamily="34" charset="-122"/>
            </a:endParaRPr>
          </a:p>
        </p:txBody>
      </p:sp>
      <p:sp>
        <p:nvSpPr>
          <p:cNvPr id="7" name="原创设计师QQ598969553                 _14">
            <a:extLst>
              <a:ext uri="{FF2B5EF4-FFF2-40B4-BE49-F238E27FC236}">
                <a16:creationId xmlns:a16="http://schemas.microsoft.com/office/drawing/2014/main" id="{096DAFA4-1600-40AD-A32B-F156A5867D45}"/>
              </a:ext>
            </a:extLst>
          </p:cNvPr>
          <p:cNvSpPr/>
          <p:nvPr/>
        </p:nvSpPr>
        <p:spPr>
          <a:xfrm>
            <a:off x="2529370" y="2705585"/>
            <a:ext cx="7122464" cy="1015663"/>
          </a:xfrm>
          <a:prstGeom prst="rect">
            <a:avLst/>
          </a:prstGeom>
        </p:spPr>
        <p:txBody>
          <a:bodyPr wrap="none">
            <a:spAutoFit/>
          </a:bodyPr>
          <a:lstStyle/>
          <a:p>
            <a:pPr algn="ctr"/>
            <a:r>
              <a:rPr lang="zh-CN" altLang="en-US" sz="6000" b="1" spc="600" dirty="0">
                <a:solidFill>
                  <a:schemeClr val="bg1"/>
                </a:solidFill>
                <a:latin typeface="Noto Sans S Chinese Regular" panose="020B0500000000000000" pitchFamily="34" charset="-122"/>
                <a:ea typeface="Noto Sans S Chinese Regular" panose="020B0500000000000000" pitchFamily="34" charset="-122"/>
              </a:rPr>
              <a:t>非常感谢您的观看</a:t>
            </a:r>
          </a:p>
        </p:txBody>
      </p:sp>
      <p:sp>
        <p:nvSpPr>
          <p:cNvPr id="9" name="原创设计师QQ598969553                 _16">
            <a:extLst>
              <a:ext uri="{FF2B5EF4-FFF2-40B4-BE49-F238E27FC236}">
                <a16:creationId xmlns:a16="http://schemas.microsoft.com/office/drawing/2014/main" id="{839CB6F6-334F-467B-A8A6-6CC65BC23B50}"/>
              </a:ext>
            </a:extLst>
          </p:cNvPr>
          <p:cNvSpPr txBox="1"/>
          <p:nvPr/>
        </p:nvSpPr>
        <p:spPr>
          <a:xfrm>
            <a:off x="2531203" y="3733591"/>
            <a:ext cx="7118797" cy="272447"/>
          </a:xfrm>
          <a:prstGeom prst="rect">
            <a:avLst/>
          </a:prstGeom>
          <a:noFill/>
          <a:effectLst/>
        </p:spPr>
        <p:txBody>
          <a:bodyPr wrap="square" rtlCol="0">
            <a:spAutoFit/>
          </a:bodyPr>
          <a:lstStyle/>
          <a:p>
            <a:pPr algn="ctr">
              <a:lnSpc>
                <a:spcPct val="130000"/>
              </a:lnSpc>
            </a:pPr>
            <a:r>
              <a:rPr lang="en-US" altLang="zh-CN" sz="1000" dirty="0" smtClean="0">
                <a:solidFill>
                  <a:schemeClr val="bg1"/>
                </a:solidFill>
                <a:latin typeface="Noto Sans S Chinese Regular" panose="020B0500000000000000" pitchFamily="34" charset="-122"/>
                <a:ea typeface="Noto Sans S Chinese Regular" panose="020B0500000000000000" pitchFamily="34" charset="-122"/>
              </a:rPr>
              <a:t>THANK YOU VERY MUCH FOR WATCHING.</a:t>
            </a:r>
            <a:endParaRPr lang="en-US" altLang="zh-CN" sz="1000" dirty="0">
              <a:solidFill>
                <a:schemeClr val="bg1"/>
              </a:solidFill>
              <a:latin typeface="Noto Sans S Chinese Regular" panose="020B0500000000000000" pitchFamily="34" charset="-122"/>
              <a:ea typeface="Noto Sans S Chinese Regular" panose="020B0500000000000000" pitchFamily="34" charset="-122"/>
            </a:endParaRPr>
          </a:p>
        </p:txBody>
      </p:sp>
    </p:spTree>
    <p:extLst>
      <p:ext uri="{BB962C8B-B14F-4D97-AF65-F5344CB8AC3E}">
        <p14:creationId xmlns:p14="http://schemas.microsoft.com/office/powerpoint/2010/main" val="2320903221"/>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3FF52AC-36E2-477F-9BA1-B62D704AFE0A}"/>
              </a:ext>
            </a:extLst>
          </p:cNvPr>
          <p:cNvSpPr>
            <a:spLocks noChangeAspect="1"/>
          </p:cNvSpPr>
          <p:nvPr/>
        </p:nvSpPr>
        <p:spPr>
          <a:xfrm>
            <a:off x="0" y="0"/>
            <a:ext cx="12192000" cy="6858000"/>
          </a:xfrm>
          <a:prstGeom prst="rect">
            <a:avLst/>
          </a:prstGeom>
          <a:blipFill dpi="0" rotWithShape="1">
            <a:blip r:embed="rId2"/>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60E296B7-EB8F-4046-8102-B13746328BDF}"/>
              </a:ext>
            </a:extLst>
          </p:cNvPr>
          <p:cNvSpPr/>
          <p:nvPr/>
        </p:nvSpPr>
        <p:spPr>
          <a:xfrm>
            <a:off x="-1" y="0"/>
            <a:ext cx="12192000" cy="6858000"/>
          </a:xfrm>
          <a:prstGeom prst="rect">
            <a:avLst/>
          </a:prstGeom>
          <a:solidFill>
            <a:schemeClr val="tx2">
              <a:lumMod val="7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B56A1CE-AB52-4643-9F2A-7ADD988C70C1}"/>
              </a:ext>
            </a:extLst>
          </p:cNvPr>
          <p:cNvSpPr/>
          <p:nvPr/>
        </p:nvSpPr>
        <p:spPr>
          <a:xfrm>
            <a:off x="1817225" y="1478665"/>
            <a:ext cx="8557550" cy="39006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Regular" panose="020B0500000000000000" pitchFamily="34" charset="-122"/>
              <a:ea typeface="Noto Sans S Chinese Regular" panose="020B0500000000000000" pitchFamily="34" charset="-122"/>
            </a:endParaRPr>
          </a:p>
        </p:txBody>
      </p:sp>
      <p:sp>
        <p:nvSpPr>
          <p:cNvPr id="25" name="矩形 24">
            <a:extLst>
              <a:ext uri="{FF2B5EF4-FFF2-40B4-BE49-F238E27FC236}">
                <a16:creationId xmlns:a16="http://schemas.microsoft.com/office/drawing/2014/main" id="{8CAF195B-3382-41CE-9D50-64D79BA3DEC8}"/>
              </a:ext>
            </a:extLst>
          </p:cNvPr>
          <p:cNvSpPr/>
          <p:nvPr/>
        </p:nvSpPr>
        <p:spPr>
          <a:xfrm>
            <a:off x="3263637" y="3518746"/>
            <a:ext cx="5664724" cy="615553"/>
          </a:xfrm>
          <a:prstGeom prst="rect">
            <a:avLst/>
          </a:prstGeom>
        </p:spPr>
        <p:txBody>
          <a:bodyPr wrap="square" lIns="0" tIns="0" rIns="0" bIns="0">
            <a:spAutoFit/>
          </a:bodyPr>
          <a:lstStyle/>
          <a:p>
            <a:pPr algn="ctr"/>
            <a:r>
              <a:rPr lang="zh-CN" altLang="en-US" sz="4000" b="1" dirty="0" smtClean="0">
                <a:solidFill>
                  <a:schemeClr val="bg1"/>
                </a:solidFill>
              </a:rPr>
              <a:t>目标与解决思路</a:t>
            </a:r>
            <a:endParaRPr lang="zh-CN" altLang="en-US" sz="4000" b="1" dirty="0">
              <a:solidFill>
                <a:schemeClr val="bg1"/>
              </a:solidFill>
            </a:endParaRPr>
          </a:p>
        </p:txBody>
      </p:sp>
      <p:sp>
        <p:nvSpPr>
          <p:cNvPr id="26" name="文本框 25">
            <a:extLst>
              <a:ext uri="{FF2B5EF4-FFF2-40B4-BE49-F238E27FC236}">
                <a16:creationId xmlns:a16="http://schemas.microsoft.com/office/drawing/2014/main" id="{5B18A53B-4875-40FB-B185-CAF0A1A01AB1}"/>
              </a:ext>
            </a:extLst>
          </p:cNvPr>
          <p:cNvSpPr txBox="1"/>
          <p:nvPr/>
        </p:nvSpPr>
        <p:spPr>
          <a:xfrm>
            <a:off x="4209804" y="4174779"/>
            <a:ext cx="3772392" cy="203197"/>
          </a:xfrm>
          <a:prstGeom prst="rect">
            <a:avLst/>
          </a:prstGeom>
          <a:noFill/>
        </p:spPr>
        <p:txBody>
          <a:bodyPr wrap="square" lIns="0" tIns="0" rIns="0" bIns="0" rtlCol="0">
            <a:spAutoFit/>
          </a:bodyPr>
          <a:lstStyle/>
          <a:p>
            <a:pPr algn="ctr">
              <a:lnSpc>
                <a:spcPct val="150000"/>
              </a:lnSpc>
            </a:pPr>
            <a:r>
              <a:rPr lang="en-US" altLang="zh-CN" sz="1000" dirty="0" smtClean="0">
                <a:solidFill>
                  <a:schemeClr val="bg1"/>
                </a:solidFill>
                <a:latin typeface="Noto Sans S Chinese Regular" panose="020B0500000000000000" pitchFamily="34" charset="-122"/>
                <a:ea typeface="Noto Sans S Chinese Regular" panose="020B0500000000000000" pitchFamily="34" charset="-122"/>
              </a:rPr>
              <a:t>WHAT WE DID</a:t>
            </a:r>
            <a:endParaRPr lang="zh-CN" altLang="en-US" sz="933" dirty="0">
              <a:solidFill>
                <a:schemeClr val="bg1"/>
              </a:solidFill>
              <a:latin typeface="Noto Sans S Chinese Regular" panose="020B0500000000000000" pitchFamily="34" charset="-122"/>
              <a:ea typeface="Noto Sans S Chinese Regular" panose="020B0500000000000000" pitchFamily="34" charset="-122"/>
              <a:cs typeface="+mn-ea"/>
              <a:sym typeface="Arial" panose="020B0604020202020204" pitchFamily="34" charset="0"/>
            </a:endParaRPr>
          </a:p>
        </p:txBody>
      </p:sp>
      <p:sp>
        <p:nvSpPr>
          <p:cNvPr id="27" name="椭圆 26">
            <a:extLst>
              <a:ext uri="{FF2B5EF4-FFF2-40B4-BE49-F238E27FC236}">
                <a16:creationId xmlns:a16="http://schemas.microsoft.com/office/drawing/2014/main" id="{0DF7D59B-C28E-40BD-A4F9-429170A0F43E}"/>
              </a:ext>
            </a:extLst>
          </p:cNvPr>
          <p:cNvSpPr/>
          <p:nvPr/>
        </p:nvSpPr>
        <p:spPr>
          <a:xfrm>
            <a:off x="5437914" y="2097858"/>
            <a:ext cx="1316172" cy="1344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solidFill>
                <a:latin typeface="Noto Sans S Chinese Regular" panose="020B0500000000000000" pitchFamily="34" charset="-122"/>
                <a:ea typeface="Noto Sans S Chinese Regular" panose="020B0500000000000000" pitchFamily="34" charset="-122"/>
                <a:cs typeface="+mn-ea"/>
              </a:rPr>
              <a:t>01</a:t>
            </a:r>
            <a:endParaRPr lang="zh-CN" altLang="en-US" sz="4800" b="1" dirty="0">
              <a:solidFill>
                <a:schemeClr val="bg1"/>
              </a:solidFill>
              <a:latin typeface="Noto Sans S Chinese Regular" panose="020B0500000000000000" pitchFamily="34" charset="-122"/>
              <a:ea typeface="Noto Sans S Chinese Regular" panose="020B0500000000000000" pitchFamily="34" charset="-122"/>
              <a:cs typeface="+mn-ea"/>
            </a:endParaRPr>
          </a:p>
        </p:txBody>
      </p:sp>
    </p:spTree>
    <p:extLst>
      <p:ext uri="{BB962C8B-B14F-4D97-AF65-F5344CB8AC3E}">
        <p14:creationId xmlns:p14="http://schemas.microsoft.com/office/powerpoint/2010/main" val="1019028037"/>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4*#ppt_w"/>
                                          </p:val>
                                        </p:tav>
                                        <p:tav tm="100000">
                                          <p:val>
                                            <p:strVal val="#ppt_w"/>
                                          </p:val>
                                        </p:tav>
                                      </p:tavLst>
                                    </p:anim>
                                    <p:anim calcmode="lin" valueType="num">
                                      <p:cBhvr>
                                        <p:cTn id="8" dur="500" fill="hold"/>
                                        <p:tgtEl>
                                          <p:spTgt spid="25"/>
                                        </p:tgtEl>
                                        <p:attrNameLst>
                                          <p:attrName>ppt_h</p:attrName>
                                        </p:attrNameLst>
                                      </p:cBhvr>
                                      <p:tavLst>
                                        <p:tav tm="0">
                                          <p:val>
                                            <p:strVal val="4*#ppt_h"/>
                                          </p:val>
                                        </p:tav>
                                        <p:tav tm="100000">
                                          <p:val>
                                            <p:strVal val="#ppt_h"/>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anim calcmode="lin" valueType="num">
                                      <p:cBhvr>
                                        <p:cTn id="17" dur="1000" fill="hold"/>
                                        <p:tgtEl>
                                          <p:spTgt spid="27"/>
                                        </p:tgtEl>
                                        <p:attrNameLst>
                                          <p:attrName>ppt_x</p:attrName>
                                        </p:attrNameLst>
                                      </p:cBhvr>
                                      <p:tavLst>
                                        <p:tav tm="0">
                                          <p:val>
                                            <p:strVal val="#ppt_x"/>
                                          </p:val>
                                        </p:tav>
                                        <p:tav tm="100000">
                                          <p:val>
                                            <p:strVal val="#ppt_x"/>
                                          </p:val>
                                        </p:tav>
                                      </p:tavLst>
                                    </p:anim>
                                    <p:anim calcmode="lin" valueType="num">
                                      <p:cBhvr>
                                        <p:cTn id="1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360824" y="2035031"/>
            <a:ext cx="2233928" cy="3506204"/>
            <a:chOff x="778084" y="1038958"/>
            <a:chExt cx="1850186" cy="2900945"/>
          </a:xfrm>
        </p:grpSpPr>
        <p:sp>
          <p:nvSpPr>
            <p:cNvPr id="33" name="圆角矩形 32"/>
            <p:cNvSpPr/>
            <p:nvPr/>
          </p:nvSpPr>
          <p:spPr>
            <a:xfrm>
              <a:off x="887052" y="1038958"/>
              <a:ext cx="1632254" cy="1502650"/>
            </a:xfrm>
            <a:prstGeom prst="roundRect">
              <a:avLst>
                <a:gd name="adj" fmla="val 9350"/>
              </a:avLst>
            </a:prstGeom>
            <a:solidFill>
              <a:schemeClr val="accent2"/>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34" name="任意多边形 33"/>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accent2"/>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35" name="椭圆 34"/>
            <p:cNvSpPr/>
            <p:nvPr/>
          </p:nvSpPr>
          <p:spPr>
            <a:xfrm>
              <a:off x="1403141" y="1647875"/>
              <a:ext cx="600075" cy="60007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36" name="文本框 11"/>
            <p:cNvSpPr txBox="1"/>
            <p:nvPr/>
          </p:nvSpPr>
          <p:spPr>
            <a:xfrm>
              <a:off x="1304926" y="1222952"/>
              <a:ext cx="839367" cy="636616"/>
            </a:xfrm>
            <a:prstGeom prst="rect">
              <a:avLst/>
            </a:prstGeom>
            <a:noFill/>
          </p:spPr>
          <p:txBody>
            <a:bodyPr wrap="square" lIns="91440" tIns="45720" rIns="91440" bIns="45720" rtlCol="0">
              <a:spAutoFit/>
            </a:bodyPr>
            <a:lstStyle/>
            <a:p>
              <a:pPr algn="ctr" defTabSz="1219170">
                <a:defRPr/>
              </a:pPr>
              <a:r>
                <a:rPr lang="en-US" altLang="zh-HK" sz="4400" dirty="0">
                  <a:solidFill>
                    <a:prstClr val="white"/>
                  </a:solidFill>
                  <a:latin typeface="Noto Sans S Chinese Regular" panose="020B0500000000000000" pitchFamily="34" charset="-122"/>
                  <a:ea typeface="Noto Sans S Chinese Regular" panose="020B0500000000000000" pitchFamily="34" charset="-122"/>
                </a:rPr>
                <a:t>01</a:t>
              </a:r>
              <a:endParaRPr lang="zh-HK" altLang="en-US" sz="4400" dirty="0">
                <a:solidFill>
                  <a:prstClr val="white"/>
                </a:solidFill>
                <a:latin typeface="Noto Sans S Chinese Regular" panose="020B0500000000000000" pitchFamily="34" charset="-122"/>
                <a:ea typeface="Noto Sans S Chinese Regular" panose="020B0500000000000000" pitchFamily="34" charset="-122"/>
              </a:endParaRPr>
            </a:p>
          </p:txBody>
        </p:sp>
      </p:grpSp>
      <p:grpSp>
        <p:nvGrpSpPr>
          <p:cNvPr id="39" name="组合 38"/>
          <p:cNvGrpSpPr/>
          <p:nvPr/>
        </p:nvGrpSpPr>
        <p:grpSpPr>
          <a:xfrm>
            <a:off x="3766063" y="2035031"/>
            <a:ext cx="2233928" cy="3506204"/>
            <a:chOff x="2690633" y="1038958"/>
            <a:chExt cx="1850186" cy="2900945"/>
          </a:xfrm>
        </p:grpSpPr>
        <p:sp>
          <p:nvSpPr>
            <p:cNvPr id="40" name="圆角矩形 39"/>
            <p:cNvSpPr/>
            <p:nvPr/>
          </p:nvSpPr>
          <p:spPr>
            <a:xfrm>
              <a:off x="2799601" y="1038958"/>
              <a:ext cx="1632254" cy="1502651"/>
            </a:xfrm>
            <a:prstGeom prst="roundRect">
              <a:avLst>
                <a:gd name="adj" fmla="val 9350"/>
              </a:avLst>
            </a:prstGeom>
            <a:solidFill>
              <a:schemeClr val="accent1"/>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41" name="任意多边形 40"/>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accent1"/>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42" name="椭圆 41"/>
            <p:cNvSpPr/>
            <p:nvPr/>
          </p:nvSpPr>
          <p:spPr>
            <a:xfrm>
              <a:off x="3315689" y="1647875"/>
              <a:ext cx="600075" cy="600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43" name="文本框 48"/>
            <p:cNvSpPr txBox="1"/>
            <p:nvPr/>
          </p:nvSpPr>
          <p:spPr>
            <a:xfrm>
              <a:off x="3185327" y="1222952"/>
              <a:ext cx="894944" cy="636616"/>
            </a:xfrm>
            <a:prstGeom prst="rect">
              <a:avLst/>
            </a:prstGeom>
            <a:noFill/>
          </p:spPr>
          <p:txBody>
            <a:bodyPr wrap="square" lIns="91440" tIns="45720" rIns="91440" bIns="45720" rtlCol="0">
              <a:spAutoFit/>
            </a:bodyPr>
            <a:lstStyle/>
            <a:p>
              <a:pPr algn="ctr" defTabSz="1219170">
                <a:defRPr/>
              </a:pPr>
              <a:r>
                <a:rPr lang="en-US" altLang="zh-HK" sz="4400" dirty="0">
                  <a:solidFill>
                    <a:prstClr val="white"/>
                  </a:solidFill>
                  <a:latin typeface="Noto Sans S Chinese Regular" panose="020B0500000000000000" pitchFamily="34" charset="-122"/>
                  <a:ea typeface="Noto Sans S Chinese Regular" panose="020B0500000000000000" pitchFamily="34" charset="-122"/>
                </a:rPr>
                <a:t>02</a:t>
              </a:r>
              <a:endParaRPr lang="zh-HK" altLang="en-US" sz="4400" dirty="0">
                <a:solidFill>
                  <a:prstClr val="white"/>
                </a:solidFill>
                <a:latin typeface="Noto Sans S Chinese Regular" panose="020B0500000000000000" pitchFamily="34" charset="-122"/>
                <a:ea typeface="Noto Sans S Chinese Regular" panose="020B0500000000000000" pitchFamily="34" charset="-122"/>
              </a:endParaRPr>
            </a:p>
          </p:txBody>
        </p:sp>
      </p:grpSp>
      <p:grpSp>
        <p:nvGrpSpPr>
          <p:cNvPr id="46" name="组合 45"/>
          <p:cNvGrpSpPr/>
          <p:nvPr/>
        </p:nvGrpSpPr>
        <p:grpSpPr>
          <a:xfrm>
            <a:off x="6161357" y="2035031"/>
            <a:ext cx="2233928" cy="3506204"/>
            <a:chOff x="4603182" y="1038958"/>
            <a:chExt cx="1850186" cy="2900945"/>
          </a:xfrm>
        </p:grpSpPr>
        <p:sp>
          <p:nvSpPr>
            <p:cNvPr id="47" name="圆角矩形 46"/>
            <p:cNvSpPr/>
            <p:nvPr/>
          </p:nvSpPr>
          <p:spPr>
            <a:xfrm>
              <a:off x="4712149" y="1038958"/>
              <a:ext cx="1632254" cy="1502651"/>
            </a:xfrm>
            <a:prstGeom prst="roundRect">
              <a:avLst>
                <a:gd name="adj" fmla="val 9350"/>
              </a:avLst>
            </a:prstGeom>
            <a:solidFill>
              <a:schemeClr val="accent3"/>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48" name="任意多边形 47"/>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accent3"/>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49" name="椭圆 48"/>
            <p:cNvSpPr/>
            <p:nvPr/>
          </p:nvSpPr>
          <p:spPr>
            <a:xfrm>
              <a:off x="5228238" y="1647875"/>
              <a:ext cx="600075" cy="6000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50" name="文本框 54"/>
            <p:cNvSpPr txBox="1"/>
            <p:nvPr/>
          </p:nvSpPr>
          <p:spPr>
            <a:xfrm>
              <a:off x="5044295" y="1222952"/>
              <a:ext cx="978584" cy="636616"/>
            </a:xfrm>
            <a:prstGeom prst="rect">
              <a:avLst/>
            </a:prstGeom>
            <a:noFill/>
          </p:spPr>
          <p:txBody>
            <a:bodyPr wrap="square" lIns="91440" tIns="45720" rIns="91440" bIns="45720" rtlCol="0">
              <a:spAutoFit/>
            </a:bodyPr>
            <a:lstStyle/>
            <a:p>
              <a:pPr algn="ctr" defTabSz="1219170">
                <a:defRPr/>
              </a:pPr>
              <a:r>
                <a:rPr lang="en-US" altLang="zh-HK" sz="4400" dirty="0">
                  <a:solidFill>
                    <a:prstClr val="white"/>
                  </a:solidFill>
                  <a:latin typeface="Noto Sans S Chinese Regular" panose="020B0500000000000000" pitchFamily="34" charset="-122"/>
                  <a:ea typeface="Noto Sans S Chinese Regular" panose="020B0500000000000000" pitchFamily="34" charset="-122"/>
                </a:rPr>
                <a:t>03</a:t>
              </a:r>
              <a:endParaRPr lang="zh-HK" altLang="en-US" sz="4400" dirty="0">
                <a:solidFill>
                  <a:prstClr val="white"/>
                </a:solidFill>
                <a:latin typeface="Noto Sans S Chinese Regular" panose="020B0500000000000000" pitchFamily="34" charset="-122"/>
                <a:ea typeface="Noto Sans S Chinese Regular" panose="020B0500000000000000" pitchFamily="34" charset="-122"/>
              </a:endParaRPr>
            </a:p>
          </p:txBody>
        </p:sp>
      </p:grpSp>
      <p:grpSp>
        <p:nvGrpSpPr>
          <p:cNvPr id="53" name="组合 52"/>
          <p:cNvGrpSpPr/>
          <p:nvPr/>
        </p:nvGrpSpPr>
        <p:grpSpPr>
          <a:xfrm>
            <a:off x="8566595" y="2035031"/>
            <a:ext cx="2233928" cy="3506204"/>
            <a:chOff x="6515731" y="1038958"/>
            <a:chExt cx="1850186" cy="2900945"/>
          </a:xfrm>
        </p:grpSpPr>
        <p:sp>
          <p:nvSpPr>
            <p:cNvPr id="54" name="圆角矩形 53"/>
            <p:cNvSpPr/>
            <p:nvPr/>
          </p:nvSpPr>
          <p:spPr>
            <a:xfrm>
              <a:off x="6624698" y="1038958"/>
              <a:ext cx="1632254" cy="1502651"/>
            </a:xfrm>
            <a:prstGeom prst="roundRect">
              <a:avLst>
                <a:gd name="adj" fmla="val 9350"/>
              </a:avLst>
            </a:prstGeom>
            <a:solidFill>
              <a:schemeClr val="accent4"/>
            </a:solidFill>
            <a:ln>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55" name="任意多边形 54"/>
            <p:cNvSpPr/>
            <p:nvPr/>
          </p:nvSpPr>
          <p:spPr>
            <a:xfrm>
              <a:off x="6515731"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25400">
              <a:solidFill>
                <a:schemeClr val="accent4"/>
              </a:solidFill>
            </a:ln>
            <a:effectLst>
              <a:outerShdw blurRad="1016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56" name="椭圆 55"/>
            <p:cNvSpPr/>
            <p:nvPr/>
          </p:nvSpPr>
          <p:spPr>
            <a:xfrm>
              <a:off x="7140787" y="1647875"/>
              <a:ext cx="600075" cy="600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endParaRPr lang="zh-HK" altLang="en-US" sz="2400">
                <a:solidFill>
                  <a:prstClr val="white"/>
                </a:solidFill>
                <a:latin typeface="Noto Sans S Chinese Regular" panose="020B0500000000000000" pitchFamily="34" charset="-122"/>
                <a:ea typeface="Noto Sans S Chinese Regular" panose="020B0500000000000000" pitchFamily="34" charset="-122"/>
              </a:endParaRPr>
            </a:p>
          </p:txBody>
        </p:sp>
        <p:sp>
          <p:nvSpPr>
            <p:cNvPr id="57" name="文本框 60"/>
            <p:cNvSpPr txBox="1"/>
            <p:nvPr/>
          </p:nvSpPr>
          <p:spPr>
            <a:xfrm>
              <a:off x="6988992" y="1222952"/>
              <a:ext cx="876274" cy="636616"/>
            </a:xfrm>
            <a:prstGeom prst="rect">
              <a:avLst/>
            </a:prstGeom>
            <a:noFill/>
          </p:spPr>
          <p:txBody>
            <a:bodyPr wrap="square" lIns="91440" tIns="45720" rIns="91440" bIns="45720" rtlCol="0">
              <a:spAutoFit/>
            </a:bodyPr>
            <a:lstStyle/>
            <a:p>
              <a:pPr algn="ctr" defTabSz="1219170">
                <a:defRPr/>
              </a:pPr>
              <a:r>
                <a:rPr lang="en-US" altLang="zh-HK" sz="4400" dirty="0">
                  <a:solidFill>
                    <a:prstClr val="white"/>
                  </a:solidFill>
                  <a:latin typeface="Noto Sans S Chinese Regular" panose="020B0500000000000000" pitchFamily="34" charset="-122"/>
                  <a:ea typeface="Noto Sans S Chinese Regular" panose="020B0500000000000000" pitchFamily="34" charset="-122"/>
                </a:rPr>
                <a:t>04</a:t>
              </a:r>
              <a:endParaRPr lang="zh-HK" altLang="en-US" sz="4400" dirty="0">
                <a:solidFill>
                  <a:prstClr val="white"/>
                </a:solidFill>
                <a:latin typeface="Noto Sans S Chinese Regular" panose="020B0500000000000000" pitchFamily="34" charset="-122"/>
                <a:ea typeface="Noto Sans S Chinese Regular" panose="020B0500000000000000" pitchFamily="34" charset="-122"/>
              </a:endParaRPr>
            </a:p>
          </p:txBody>
        </p:sp>
      </p:grpSp>
      <p:sp>
        <p:nvSpPr>
          <p:cNvPr id="64" name="TextBox 15">
            <a:extLst>
              <a:ext uri="{FF2B5EF4-FFF2-40B4-BE49-F238E27FC236}">
                <a16:creationId xmlns:a16="http://schemas.microsoft.com/office/drawing/2014/main" id="{9BADBEBD-D84A-44C0-95B8-919EB7747C32}"/>
              </a:ext>
            </a:extLst>
          </p:cNvPr>
          <p:cNvSpPr txBox="1"/>
          <p:nvPr/>
        </p:nvSpPr>
        <p:spPr>
          <a:xfrm>
            <a:off x="1522176" y="3787049"/>
            <a:ext cx="1891915" cy="1479999"/>
          </a:xfrm>
          <a:prstGeom prst="rect">
            <a:avLst/>
          </a:prstGeom>
          <a:noFill/>
        </p:spPr>
        <p:txBody>
          <a:bodyPr wrap="square" lIns="94085" tIns="47043" rIns="94085" bIns="47043" rtlCol="0">
            <a:spAutoFit/>
          </a:bodyPr>
          <a:lstStyle/>
          <a:p>
            <a:pPr>
              <a:lnSpc>
                <a:spcPct val="150000"/>
              </a:lnSpc>
            </a:pPr>
            <a:r>
              <a:rPr lang="zh-CN" altLang="en-US" sz="1200" dirty="0">
                <a:latin typeface="等线" panose="02010600030101010101" pitchFamily="2" charset="-122"/>
                <a:ea typeface="等线" panose="02010600030101010101" pitchFamily="2" charset="-122"/>
              </a:rPr>
              <a:t>不少学生表示，不但记录</a:t>
            </a:r>
            <a:r>
              <a:rPr lang="zh-CN" altLang="en-US" sz="1200" dirty="0" smtClean="0">
                <a:latin typeface="等线" panose="02010600030101010101" pitchFamily="2" charset="-122"/>
                <a:ea typeface="等线" panose="02010600030101010101" pitchFamily="2" charset="-122"/>
              </a:rPr>
              <a:t>学分、洗衣服、跑步、刷</a:t>
            </a:r>
            <a:r>
              <a:rPr lang="zh-CN" altLang="en-US" sz="1200" dirty="0">
                <a:latin typeface="等线" panose="02010600030101010101" pitchFamily="2" charset="-122"/>
                <a:ea typeface="等线" panose="02010600030101010101" pitchFamily="2" charset="-122"/>
              </a:rPr>
              <a:t>网</a:t>
            </a:r>
            <a:r>
              <a:rPr lang="zh-CN" altLang="en-US" sz="1200" dirty="0" smtClean="0">
                <a:latin typeface="等线" panose="02010600030101010101" pitchFamily="2" charset="-122"/>
                <a:ea typeface="等线" panose="02010600030101010101" pitchFamily="2" charset="-122"/>
              </a:rPr>
              <a:t>课要</a:t>
            </a:r>
            <a:r>
              <a:rPr lang="en-US" altLang="zh-CN" sz="1200" dirty="0" smtClean="0">
                <a:latin typeface="等线" panose="02010600030101010101" pitchFamily="2" charset="-122"/>
                <a:ea typeface="等线" panose="02010600030101010101" pitchFamily="2" charset="-122"/>
              </a:rPr>
              <a:t>APP</a:t>
            </a:r>
            <a:r>
              <a:rPr lang="zh-CN" altLang="en-US" sz="1200" dirty="0" smtClean="0">
                <a:latin typeface="等线" panose="02010600030101010101" pitchFamily="2" charset="-122"/>
                <a:ea typeface="等线" panose="02010600030101010101" pitchFamily="2" charset="-122"/>
              </a:rPr>
              <a:t>，</a:t>
            </a:r>
            <a:r>
              <a:rPr lang="zh-CN" altLang="en-US" sz="1200" dirty="0">
                <a:latin typeface="等线" panose="02010600030101010101" pitchFamily="2" charset="-122"/>
                <a:ea typeface="等线" panose="02010600030101010101" pitchFamily="2" charset="-122"/>
              </a:rPr>
              <a:t>就连打水也要</a:t>
            </a:r>
            <a:r>
              <a:rPr lang="en-US" altLang="zh-CN" sz="1200" dirty="0" smtClean="0">
                <a:latin typeface="等线" panose="02010600030101010101" pitchFamily="2" charset="-122"/>
                <a:ea typeface="等线" panose="02010600030101010101" pitchFamily="2" charset="-122"/>
              </a:rPr>
              <a:t>APP</a:t>
            </a:r>
            <a:r>
              <a:rPr lang="zh-CN" altLang="en-US" sz="1200" dirty="0" smtClean="0">
                <a:latin typeface="等线" panose="02010600030101010101" pitchFamily="2" charset="-122"/>
                <a:ea typeface="等线" panose="02010600030101010101" pitchFamily="2" charset="-122"/>
              </a:rPr>
              <a:t>，而且这些</a:t>
            </a:r>
            <a:r>
              <a:rPr lang="zh-CN" altLang="en-US" sz="1200" dirty="0">
                <a:latin typeface="等线" panose="02010600030101010101" pitchFamily="2" charset="-122"/>
                <a:ea typeface="等线" panose="02010600030101010101" pitchFamily="2" charset="-122"/>
              </a:rPr>
              <a:t>都</a:t>
            </a:r>
            <a:r>
              <a:rPr lang="zh-CN" altLang="en-US" sz="1200" dirty="0" smtClean="0">
                <a:latin typeface="等线" panose="02010600030101010101" pitchFamily="2" charset="-122"/>
                <a:ea typeface="等线" panose="02010600030101010101" pitchFamily="2" charset="-122"/>
              </a:rPr>
              <a:t>不在</a:t>
            </a:r>
            <a:r>
              <a:rPr lang="zh-CN" altLang="en-US" sz="1200" dirty="0">
                <a:latin typeface="等线" panose="02010600030101010101" pitchFamily="2" charset="-122"/>
                <a:ea typeface="等线" panose="02010600030101010101" pitchFamily="2" charset="-122"/>
              </a:rPr>
              <a:t>一个</a:t>
            </a:r>
            <a:r>
              <a:rPr lang="en-US" altLang="zh-CN" sz="1200" dirty="0">
                <a:latin typeface="等线" panose="02010600030101010101" pitchFamily="2" charset="-122"/>
                <a:ea typeface="等线" panose="02010600030101010101" pitchFamily="2" charset="-122"/>
              </a:rPr>
              <a:t>APP</a:t>
            </a:r>
            <a:r>
              <a:rPr lang="zh-CN" altLang="en-US" sz="1200" dirty="0" smtClean="0">
                <a:latin typeface="等线" panose="02010600030101010101" pitchFamily="2" charset="-122"/>
                <a:ea typeface="等线" panose="02010600030101010101" pitchFamily="2" charset="-122"/>
              </a:rPr>
              <a:t>上完成。</a:t>
            </a:r>
            <a:endParaRPr lang="zh-CN" altLang="en-US" sz="1200" dirty="0">
              <a:latin typeface="等线" panose="02010600030101010101" pitchFamily="2" charset="-122"/>
              <a:ea typeface="等线" panose="02010600030101010101" pitchFamily="2" charset="-122"/>
            </a:endParaRPr>
          </a:p>
        </p:txBody>
      </p:sp>
      <p:sp>
        <p:nvSpPr>
          <p:cNvPr id="65" name="TextBox 16">
            <a:extLst>
              <a:ext uri="{FF2B5EF4-FFF2-40B4-BE49-F238E27FC236}">
                <a16:creationId xmlns:a16="http://schemas.microsoft.com/office/drawing/2014/main" id="{3FD6A6B4-3BDC-486F-A174-8D267E9E60A4}"/>
              </a:ext>
            </a:extLst>
          </p:cNvPr>
          <p:cNvSpPr txBox="1"/>
          <p:nvPr/>
        </p:nvSpPr>
        <p:spPr>
          <a:xfrm>
            <a:off x="1529861" y="3445823"/>
            <a:ext cx="1615078" cy="380083"/>
          </a:xfrm>
          <a:prstGeom prst="rect">
            <a:avLst/>
          </a:prstGeom>
          <a:noFill/>
        </p:spPr>
        <p:txBody>
          <a:bodyPr wrap="none" lIns="94085" tIns="47043" rIns="94085" bIns="47043" rtlCol="0">
            <a:spAutoFit/>
          </a:bodyPr>
          <a:lstStyle/>
          <a:p>
            <a:pPr>
              <a:lnSpc>
                <a:spcPct val="150000"/>
              </a:lnSpc>
              <a:spcBef>
                <a:spcPct val="0"/>
              </a:spcBef>
              <a:buNone/>
            </a:pPr>
            <a:r>
              <a:rPr lang="zh-CN" altLang="en-US" sz="1400" dirty="0">
                <a:solidFill>
                  <a:schemeClr val="bg2">
                    <a:lumMod val="50000"/>
                  </a:schemeClr>
                </a:solidFill>
                <a:latin typeface="微软雅黑" charset="-122"/>
                <a:ea typeface="微软雅黑" charset="-122"/>
              </a:rPr>
              <a:t>校园类</a:t>
            </a:r>
            <a:r>
              <a:rPr lang="en-US" altLang="zh-CN" sz="1400" dirty="0">
                <a:solidFill>
                  <a:schemeClr val="bg2">
                    <a:lumMod val="50000"/>
                  </a:schemeClr>
                </a:solidFill>
                <a:latin typeface="微软雅黑" charset="-122"/>
                <a:ea typeface="微软雅黑" charset="-122"/>
              </a:rPr>
              <a:t>APP</a:t>
            </a:r>
            <a:r>
              <a:rPr lang="zh-CN" altLang="en-US" sz="1400" dirty="0">
                <a:solidFill>
                  <a:schemeClr val="bg2">
                    <a:lumMod val="50000"/>
                  </a:schemeClr>
                </a:solidFill>
                <a:latin typeface="微软雅黑" charset="-122"/>
                <a:ea typeface="微软雅黑" charset="-122"/>
              </a:rPr>
              <a:t>多且杂</a:t>
            </a:r>
          </a:p>
        </p:txBody>
      </p:sp>
      <p:sp>
        <p:nvSpPr>
          <p:cNvPr id="66" name="TextBox 15">
            <a:extLst>
              <a:ext uri="{FF2B5EF4-FFF2-40B4-BE49-F238E27FC236}">
                <a16:creationId xmlns:a16="http://schemas.microsoft.com/office/drawing/2014/main" id="{4BAA1520-35A3-4530-B491-DBAB300B92AC}"/>
              </a:ext>
            </a:extLst>
          </p:cNvPr>
          <p:cNvSpPr txBox="1"/>
          <p:nvPr/>
        </p:nvSpPr>
        <p:spPr>
          <a:xfrm>
            <a:off x="3948555" y="3787049"/>
            <a:ext cx="1891915" cy="1728850"/>
          </a:xfrm>
          <a:prstGeom prst="rect">
            <a:avLst/>
          </a:prstGeom>
          <a:noFill/>
        </p:spPr>
        <p:txBody>
          <a:bodyPr wrap="square" lIns="94085" tIns="47043" rIns="94085" bIns="47043" rtlCol="0">
            <a:spAutoFit/>
          </a:bodyPr>
          <a:lstStyle/>
          <a:p>
            <a:pPr>
              <a:lnSpc>
                <a:spcPct val="150000"/>
              </a:lnSpc>
            </a:pPr>
            <a:r>
              <a:rPr lang="zh-CN" altLang="en-US" sz="1200" dirty="0">
                <a:latin typeface="等线" panose="02010600030101010101" pitchFamily="2" charset="-122"/>
                <a:ea typeface="等线" panose="02010600030101010101" pitchFamily="2" charset="-122"/>
              </a:rPr>
              <a:t>在线课程内容质量堪忧，没有一个准入门槛。很多在线教育平台只需要让授课老师注册账号便能上去讲课，到底有没有认证令人质疑。</a:t>
            </a:r>
          </a:p>
        </p:txBody>
      </p:sp>
      <p:sp>
        <p:nvSpPr>
          <p:cNvPr id="67" name="TextBox 16">
            <a:extLst>
              <a:ext uri="{FF2B5EF4-FFF2-40B4-BE49-F238E27FC236}">
                <a16:creationId xmlns:a16="http://schemas.microsoft.com/office/drawing/2014/main" id="{3549709A-9F8D-49FA-BD27-002BE0A4108A}"/>
              </a:ext>
            </a:extLst>
          </p:cNvPr>
          <p:cNvSpPr txBox="1"/>
          <p:nvPr/>
        </p:nvSpPr>
        <p:spPr>
          <a:xfrm>
            <a:off x="3956240" y="3445823"/>
            <a:ext cx="1626298" cy="380083"/>
          </a:xfrm>
          <a:prstGeom prst="rect">
            <a:avLst/>
          </a:prstGeom>
          <a:noFill/>
        </p:spPr>
        <p:txBody>
          <a:bodyPr wrap="none" lIns="94085" tIns="47043" rIns="94085" bIns="47043" rtlCol="0">
            <a:spAutoFit/>
          </a:bodyPr>
          <a:lstStyle/>
          <a:p>
            <a:pPr>
              <a:lnSpc>
                <a:spcPct val="150000"/>
              </a:lnSpc>
              <a:spcBef>
                <a:spcPct val="0"/>
              </a:spcBef>
              <a:buNone/>
            </a:pPr>
            <a:r>
              <a:rPr lang="zh-CN" altLang="en-US" sz="1400" dirty="0">
                <a:solidFill>
                  <a:schemeClr val="bg2">
                    <a:lumMod val="50000"/>
                  </a:schemeClr>
                </a:solidFill>
                <a:latin typeface="微软雅黑" charset="-122"/>
                <a:ea typeface="微软雅黑" charset="-122"/>
              </a:rPr>
              <a:t>课程内容层次不齐</a:t>
            </a:r>
          </a:p>
        </p:txBody>
      </p:sp>
      <p:sp>
        <p:nvSpPr>
          <p:cNvPr id="68" name="TextBox 15">
            <a:extLst>
              <a:ext uri="{FF2B5EF4-FFF2-40B4-BE49-F238E27FC236}">
                <a16:creationId xmlns:a16="http://schemas.microsoft.com/office/drawing/2014/main" id="{445C5552-F1CB-4AB5-88ED-86D8EE76F5BB}"/>
              </a:ext>
            </a:extLst>
          </p:cNvPr>
          <p:cNvSpPr txBox="1"/>
          <p:nvPr/>
        </p:nvSpPr>
        <p:spPr>
          <a:xfrm>
            <a:off x="6295181" y="3812340"/>
            <a:ext cx="1891915" cy="1479999"/>
          </a:xfrm>
          <a:prstGeom prst="rect">
            <a:avLst/>
          </a:prstGeom>
          <a:noFill/>
        </p:spPr>
        <p:txBody>
          <a:bodyPr wrap="square" lIns="94085" tIns="47043" rIns="94085" bIns="47043" rtlCol="0">
            <a:spAutoFit/>
          </a:bodyPr>
          <a:lstStyle/>
          <a:p>
            <a:pPr lvl="0">
              <a:lnSpc>
                <a:spcPct val="150000"/>
              </a:lnSpc>
            </a:pPr>
            <a:r>
              <a:rPr lang="zh-CN" altLang="zh-CN" sz="1200" dirty="0">
                <a:latin typeface="等线" panose="02010600030101010101" pitchFamily="2" charset="-122"/>
                <a:ea typeface="等线" panose="02010600030101010101" pitchFamily="2" charset="-122"/>
              </a:rPr>
              <a:t>对网课的学习</a:t>
            </a:r>
            <a:r>
              <a:rPr lang="zh-CN" altLang="zh-CN" sz="1200" dirty="0" smtClean="0">
                <a:latin typeface="等线" panose="02010600030101010101" pitchFamily="2" charset="-122"/>
                <a:ea typeface="等线" panose="02010600030101010101" pitchFamily="2" charset="-122"/>
              </a:rPr>
              <a:t>没有清晰</a:t>
            </a:r>
            <a:r>
              <a:rPr lang="zh-CN" altLang="zh-CN" sz="1200" dirty="0">
                <a:latin typeface="等线" panose="02010600030101010101" pitchFamily="2" charset="-122"/>
                <a:ea typeface="等线" panose="02010600030101010101" pitchFamily="2" charset="-122"/>
              </a:rPr>
              <a:t>的规划</a:t>
            </a:r>
            <a:r>
              <a:rPr lang="zh-CN" altLang="zh-CN" sz="1200" dirty="0" smtClean="0">
                <a:latin typeface="等线" panose="02010600030101010101" pitchFamily="2" charset="-122"/>
                <a:ea typeface="等线" panose="02010600030101010101" pitchFamily="2" charset="-122"/>
              </a:rPr>
              <a:t>，</a:t>
            </a:r>
            <a:r>
              <a:rPr lang="zh-CN" altLang="en-US" sz="1200" dirty="0" smtClean="0">
                <a:latin typeface="等线" panose="02010600030101010101" pitchFamily="2" charset="-122"/>
                <a:ea typeface="等线" panose="02010600030101010101" pitchFamily="2" charset="-122"/>
              </a:rPr>
              <a:t>时间分配和规划不合理</a:t>
            </a:r>
            <a:r>
              <a:rPr lang="zh-CN" altLang="zh-CN" sz="1200" dirty="0" smtClean="0">
                <a:latin typeface="等线" panose="02010600030101010101" pitchFamily="2" charset="-122"/>
                <a:ea typeface="等线" panose="02010600030101010101" pitchFamily="2" charset="-122"/>
              </a:rPr>
              <a:t>。</a:t>
            </a:r>
            <a:r>
              <a:rPr lang="zh-CN" altLang="zh-CN" sz="1200" dirty="0">
                <a:latin typeface="等线" panose="02010600030101010101" pitchFamily="2" charset="-122"/>
                <a:ea typeface="等线" panose="02010600030101010101" pitchFamily="2" charset="-122"/>
              </a:rPr>
              <a:t>导致知识吸收效率有限</a:t>
            </a:r>
            <a:r>
              <a:rPr lang="zh-CN" altLang="zh-CN" sz="1200" dirty="0" smtClean="0">
                <a:latin typeface="等线" panose="02010600030101010101" pitchFamily="2" charset="-122"/>
                <a:ea typeface="等线" panose="02010600030101010101" pitchFamily="2" charset="-122"/>
              </a:rPr>
              <a:t>。一开始</a:t>
            </a:r>
            <a:r>
              <a:rPr lang="zh-CN" altLang="en-US" sz="1200" dirty="0" smtClean="0">
                <a:latin typeface="等线" panose="02010600030101010101" pitchFamily="2" charset="-122"/>
                <a:ea typeface="等线" panose="02010600030101010101" pitchFamily="2" charset="-122"/>
              </a:rPr>
              <a:t>的</a:t>
            </a:r>
            <a:r>
              <a:rPr lang="zh-CN" altLang="zh-CN" sz="1200" dirty="0" smtClean="0">
                <a:latin typeface="等线" panose="02010600030101010101" pitchFamily="2" charset="-122"/>
                <a:ea typeface="等线" panose="02010600030101010101" pitchFamily="2" charset="-122"/>
              </a:rPr>
              <a:t>兴致</a:t>
            </a:r>
            <a:r>
              <a:rPr lang="zh-CN" altLang="en-US" sz="1200" dirty="0" smtClean="0">
                <a:latin typeface="等线" panose="02010600030101010101" pitchFamily="2" charset="-122"/>
                <a:ea typeface="等线" panose="02010600030101010101" pitchFamily="2" charset="-122"/>
              </a:rPr>
              <a:t>到</a:t>
            </a:r>
            <a:r>
              <a:rPr lang="zh-CN" altLang="zh-CN" sz="1200" dirty="0" smtClean="0">
                <a:latin typeface="等线" panose="02010600030101010101" pitchFamily="2" charset="-122"/>
                <a:ea typeface="等线" panose="02010600030101010101" pitchFamily="2" charset="-122"/>
              </a:rPr>
              <a:t>后面</a:t>
            </a:r>
            <a:r>
              <a:rPr lang="zh-CN" altLang="zh-CN" sz="1200" dirty="0">
                <a:latin typeface="等线" panose="02010600030101010101" pitchFamily="2" charset="-122"/>
                <a:ea typeface="等线" panose="02010600030101010101" pitchFamily="2" charset="-122"/>
              </a:rPr>
              <a:t>却坚持不</a:t>
            </a:r>
            <a:r>
              <a:rPr lang="zh-CN" altLang="zh-CN" sz="1200" dirty="0" smtClean="0">
                <a:latin typeface="等线" panose="02010600030101010101" pitchFamily="2" charset="-122"/>
                <a:ea typeface="等线" panose="02010600030101010101" pitchFamily="2" charset="-122"/>
              </a:rPr>
              <a:t>下来。</a:t>
            </a:r>
            <a:endParaRPr lang="zh-CN" altLang="zh-CN" sz="1200" dirty="0">
              <a:latin typeface="等线" panose="02010600030101010101" pitchFamily="2" charset="-122"/>
              <a:ea typeface="等线" panose="02010600030101010101" pitchFamily="2" charset="-122"/>
            </a:endParaRPr>
          </a:p>
        </p:txBody>
      </p:sp>
      <p:sp>
        <p:nvSpPr>
          <p:cNvPr id="69" name="TextBox 16">
            <a:extLst>
              <a:ext uri="{FF2B5EF4-FFF2-40B4-BE49-F238E27FC236}">
                <a16:creationId xmlns:a16="http://schemas.microsoft.com/office/drawing/2014/main" id="{7AE590C1-AF9B-46EB-B96E-189ADBC1A6AF}"/>
              </a:ext>
            </a:extLst>
          </p:cNvPr>
          <p:cNvSpPr txBox="1"/>
          <p:nvPr/>
        </p:nvSpPr>
        <p:spPr>
          <a:xfrm>
            <a:off x="6302866" y="3471114"/>
            <a:ext cx="1446762" cy="380083"/>
          </a:xfrm>
          <a:prstGeom prst="rect">
            <a:avLst/>
          </a:prstGeom>
          <a:noFill/>
        </p:spPr>
        <p:txBody>
          <a:bodyPr wrap="none" lIns="94085" tIns="47043" rIns="94085" bIns="47043" rtlCol="0">
            <a:spAutoFit/>
          </a:bodyPr>
          <a:lstStyle/>
          <a:p>
            <a:pPr>
              <a:lnSpc>
                <a:spcPct val="150000"/>
              </a:lnSpc>
              <a:spcBef>
                <a:spcPct val="0"/>
              </a:spcBef>
              <a:buNone/>
            </a:pPr>
            <a:r>
              <a:rPr lang="zh-CN" altLang="en-US" sz="1400" dirty="0">
                <a:solidFill>
                  <a:schemeClr val="bg2">
                    <a:lumMod val="50000"/>
                  </a:schemeClr>
                </a:solidFill>
                <a:latin typeface="微软雅黑" charset="-122"/>
                <a:ea typeface="微软雅黑" charset="-122"/>
              </a:rPr>
              <a:t>没有清晰的规划</a:t>
            </a:r>
            <a:endParaRPr lang="zh-CN" altLang="en-US" sz="1000" dirty="0">
              <a:solidFill>
                <a:schemeClr val="bg2">
                  <a:lumMod val="50000"/>
                </a:schemeClr>
              </a:solidFill>
              <a:latin typeface="微软雅黑" charset="-122"/>
              <a:ea typeface="微软雅黑" charset="-122"/>
            </a:endParaRPr>
          </a:p>
        </p:txBody>
      </p:sp>
      <p:sp>
        <p:nvSpPr>
          <p:cNvPr id="70" name="TextBox 15">
            <a:extLst>
              <a:ext uri="{FF2B5EF4-FFF2-40B4-BE49-F238E27FC236}">
                <a16:creationId xmlns:a16="http://schemas.microsoft.com/office/drawing/2014/main" id="{F27FF436-6855-4789-89B9-86463E2ACF87}"/>
              </a:ext>
            </a:extLst>
          </p:cNvPr>
          <p:cNvSpPr txBox="1"/>
          <p:nvPr/>
        </p:nvSpPr>
        <p:spPr>
          <a:xfrm>
            <a:off x="8727548" y="3812340"/>
            <a:ext cx="1891915" cy="1174852"/>
          </a:xfrm>
          <a:prstGeom prst="rect">
            <a:avLst/>
          </a:prstGeom>
          <a:noFill/>
        </p:spPr>
        <p:txBody>
          <a:bodyPr wrap="square" lIns="94085" tIns="47043" rIns="94085" bIns="47043" rtlCol="0">
            <a:spAutoFit/>
          </a:bodyPr>
          <a:lstStyle/>
          <a:p>
            <a:pPr>
              <a:lnSpc>
                <a:spcPct val="150000"/>
              </a:lnSpc>
            </a:pPr>
            <a:r>
              <a:rPr lang="zh-CN" altLang="en-US" sz="1200" dirty="0">
                <a:latin typeface="等线" panose="02010600030101010101" pitchFamily="2" charset="-122"/>
                <a:ea typeface="等线" panose="02010600030101010101" pitchFamily="2" charset="-122"/>
              </a:rPr>
              <a:t>普通的在线教育平台获得用户的行为数据有限，不能很好的针对用户进行个性化推荐。</a:t>
            </a:r>
          </a:p>
        </p:txBody>
      </p:sp>
      <p:sp>
        <p:nvSpPr>
          <p:cNvPr id="71" name="TextBox 16">
            <a:extLst>
              <a:ext uri="{FF2B5EF4-FFF2-40B4-BE49-F238E27FC236}">
                <a16:creationId xmlns:a16="http://schemas.microsoft.com/office/drawing/2014/main" id="{A8FA15B1-F650-4967-8C02-5C9F90F63F3B}"/>
              </a:ext>
            </a:extLst>
          </p:cNvPr>
          <p:cNvSpPr txBox="1"/>
          <p:nvPr/>
        </p:nvSpPr>
        <p:spPr>
          <a:xfrm>
            <a:off x="8735233" y="3471114"/>
            <a:ext cx="1805835" cy="380083"/>
          </a:xfrm>
          <a:prstGeom prst="rect">
            <a:avLst/>
          </a:prstGeom>
          <a:noFill/>
        </p:spPr>
        <p:txBody>
          <a:bodyPr wrap="none" lIns="94085" tIns="47043" rIns="94085" bIns="47043" rtlCol="0">
            <a:spAutoFit/>
          </a:bodyPr>
          <a:lstStyle/>
          <a:p>
            <a:pPr>
              <a:lnSpc>
                <a:spcPct val="150000"/>
              </a:lnSpc>
              <a:spcBef>
                <a:spcPct val="0"/>
              </a:spcBef>
              <a:buNone/>
            </a:pPr>
            <a:r>
              <a:rPr lang="zh-CN" altLang="en-US" sz="1400" dirty="0">
                <a:solidFill>
                  <a:schemeClr val="bg2">
                    <a:lumMod val="50000"/>
                  </a:schemeClr>
                </a:solidFill>
                <a:latin typeface="微软雅黑" charset="-122"/>
                <a:ea typeface="微软雅黑" charset="-122"/>
              </a:rPr>
              <a:t>没有很好的样本数据</a:t>
            </a:r>
            <a:endParaRPr lang="zh-CN" altLang="en-US" sz="1000" dirty="0">
              <a:solidFill>
                <a:schemeClr val="bg2">
                  <a:lumMod val="50000"/>
                </a:schemeClr>
              </a:solidFill>
              <a:latin typeface="微软雅黑" charset="-122"/>
              <a:ea typeface="微软雅黑" charset="-122"/>
            </a:endParaRPr>
          </a:p>
        </p:txBody>
      </p:sp>
      <p:sp>
        <p:nvSpPr>
          <p:cNvPr id="30" name="Freeform: Shape 51">
            <a:extLst>
              <a:ext uri="{FF2B5EF4-FFF2-40B4-BE49-F238E27FC236}">
                <a16:creationId xmlns:a16="http://schemas.microsoft.com/office/drawing/2014/main" id="{2346F708-39E3-4E1B-96EE-87468F5B92CC}"/>
              </a:ext>
            </a:extLst>
          </p:cNvPr>
          <p:cNvSpPr/>
          <p:nvPr/>
        </p:nvSpPr>
        <p:spPr bwMode="auto">
          <a:xfrm>
            <a:off x="7007940" y="1353789"/>
            <a:ext cx="60896" cy="48716"/>
          </a:xfrm>
          <a:custGeom>
            <a:avLst/>
            <a:gdLst/>
            <a:ahLst/>
            <a:cxnLst>
              <a:cxn ang="0">
                <a:pos x="9" y="23"/>
              </a:cxn>
              <a:cxn ang="0">
                <a:pos x="2" y="19"/>
              </a:cxn>
              <a:cxn ang="0">
                <a:pos x="6" y="7"/>
              </a:cxn>
              <a:cxn ang="0">
                <a:pos x="16" y="2"/>
              </a:cxn>
              <a:cxn ang="0">
                <a:pos x="27" y="6"/>
              </a:cxn>
              <a:cxn ang="0">
                <a:pos x="23" y="18"/>
              </a:cxn>
              <a:cxn ang="0">
                <a:pos x="13" y="23"/>
              </a:cxn>
              <a:cxn ang="0">
                <a:pos x="9" y="23"/>
              </a:cxn>
            </a:cxnLst>
            <a:rect l="0" t="0" r="r" b="b"/>
            <a:pathLst>
              <a:path w="29" h="23">
                <a:moveTo>
                  <a:pt x="9" y="23"/>
                </a:moveTo>
                <a:cubicBezTo>
                  <a:pt x="6" y="23"/>
                  <a:pt x="3" y="22"/>
                  <a:pt x="2" y="19"/>
                </a:cubicBezTo>
                <a:cubicBezTo>
                  <a:pt x="0" y="15"/>
                  <a:pt x="1" y="9"/>
                  <a:pt x="6" y="7"/>
                </a:cubicBezTo>
                <a:cubicBezTo>
                  <a:pt x="9" y="6"/>
                  <a:pt x="12" y="4"/>
                  <a:pt x="16" y="2"/>
                </a:cubicBezTo>
                <a:cubicBezTo>
                  <a:pt x="20" y="0"/>
                  <a:pt x="25" y="2"/>
                  <a:pt x="27" y="6"/>
                </a:cubicBezTo>
                <a:cubicBezTo>
                  <a:pt x="29" y="11"/>
                  <a:pt x="27" y="16"/>
                  <a:pt x="23" y="18"/>
                </a:cubicBezTo>
                <a:cubicBezTo>
                  <a:pt x="20" y="19"/>
                  <a:pt x="16" y="21"/>
                  <a:pt x="13" y="23"/>
                </a:cubicBezTo>
                <a:cubicBezTo>
                  <a:pt x="12" y="23"/>
                  <a:pt x="11" y="23"/>
                  <a:pt x="9" y="23"/>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31" name="TextBox 8">
            <a:extLst>
              <a:ext uri="{FF2B5EF4-FFF2-40B4-BE49-F238E27FC236}">
                <a16:creationId xmlns:a16="http://schemas.microsoft.com/office/drawing/2014/main" id="{D1802808-7FA7-41E4-B413-23F1D5CF5EA7}"/>
              </a:ext>
            </a:extLst>
          </p:cNvPr>
          <p:cNvSpPr txBox="1"/>
          <p:nvPr/>
        </p:nvSpPr>
        <p:spPr>
          <a:xfrm>
            <a:off x="4079777" y="338059"/>
            <a:ext cx="3744178" cy="369332"/>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问题及现状</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37" name="组合 36">
            <a:extLst>
              <a:ext uri="{FF2B5EF4-FFF2-40B4-BE49-F238E27FC236}">
                <a16:creationId xmlns:a16="http://schemas.microsoft.com/office/drawing/2014/main" id="{BF16589A-D68E-42E3-9416-A27E607A2423}"/>
              </a:ext>
            </a:extLst>
          </p:cNvPr>
          <p:cNvGrpSpPr/>
          <p:nvPr/>
        </p:nvGrpSpPr>
        <p:grpSpPr>
          <a:xfrm>
            <a:off x="840658" y="561638"/>
            <a:ext cx="10510685" cy="0"/>
            <a:chOff x="1028775" y="591989"/>
            <a:chExt cx="11086097" cy="0"/>
          </a:xfrm>
        </p:grpSpPr>
        <p:cxnSp>
          <p:nvCxnSpPr>
            <p:cNvPr id="38" name="直接连接符 37">
              <a:extLst>
                <a:ext uri="{FF2B5EF4-FFF2-40B4-BE49-F238E27FC236}">
                  <a16:creationId xmlns:a16="http://schemas.microsoft.com/office/drawing/2014/main" id="{F91DA28B-7049-403A-8868-71469344217F}"/>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203E5C9-E2B1-4A68-B2EB-FDBE20926EF8}"/>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3616799"/>
      </p:ext>
    </p:extLst>
  </p:cSld>
  <p:clrMapOvr>
    <a:masterClrMapping/>
  </p:clrMapOvr>
  <mc:AlternateContent xmlns:mc="http://schemas.openxmlformats.org/markup-compatibility/2006" xmlns:p14="http://schemas.microsoft.com/office/powerpoint/2010/main">
    <mc:Choice Requires="p14">
      <p:transition spd="slow" p14:dur="1500" advClick="0" advTm="1000">
        <p:push dir="u"/>
      </p:transition>
    </mc:Choice>
    <mc:Fallback xmlns="">
      <p:transition spd="slow" advClick="0" advTm="1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ppt_x"/>
                                          </p:val>
                                        </p:tav>
                                        <p:tav tm="100000">
                                          <p:val>
                                            <p:strVal val="#ppt_x"/>
                                          </p:val>
                                        </p:tav>
                                      </p:tavLst>
                                    </p:anim>
                                    <p:anim calcmode="lin" valueType="num">
                                      <p:cBhvr additive="base">
                                        <p:cTn id="18" dur="500" fill="hold"/>
                                        <p:tgtEl>
                                          <p:spTgt spid="4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ppt_x"/>
                                          </p:val>
                                        </p:tav>
                                        <p:tav tm="100000">
                                          <p:val>
                                            <p:strVal val="#ppt_x"/>
                                          </p:val>
                                        </p:tav>
                                      </p:tavLst>
                                    </p:anim>
                                    <p:anim calcmode="lin" valueType="num">
                                      <p:cBhvr additive="base">
                                        <p:cTn id="23" dur="500" fill="hold"/>
                                        <p:tgtEl>
                                          <p:spTgt spid="5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7" presetClass="entr" presetSubtype="1" fill="hold" grpId="0" nodeType="afterEffect">
                                  <p:stCondLst>
                                    <p:cond delay="0"/>
                                  </p:stCondLst>
                                  <p:iterate type="lt">
                                    <p:tmPct val="40000"/>
                                  </p:iterate>
                                  <p:childTnLst>
                                    <p:set>
                                      <p:cBhvr>
                                        <p:cTn id="26" dur="1" fill="hold">
                                          <p:stCondLst>
                                            <p:cond delay="0"/>
                                          </p:stCondLst>
                                        </p:cTn>
                                        <p:tgtEl>
                                          <p:spTgt spid="65"/>
                                        </p:tgtEl>
                                        <p:attrNameLst>
                                          <p:attrName>style.visibility</p:attrName>
                                        </p:attrNameLst>
                                      </p:cBhvr>
                                      <p:to>
                                        <p:strVal val="visible"/>
                                      </p:to>
                                    </p:set>
                                    <p:anim calcmode="lin" valueType="num">
                                      <p:cBhvr>
                                        <p:cTn id="27" dur="250" fill="hold"/>
                                        <p:tgtEl>
                                          <p:spTgt spid="65"/>
                                        </p:tgtEl>
                                        <p:attrNameLst>
                                          <p:attrName>ppt_x</p:attrName>
                                        </p:attrNameLst>
                                      </p:cBhvr>
                                      <p:tavLst>
                                        <p:tav tm="0">
                                          <p:val>
                                            <p:strVal val="#ppt_x"/>
                                          </p:val>
                                        </p:tav>
                                        <p:tav tm="100000">
                                          <p:val>
                                            <p:strVal val="#ppt_x"/>
                                          </p:val>
                                        </p:tav>
                                      </p:tavLst>
                                    </p:anim>
                                    <p:anim calcmode="lin" valueType="num">
                                      <p:cBhvr>
                                        <p:cTn id="28" dur="250" fill="hold"/>
                                        <p:tgtEl>
                                          <p:spTgt spid="65"/>
                                        </p:tgtEl>
                                        <p:attrNameLst>
                                          <p:attrName>ppt_y</p:attrName>
                                        </p:attrNameLst>
                                      </p:cBhvr>
                                      <p:tavLst>
                                        <p:tav tm="0">
                                          <p:val>
                                            <p:strVal val="#ppt_y-#ppt_h/2"/>
                                          </p:val>
                                        </p:tav>
                                        <p:tav tm="100000">
                                          <p:val>
                                            <p:strVal val="#ppt_y"/>
                                          </p:val>
                                        </p:tav>
                                      </p:tavLst>
                                    </p:anim>
                                    <p:anim calcmode="lin" valueType="num">
                                      <p:cBhvr>
                                        <p:cTn id="29" dur="250" fill="hold"/>
                                        <p:tgtEl>
                                          <p:spTgt spid="65"/>
                                        </p:tgtEl>
                                        <p:attrNameLst>
                                          <p:attrName>ppt_w</p:attrName>
                                        </p:attrNameLst>
                                      </p:cBhvr>
                                      <p:tavLst>
                                        <p:tav tm="0">
                                          <p:val>
                                            <p:strVal val="#ppt_w"/>
                                          </p:val>
                                        </p:tav>
                                        <p:tav tm="100000">
                                          <p:val>
                                            <p:strVal val="#ppt_w"/>
                                          </p:val>
                                        </p:tav>
                                      </p:tavLst>
                                    </p:anim>
                                    <p:anim calcmode="lin" valueType="num">
                                      <p:cBhvr>
                                        <p:cTn id="30" dur="250" fill="hold"/>
                                        <p:tgtEl>
                                          <p:spTgt spid="65"/>
                                        </p:tgtEl>
                                        <p:attrNameLst>
                                          <p:attrName>ppt_h</p:attrName>
                                        </p:attrNameLst>
                                      </p:cBhvr>
                                      <p:tavLst>
                                        <p:tav tm="0">
                                          <p:val>
                                            <p:fltVal val="0"/>
                                          </p:val>
                                        </p:tav>
                                        <p:tav tm="100000">
                                          <p:val>
                                            <p:strVal val="#ppt_h"/>
                                          </p:val>
                                        </p:tav>
                                      </p:tavLst>
                                    </p:anim>
                                  </p:childTnLst>
                                </p:cTn>
                              </p:par>
                            </p:childTnLst>
                          </p:cTn>
                        </p:par>
                        <p:par>
                          <p:cTn id="31" fill="hold">
                            <p:stCondLst>
                              <p:cond delay="3050"/>
                            </p:stCondLst>
                            <p:childTnLst>
                              <p:par>
                                <p:cTn id="32" presetID="22" presetClass="entr" presetSubtype="8" fill="hold" grpId="0" nodeType="after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wipe(left)">
                                      <p:cBhvr>
                                        <p:cTn id="34" dur="500"/>
                                        <p:tgtEl>
                                          <p:spTgt spid="64"/>
                                        </p:tgtEl>
                                      </p:cBhvr>
                                    </p:animEffect>
                                  </p:childTnLst>
                                </p:cTn>
                              </p:par>
                            </p:childTnLst>
                          </p:cTn>
                        </p:par>
                        <p:par>
                          <p:cTn id="35" fill="hold">
                            <p:stCondLst>
                              <p:cond delay="3550"/>
                            </p:stCondLst>
                            <p:childTnLst>
                              <p:par>
                                <p:cTn id="36" presetID="17" presetClass="entr" presetSubtype="1" fill="hold" grpId="0" nodeType="afterEffect">
                                  <p:stCondLst>
                                    <p:cond delay="0"/>
                                  </p:stCondLst>
                                  <p:iterate type="lt">
                                    <p:tmPct val="40000"/>
                                  </p:iterate>
                                  <p:childTnLst>
                                    <p:set>
                                      <p:cBhvr>
                                        <p:cTn id="37" dur="1" fill="hold">
                                          <p:stCondLst>
                                            <p:cond delay="0"/>
                                          </p:stCondLst>
                                        </p:cTn>
                                        <p:tgtEl>
                                          <p:spTgt spid="67"/>
                                        </p:tgtEl>
                                        <p:attrNameLst>
                                          <p:attrName>style.visibility</p:attrName>
                                        </p:attrNameLst>
                                      </p:cBhvr>
                                      <p:to>
                                        <p:strVal val="visible"/>
                                      </p:to>
                                    </p:set>
                                    <p:anim calcmode="lin" valueType="num">
                                      <p:cBhvr>
                                        <p:cTn id="38" dur="250" fill="hold"/>
                                        <p:tgtEl>
                                          <p:spTgt spid="67"/>
                                        </p:tgtEl>
                                        <p:attrNameLst>
                                          <p:attrName>ppt_x</p:attrName>
                                        </p:attrNameLst>
                                      </p:cBhvr>
                                      <p:tavLst>
                                        <p:tav tm="0">
                                          <p:val>
                                            <p:strVal val="#ppt_x"/>
                                          </p:val>
                                        </p:tav>
                                        <p:tav tm="100000">
                                          <p:val>
                                            <p:strVal val="#ppt_x"/>
                                          </p:val>
                                        </p:tav>
                                      </p:tavLst>
                                    </p:anim>
                                    <p:anim calcmode="lin" valueType="num">
                                      <p:cBhvr>
                                        <p:cTn id="39" dur="250" fill="hold"/>
                                        <p:tgtEl>
                                          <p:spTgt spid="67"/>
                                        </p:tgtEl>
                                        <p:attrNameLst>
                                          <p:attrName>ppt_y</p:attrName>
                                        </p:attrNameLst>
                                      </p:cBhvr>
                                      <p:tavLst>
                                        <p:tav tm="0">
                                          <p:val>
                                            <p:strVal val="#ppt_y-#ppt_h/2"/>
                                          </p:val>
                                        </p:tav>
                                        <p:tav tm="100000">
                                          <p:val>
                                            <p:strVal val="#ppt_y"/>
                                          </p:val>
                                        </p:tav>
                                      </p:tavLst>
                                    </p:anim>
                                    <p:anim calcmode="lin" valueType="num">
                                      <p:cBhvr>
                                        <p:cTn id="40" dur="250" fill="hold"/>
                                        <p:tgtEl>
                                          <p:spTgt spid="67"/>
                                        </p:tgtEl>
                                        <p:attrNameLst>
                                          <p:attrName>ppt_w</p:attrName>
                                        </p:attrNameLst>
                                      </p:cBhvr>
                                      <p:tavLst>
                                        <p:tav tm="0">
                                          <p:val>
                                            <p:strVal val="#ppt_w"/>
                                          </p:val>
                                        </p:tav>
                                        <p:tav tm="100000">
                                          <p:val>
                                            <p:strVal val="#ppt_w"/>
                                          </p:val>
                                        </p:tav>
                                      </p:tavLst>
                                    </p:anim>
                                    <p:anim calcmode="lin" valueType="num">
                                      <p:cBhvr>
                                        <p:cTn id="41" dur="250" fill="hold"/>
                                        <p:tgtEl>
                                          <p:spTgt spid="67"/>
                                        </p:tgtEl>
                                        <p:attrNameLst>
                                          <p:attrName>ppt_h</p:attrName>
                                        </p:attrNameLst>
                                      </p:cBhvr>
                                      <p:tavLst>
                                        <p:tav tm="0">
                                          <p:val>
                                            <p:fltVal val="0"/>
                                          </p:val>
                                        </p:tav>
                                        <p:tav tm="100000">
                                          <p:val>
                                            <p:strVal val="#ppt_h"/>
                                          </p:val>
                                        </p:tav>
                                      </p:tavLst>
                                    </p:anim>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left)">
                                      <p:cBhvr>
                                        <p:cTn id="45" dur="500"/>
                                        <p:tgtEl>
                                          <p:spTgt spid="66"/>
                                        </p:tgtEl>
                                      </p:cBhvr>
                                    </p:animEffect>
                                  </p:childTnLst>
                                </p:cTn>
                              </p:par>
                            </p:childTnLst>
                          </p:cTn>
                        </p:par>
                        <p:par>
                          <p:cTn id="46" fill="hold">
                            <p:stCondLst>
                              <p:cond delay="5000"/>
                            </p:stCondLst>
                            <p:childTnLst>
                              <p:par>
                                <p:cTn id="47" presetID="17" presetClass="entr" presetSubtype="1" fill="hold" grpId="0" nodeType="afterEffect">
                                  <p:stCondLst>
                                    <p:cond delay="0"/>
                                  </p:stCondLst>
                                  <p:iterate type="lt">
                                    <p:tmPct val="40000"/>
                                  </p:iterate>
                                  <p:childTnLst>
                                    <p:set>
                                      <p:cBhvr>
                                        <p:cTn id="48" dur="1" fill="hold">
                                          <p:stCondLst>
                                            <p:cond delay="0"/>
                                          </p:stCondLst>
                                        </p:cTn>
                                        <p:tgtEl>
                                          <p:spTgt spid="69"/>
                                        </p:tgtEl>
                                        <p:attrNameLst>
                                          <p:attrName>style.visibility</p:attrName>
                                        </p:attrNameLst>
                                      </p:cBhvr>
                                      <p:to>
                                        <p:strVal val="visible"/>
                                      </p:to>
                                    </p:set>
                                    <p:anim calcmode="lin" valueType="num">
                                      <p:cBhvr>
                                        <p:cTn id="49" dur="250" fill="hold"/>
                                        <p:tgtEl>
                                          <p:spTgt spid="69"/>
                                        </p:tgtEl>
                                        <p:attrNameLst>
                                          <p:attrName>ppt_x</p:attrName>
                                        </p:attrNameLst>
                                      </p:cBhvr>
                                      <p:tavLst>
                                        <p:tav tm="0">
                                          <p:val>
                                            <p:strVal val="#ppt_x"/>
                                          </p:val>
                                        </p:tav>
                                        <p:tav tm="100000">
                                          <p:val>
                                            <p:strVal val="#ppt_x"/>
                                          </p:val>
                                        </p:tav>
                                      </p:tavLst>
                                    </p:anim>
                                    <p:anim calcmode="lin" valueType="num">
                                      <p:cBhvr>
                                        <p:cTn id="50" dur="250" fill="hold"/>
                                        <p:tgtEl>
                                          <p:spTgt spid="69"/>
                                        </p:tgtEl>
                                        <p:attrNameLst>
                                          <p:attrName>ppt_y</p:attrName>
                                        </p:attrNameLst>
                                      </p:cBhvr>
                                      <p:tavLst>
                                        <p:tav tm="0">
                                          <p:val>
                                            <p:strVal val="#ppt_y-#ppt_h/2"/>
                                          </p:val>
                                        </p:tav>
                                        <p:tav tm="100000">
                                          <p:val>
                                            <p:strVal val="#ppt_y"/>
                                          </p:val>
                                        </p:tav>
                                      </p:tavLst>
                                    </p:anim>
                                    <p:anim calcmode="lin" valueType="num">
                                      <p:cBhvr>
                                        <p:cTn id="51" dur="250" fill="hold"/>
                                        <p:tgtEl>
                                          <p:spTgt spid="69"/>
                                        </p:tgtEl>
                                        <p:attrNameLst>
                                          <p:attrName>ppt_w</p:attrName>
                                        </p:attrNameLst>
                                      </p:cBhvr>
                                      <p:tavLst>
                                        <p:tav tm="0">
                                          <p:val>
                                            <p:strVal val="#ppt_w"/>
                                          </p:val>
                                        </p:tav>
                                        <p:tav tm="100000">
                                          <p:val>
                                            <p:strVal val="#ppt_w"/>
                                          </p:val>
                                        </p:tav>
                                      </p:tavLst>
                                    </p:anim>
                                    <p:anim calcmode="lin" valueType="num">
                                      <p:cBhvr>
                                        <p:cTn id="52" dur="250" fill="hold"/>
                                        <p:tgtEl>
                                          <p:spTgt spid="69"/>
                                        </p:tgtEl>
                                        <p:attrNameLst>
                                          <p:attrName>ppt_h</p:attrName>
                                        </p:attrNameLst>
                                      </p:cBhvr>
                                      <p:tavLst>
                                        <p:tav tm="0">
                                          <p:val>
                                            <p:fltVal val="0"/>
                                          </p:val>
                                        </p:tav>
                                        <p:tav tm="100000">
                                          <p:val>
                                            <p:strVal val="#ppt_h"/>
                                          </p:val>
                                        </p:tav>
                                      </p:tavLst>
                                    </p:anim>
                                  </p:childTnLst>
                                </p:cTn>
                              </p:par>
                            </p:childTnLst>
                          </p:cTn>
                        </p:par>
                        <p:par>
                          <p:cTn id="53" fill="hold">
                            <p:stCondLst>
                              <p:cond delay="5850"/>
                            </p:stCondLst>
                            <p:childTnLst>
                              <p:par>
                                <p:cTn id="54" presetID="22" presetClass="entr" presetSubtype="8" fill="hold" grpId="0" nodeType="after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wipe(left)">
                                      <p:cBhvr>
                                        <p:cTn id="56" dur="500"/>
                                        <p:tgtEl>
                                          <p:spTgt spid="68"/>
                                        </p:tgtEl>
                                      </p:cBhvr>
                                    </p:animEffect>
                                  </p:childTnLst>
                                </p:cTn>
                              </p:par>
                            </p:childTnLst>
                          </p:cTn>
                        </p:par>
                        <p:par>
                          <p:cTn id="57" fill="hold">
                            <p:stCondLst>
                              <p:cond delay="6350"/>
                            </p:stCondLst>
                            <p:childTnLst>
                              <p:par>
                                <p:cTn id="58" presetID="17" presetClass="entr" presetSubtype="1" fill="hold" grpId="0" nodeType="afterEffect">
                                  <p:stCondLst>
                                    <p:cond delay="0"/>
                                  </p:stCondLst>
                                  <p:iterate type="lt">
                                    <p:tmPct val="40000"/>
                                  </p:iterate>
                                  <p:childTnLst>
                                    <p:set>
                                      <p:cBhvr>
                                        <p:cTn id="59" dur="1" fill="hold">
                                          <p:stCondLst>
                                            <p:cond delay="0"/>
                                          </p:stCondLst>
                                        </p:cTn>
                                        <p:tgtEl>
                                          <p:spTgt spid="71"/>
                                        </p:tgtEl>
                                        <p:attrNameLst>
                                          <p:attrName>style.visibility</p:attrName>
                                        </p:attrNameLst>
                                      </p:cBhvr>
                                      <p:to>
                                        <p:strVal val="visible"/>
                                      </p:to>
                                    </p:set>
                                    <p:anim calcmode="lin" valueType="num">
                                      <p:cBhvr>
                                        <p:cTn id="60" dur="250" fill="hold"/>
                                        <p:tgtEl>
                                          <p:spTgt spid="71"/>
                                        </p:tgtEl>
                                        <p:attrNameLst>
                                          <p:attrName>ppt_x</p:attrName>
                                        </p:attrNameLst>
                                      </p:cBhvr>
                                      <p:tavLst>
                                        <p:tav tm="0">
                                          <p:val>
                                            <p:strVal val="#ppt_x"/>
                                          </p:val>
                                        </p:tav>
                                        <p:tav tm="100000">
                                          <p:val>
                                            <p:strVal val="#ppt_x"/>
                                          </p:val>
                                        </p:tav>
                                      </p:tavLst>
                                    </p:anim>
                                    <p:anim calcmode="lin" valueType="num">
                                      <p:cBhvr>
                                        <p:cTn id="61" dur="250" fill="hold"/>
                                        <p:tgtEl>
                                          <p:spTgt spid="71"/>
                                        </p:tgtEl>
                                        <p:attrNameLst>
                                          <p:attrName>ppt_y</p:attrName>
                                        </p:attrNameLst>
                                      </p:cBhvr>
                                      <p:tavLst>
                                        <p:tav tm="0">
                                          <p:val>
                                            <p:strVal val="#ppt_y-#ppt_h/2"/>
                                          </p:val>
                                        </p:tav>
                                        <p:tav tm="100000">
                                          <p:val>
                                            <p:strVal val="#ppt_y"/>
                                          </p:val>
                                        </p:tav>
                                      </p:tavLst>
                                    </p:anim>
                                    <p:anim calcmode="lin" valueType="num">
                                      <p:cBhvr>
                                        <p:cTn id="62" dur="250" fill="hold"/>
                                        <p:tgtEl>
                                          <p:spTgt spid="71"/>
                                        </p:tgtEl>
                                        <p:attrNameLst>
                                          <p:attrName>ppt_w</p:attrName>
                                        </p:attrNameLst>
                                      </p:cBhvr>
                                      <p:tavLst>
                                        <p:tav tm="0">
                                          <p:val>
                                            <p:strVal val="#ppt_w"/>
                                          </p:val>
                                        </p:tav>
                                        <p:tav tm="100000">
                                          <p:val>
                                            <p:strVal val="#ppt_w"/>
                                          </p:val>
                                        </p:tav>
                                      </p:tavLst>
                                    </p:anim>
                                    <p:anim calcmode="lin" valueType="num">
                                      <p:cBhvr>
                                        <p:cTn id="63" dur="250" fill="hold"/>
                                        <p:tgtEl>
                                          <p:spTgt spid="71"/>
                                        </p:tgtEl>
                                        <p:attrNameLst>
                                          <p:attrName>ppt_h</p:attrName>
                                        </p:attrNameLst>
                                      </p:cBhvr>
                                      <p:tavLst>
                                        <p:tav tm="0">
                                          <p:val>
                                            <p:fltVal val="0"/>
                                          </p:val>
                                        </p:tav>
                                        <p:tav tm="100000">
                                          <p:val>
                                            <p:strVal val="#ppt_h"/>
                                          </p:val>
                                        </p:tav>
                                      </p:tavLst>
                                    </p:anim>
                                  </p:childTnLst>
                                </p:cTn>
                              </p:par>
                            </p:childTnLst>
                          </p:cTn>
                        </p:par>
                        <p:par>
                          <p:cTn id="64" fill="hold">
                            <p:stCondLst>
                              <p:cond delay="7400"/>
                            </p:stCondLst>
                            <p:childTnLst>
                              <p:par>
                                <p:cTn id="65" presetID="22" presetClass="entr" presetSubtype="8" fill="hold" grpId="0"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ipe(left)">
                                      <p:cBhvr>
                                        <p:cTn id="67" dur="500"/>
                                        <p:tgtEl>
                                          <p:spTgt spid="70"/>
                                        </p:tgtEl>
                                      </p:cBhvr>
                                    </p:animEffect>
                                  </p:childTnLst>
                                </p:cTn>
                              </p:par>
                              <p:par>
                                <p:cTn id="68" presetID="2" presetClass="entr" presetSubtype="4"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ppt_x"/>
                                          </p:val>
                                        </p:tav>
                                        <p:tav tm="100000">
                                          <p:val>
                                            <p:strVal val="#ppt_x"/>
                                          </p:val>
                                        </p:tav>
                                      </p:tavLst>
                                    </p:anim>
                                    <p:anim calcmode="lin" valueType="num">
                                      <p:cBhvr additive="base">
                                        <p:cTn id="7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P spid="68" grpId="0"/>
      <p:bldP spid="69" grpId="0"/>
      <p:bldP spid="70" grpId="0"/>
      <p:bldP spid="71" grpId="0"/>
      <p:bldP spid="3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任意多边形: 形状 8"/>
          <p:cNvSpPr/>
          <p:nvPr/>
        </p:nvSpPr>
        <p:spPr>
          <a:xfrm>
            <a:off x="0" y="3351198"/>
            <a:ext cx="12176819" cy="819100"/>
          </a:xfrm>
          <a:custGeom>
            <a:avLst/>
            <a:gdLst>
              <a:gd name="connsiteX0" fmla="*/ 0 w 12177486"/>
              <a:gd name="connsiteY0" fmla="*/ 805696 h 823872"/>
              <a:gd name="connsiteX1" fmla="*/ 3788229 w 12177486"/>
              <a:gd name="connsiteY1" fmla="*/ 326725 h 823872"/>
              <a:gd name="connsiteX2" fmla="*/ 6821715 w 12177486"/>
              <a:gd name="connsiteY2" fmla="*/ 820210 h 823872"/>
              <a:gd name="connsiteX3" fmla="*/ 9913257 w 12177486"/>
              <a:gd name="connsiteY3" fmla="*/ 7410 h 823872"/>
              <a:gd name="connsiteX4" fmla="*/ 12177486 w 12177486"/>
              <a:gd name="connsiteY4" fmla="*/ 486382 h 823872"/>
              <a:gd name="connsiteX0-1" fmla="*/ 0 w 12177486"/>
              <a:gd name="connsiteY0-2" fmla="*/ 805696 h 825056"/>
              <a:gd name="connsiteX1-3" fmla="*/ 3788229 w 12177486"/>
              <a:gd name="connsiteY1-4" fmla="*/ 326725 h 825056"/>
              <a:gd name="connsiteX2-5" fmla="*/ 6821715 w 12177486"/>
              <a:gd name="connsiteY2-6" fmla="*/ 820210 h 825056"/>
              <a:gd name="connsiteX3-7" fmla="*/ 9913257 w 12177486"/>
              <a:gd name="connsiteY3-8" fmla="*/ 7410 h 825056"/>
              <a:gd name="connsiteX4-9" fmla="*/ 12177486 w 12177486"/>
              <a:gd name="connsiteY4-10" fmla="*/ 486382 h 825056"/>
              <a:gd name="connsiteX0-11" fmla="*/ 0 w 12177486"/>
              <a:gd name="connsiteY0-12" fmla="*/ 805696 h 831751"/>
              <a:gd name="connsiteX1-13" fmla="*/ 3788229 w 12177486"/>
              <a:gd name="connsiteY1-14" fmla="*/ 326725 h 831751"/>
              <a:gd name="connsiteX2-15" fmla="*/ 6821715 w 12177486"/>
              <a:gd name="connsiteY2-16" fmla="*/ 820210 h 831751"/>
              <a:gd name="connsiteX3-17" fmla="*/ 9913257 w 12177486"/>
              <a:gd name="connsiteY3-18" fmla="*/ 7410 h 831751"/>
              <a:gd name="connsiteX4-19" fmla="*/ 12177486 w 12177486"/>
              <a:gd name="connsiteY4-20" fmla="*/ 486382 h 831751"/>
              <a:gd name="connsiteX0-21" fmla="*/ 0 w 12177486"/>
              <a:gd name="connsiteY0-22" fmla="*/ 803846 h 829901"/>
              <a:gd name="connsiteX1-23" fmla="*/ 3788229 w 12177486"/>
              <a:gd name="connsiteY1-24" fmla="*/ 324875 h 829901"/>
              <a:gd name="connsiteX2-25" fmla="*/ 6821715 w 12177486"/>
              <a:gd name="connsiteY2-26" fmla="*/ 818360 h 829901"/>
              <a:gd name="connsiteX3-27" fmla="*/ 9913257 w 12177486"/>
              <a:gd name="connsiteY3-28" fmla="*/ 5560 h 829901"/>
              <a:gd name="connsiteX4-29" fmla="*/ 12177486 w 12177486"/>
              <a:gd name="connsiteY4-30" fmla="*/ 484532 h 829901"/>
              <a:gd name="connsiteX0-31" fmla="*/ 0 w 12177486"/>
              <a:gd name="connsiteY0-32" fmla="*/ 798305 h 824360"/>
              <a:gd name="connsiteX1-33" fmla="*/ 3788229 w 12177486"/>
              <a:gd name="connsiteY1-34" fmla="*/ 319334 h 824360"/>
              <a:gd name="connsiteX2-35" fmla="*/ 6821715 w 12177486"/>
              <a:gd name="connsiteY2-36" fmla="*/ 812819 h 824360"/>
              <a:gd name="connsiteX3-37" fmla="*/ 9913257 w 12177486"/>
              <a:gd name="connsiteY3-38" fmla="*/ 19 h 824360"/>
              <a:gd name="connsiteX4-39" fmla="*/ 12177486 w 12177486"/>
              <a:gd name="connsiteY4-40" fmla="*/ 478991 h 824360"/>
              <a:gd name="connsiteX0-41" fmla="*/ 0 w 12177486"/>
              <a:gd name="connsiteY0-42" fmla="*/ 798305 h 819144"/>
              <a:gd name="connsiteX1-43" fmla="*/ 3788229 w 12177486"/>
              <a:gd name="connsiteY1-44" fmla="*/ 319334 h 819144"/>
              <a:gd name="connsiteX2-45" fmla="*/ 6821715 w 12177486"/>
              <a:gd name="connsiteY2-46" fmla="*/ 812819 h 819144"/>
              <a:gd name="connsiteX3-47" fmla="*/ 9913257 w 12177486"/>
              <a:gd name="connsiteY3-48" fmla="*/ 19 h 819144"/>
              <a:gd name="connsiteX4-49" fmla="*/ 12177486 w 12177486"/>
              <a:gd name="connsiteY4-50" fmla="*/ 478991 h 8191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77486" h="819144">
                <a:moveTo>
                  <a:pt x="0" y="798305"/>
                </a:moveTo>
                <a:cubicBezTo>
                  <a:pt x="1325638" y="557610"/>
                  <a:pt x="3009417" y="65455"/>
                  <a:pt x="3788229" y="319334"/>
                </a:cubicBezTo>
                <a:cubicBezTo>
                  <a:pt x="4567041" y="573213"/>
                  <a:pt x="5800877" y="866038"/>
                  <a:pt x="6821715" y="812819"/>
                </a:cubicBezTo>
                <a:cubicBezTo>
                  <a:pt x="7842553" y="759600"/>
                  <a:pt x="8883469" y="2317"/>
                  <a:pt x="9913257" y="19"/>
                </a:cubicBezTo>
                <a:cubicBezTo>
                  <a:pt x="10943045" y="-2279"/>
                  <a:pt x="11491686" y="211686"/>
                  <a:pt x="12177486" y="478991"/>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Noto Sans S Chinese Regular" panose="020B0500000000000000" pitchFamily="34" charset="-122"/>
              <a:ea typeface="Noto Sans S Chinese Regular" panose="020B0500000000000000" pitchFamily="34" charset="-122"/>
              <a:cs typeface="+mn-ea"/>
              <a:sym typeface="Arial"/>
            </a:endParaRPr>
          </a:p>
        </p:txBody>
      </p:sp>
      <p:sp>
        <p:nvSpPr>
          <p:cNvPr id="89" name="椭圆 88"/>
          <p:cNvSpPr/>
          <p:nvPr/>
        </p:nvSpPr>
        <p:spPr>
          <a:xfrm>
            <a:off x="1596530" y="3741585"/>
            <a:ext cx="117547" cy="117547"/>
          </a:xfrm>
          <a:prstGeom prst="ellipse">
            <a:avLst/>
          </a:prstGeom>
          <a:solidFill>
            <a:srgbClr val="FFFFFF"/>
          </a:solidFill>
          <a:ln>
            <a:solidFill>
              <a:srgbClr val="3E7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Noto Sans S Chinese Regular" panose="020B0500000000000000" pitchFamily="34" charset="-122"/>
              <a:ea typeface="Noto Sans S Chinese Regular" panose="020B0500000000000000" pitchFamily="34" charset="-122"/>
              <a:cs typeface="+mn-ea"/>
              <a:sym typeface="Arial"/>
            </a:endParaRPr>
          </a:p>
        </p:txBody>
      </p:sp>
      <p:sp>
        <p:nvSpPr>
          <p:cNvPr id="90" name="椭圆 89"/>
          <p:cNvSpPr/>
          <p:nvPr/>
        </p:nvSpPr>
        <p:spPr>
          <a:xfrm>
            <a:off x="3658103" y="3560749"/>
            <a:ext cx="117547" cy="117547"/>
          </a:xfrm>
          <a:prstGeom prst="ellipse">
            <a:avLst/>
          </a:prstGeom>
          <a:solidFill>
            <a:srgbClr val="FFFFFF"/>
          </a:solidFill>
          <a:ln>
            <a:solidFill>
              <a:srgbClr val="3E7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Noto Sans S Chinese Regular" panose="020B0500000000000000" pitchFamily="34" charset="-122"/>
              <a:ea typeface="Noto Sans S Chinese Regular" panose="020B0500000000000000" pitchFamily="34" charset="-122"/>
              <a:cs typeface="+mn-ea"/>
              <a:sym typeface="Arial"/>
            </a:endParaRPr>
          </a:p>
        </p:txBody>
      </p:sp>
      <p:sp>
        <p:nvSpPr>
          <p:cNvPr id="93" name="椭圆 92"/>
          <p:cNvSpPr/>
          <p:nvPr/>
        </p:nvSpPr>
        <p:spPr>
          <a:xfrm>
            <a:off x="8397047" y="3624038"/>
            <a:ext cx="117547" cy="117547"/>
          </a:xfrm>
          <a:prstGeom prst="ellipse">
            <a:avLst/>
          </a:prstGeom>
          <a:solidFill>
            <a:srgbClr val="FFFFFF"/>
          </a:solidFill>
          <a:ln>
            <a:solidFill>
              <a:srgbClr val="3E7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Noto Sans S Chinese Regular" panose="020B0500000000000000" pitchFamily="34" charset="-122"/>
              <a:ea typeface="Noto Sans S Chinese Regular" panose="020B0500000000000000" pitchFamily="34" charset="-122"/>
              <a:cs typeface="+mn-ea"/>
              <a:sym typeface="Arial"/>
            </a:endParaRPr>
          </a:p>
        </p:txBody>
      </p:sp>
      <p:sp>
        <p:nvSpPr>
          <p:cNvPr id="94" name="椭圆 93"/>
          <p:cNvSpPr/>
          <p:nvPr/>
        </p:nvSpPr>
        <p:spPr>
          <a:xfrm>
            <a:off x="10582584" y="3350580"/>
            <a:ext cx="117547" cy="117547"/>
          </a:xfrm>
          <a:prstGeom prst="ellipse">
            <a:avLst/>
          </a:prstGeom>
          <a:solidFill>
            <a:srgbClr val="FFFFFF"/>
          </a:solidFill>
          <a:ln>
            <a:solidFill>
              <a:srgbClr val="3E7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Noto Sans S Chinese Regular" panose="020B0500000000000000" pitchFamily="34" charset="-122"/>
              <a:ea typeface="Noto Sans S Chinese Regular" panose="020B0500000000000000" pitchFamily="34" charset="-122"/>
              <a:cs typeface="+mn-ea"/>
              <a:sym typeface="Arial"/>
            </a:endParaRPr>
          </a:p>
        </p:txBody>
      </p:sp>
      <p:grpSp>
        <p:nvGrpSpPr>
          <p:cNvPr id="95" name="组合 94"/>
          <p:cNvGrpSpPr/>
          <p:nvPr/>
        </p:nvGrpSpPr>
        <p:grpSpPr>
          <a:xfrm>
            <a:off x="1181719" y="4083274"/>
            <a:ext cx="1064716" cy="1064716"/>
            <a:chOff x="1676400" y="4740492"/>
            <a:chExt cx="685800" cy="685800"/>
          </a:xfrm>
        </p:grpSpPr>
        <p:sp>
          <p:nvSpPr>
            <p:cNvPr id="96" name="椭圆 95"/>
            <p:cNvSpPr/>
            <p:nvPr/>
          </p:nvSpPr>
          <p:spPr>
            <a:xfrm>
              <a:off x="1676400" y="4740492"/>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Noto Sans S Chinese Regular" panose="020B0500000000000000" pitchFamily="34" charset="-122"/>
                <a:ea typeface="Noto Sans S Chinese Regular" panose="020B0500000000000000" pitchFamily="34" charset="-122"/>
                <a:cs typeface="+mn-ea"/>
                <a:sym typeface="Arial"/>
              </a:endParaRPr>
            </a:p>
          </p:txBody>
        </p:sp>
        <p:sp>
          <p:nvSpPr>
            <p:cNvPr id="97" name="Freeform 109"/>
            <p:cNvSpPr>
              <a:spLocks noChangeArrowheads="1"/>
            </p:cNvSpPr>
            <p:nvPr/>
          </p:nvSpPr>
          <p:spPr bwMode="auto">
            <a:xfrm>
              <a:off x="1827792" y="4880339"/>
              <a:ext cx="383016" cy="383014"/>
            </a:xfrm>
            <a:custGeom>
              <a:avLst/>
              <a:gdLst>
                <a:gd name="T0" fmla="*/ 116822 w 634"/>
                <a:gd name="T1" fmla="*/ 0 h 634"/>
                <a:gd name="T2" fmla="*/ 116822 w 634"/>
                <a:gd name="T3" fmla="*/ 228190 h 634"/>
                <a:gd name="T4" fmla="*/ 116822 w 634"/>
                <a:gd name="T5" fmla="*/ 0 h 634"/>
                <a:gd name="T6" fmla="*/ 196507 w 634"/>
                <a:gd name="T7" fmla="*/ 58399 h 634"/>
                <a:gd name="T8" fmla="*/ 159369 w 634"/>
                <a:gd name="T9" fmla="*/ 105984 h 634"/>
                <a:gd name="T10" fmla="*/ 196507 w 634"/>
                <a:gd name="T11" fmla="*/ 58399 h 634"/>
                <a:gd name="T12" fmla="*/ 186051 w 634"/>
                <a:gd name="T13" fmla="*/ 47945 h 634"/>
                <a:gd name="T14" fmla="*/ 138096 w 634"/>
                <a:gd name="T15" fmla="*/ 21269 h 634"/>
                <a:gd name="T16" fmla="*/ 85093 w 634"/>
                <a:gd name="T17" fmla="*/ 105984 h 634"/>
                <a:gd name="T18" fmla="*/ 90501 w 634"/>
                <a:gd name="T19" fmla="*/ 69214 h 634"/>
                <a:gd name="T20" fmla="*/ 138096 w 634"/>
                <a:gd name="T21" fmla="*/ 69214 h 634"/>
                <a:gd name="T22" fmla="*/ 85093 w 634"/>
                <a:gd name="T23" fmla="*/ 105984 h 634"/>
                <a:gd name="T24" fmla="*/ 143504 w 634"/>
                <a:gd name="T25" fmla="*/ 122206 h 634"/>
                <a:gd name="T26" fmla="*/ 116822 w 634"/>
                <a:gd name="T27" fmla="*/ 159336 h 634"/>
                <a:gd name="T28" fmla="*/ 85093 w 634"/>
                <a:gd name="T29" fmla="*/ 122206 h 634"/>
                <a:gd name="T30" fmla="*/ 106366 w 634"/>
                <a:gd name="T31" fmla="*/ 15862 h 634"/>
                <a:gd name="T32" fmla="*/ 116822 w 634"/>
                <a:gd name="T33" fmla="*/ 15862 h 634"/>
                <a:gd name="T34" fmla="*/ 138096 w 634"/>
                <a:gd name="T35" fmla="*/ 58399 h 634"/>
                <a:gd name="T36" fmla="*/ 95549 w 634"/>
                <a:gd name="T37" fmla="*/ 58399 h 634"/>
                <a:gd name="T38" fmla="*/ 90501 w 634"/>
                <a:gd name="T39" fmla="*/ 21269 h 634"/>
                <a:gd name="T40" fmla="*/ 79684 w 634"/>
                <a:gd name="T41" fmla="*/ 52992 h 634"/>
                <a:gd name="T42" fmla="*/ 90501 w 634"/>
                <a:gd name="T43" fmla="*/ 21269 h 634"/>
                <a:gd name="T44" fmla="*/ 32090 w 634"/>
                <a:gd name="T45" fmla="*/ 58399 h 634"/>
                <a:gd name="T46" fmla="*/ 74637 w 634"/>
                <a:gd name="T47" fmla="*/ 105984 h 634"/>
                <a:gd name="T48" fmla="*/ 32090 w 634"/>
                <a:gd name="T49" fmla="*/ 58399 h 634"/>
                <a:gd name="T50" fmla="*/ 32090 w 634"/>
                <a:gd name="T51" fmla="*/ 169790 h 634"/>
                <a:gd name="T52" fmla="*/ 74637 w 634"/>
                <a:gd name="T53" fmla="*/ 122206 h 634"/>
                <a:gd name="T54" fmla="*/ 32090 w 634"/>
                <a:gd name="T55" fmla="*/ 169790 h 634"/>
                <a:gd name="T56" fmla="*/ 42546 w 634"/>
                <a:gd name="T57" fmla="*/ 180605 h 634"/>
                <a:gd name="T58" fmla="*/ 90501 w 634"/>
                <a:gd name="T59" fmla="*/ 212328 h 634"/>
                <a:gd name="T60" fmla="*/ 122231 w 634"/>
                <a:gd name="T61" fmla="*/ 212328 h 634"/>
                <a:gd name="T62" fmla="*/ 116822 w 634"/>
                <a:gd name="T63" fmla="*/ 212328 h 634"/>
                <a:gd name="T64" fmla="*/ 95549 w 634"/>
                <a:gd name="T65" fmla="*/ 169790 h 634"/>
                <a:gd name="T66" fmla="*/ 138096 w 634"/>
                <a:gd name="T67" fmla="*/ 169790 h 634"/>
                <a:gd name="T68" fmla="*/ 138096 w 634"/>
                <a:gd name="T69" fmla="*/ 212328 h 634"/>
                <a:gd name="T70" fmla="*/ 148552 w 634"/>
                <a:gd name="T71" fmla="*/ 175198 h 634"/>
                <a:gd name="T72" fmla="*/ 138096 w 634"/>
                <a:gd name="T73" fmla="*/ 212328 h 634"/>
                <a:gd name="T74" fmla="*/ 196507 w 634"/>
                <a:gd name="T75" fmla="*/ 169790 h 634"/>
                <a:gd name="T76" fmla="*/ 159369 w 634"/>
                <a:gd name="T77" fmla="*/ 122206 h 634"/>
                <a:gd name="T78" fmla="*/ 196507 w 634"/>
                <a:gd name="T79" fmla="*/ 169790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rgbClr val="FFFFFF"/>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latin typeface="Noto Sans S Chinese Regular" panose="020B0500000000000000" pitchFamily="34" charset="-122"/>
                <a:ea typeface="Noto Sans S Chinese Regular" panose="020B0500000000000000" pitchFamily="34" charset="-122"/>
                <a:cs typeface="+mn-ea"/>
                <a:sym typeface="Arial"/>
              </a:endParaRPr>
            </a:p>
          </p:txBody>
        </p:sp>
      </p:grpSp>
      <p:grpSp>
        <p:nvGrpSpPr>
          <p:cNvPr id="98" name="组合 97"/>
          <p:cNvGrpSpPr/>
          <p:nvPr/>
        </p:nvGrpSpPr>
        <p:grpSpPr>
          <a:xfrm>
            <a:off x="10098523" y="3670698"/>
            <a:ext cx="1064716" cy="1064716"/>
            <a:chOff x="8299836" y="4588092"/>
            <a:chExt cx="685800" cy="685800"/>
          </a:xfrm>
        </p:grpSpPr>
        <p:sp>
          <p:nvSpPr>
            <p:cNvPr id="99" name="椭圆 98"/>
            <p:cNvSpPr/>
            <p:nvPr/>
          </p:nvSpPr>
          <p:spPr>
            <a:xfrm>
              <a:off x="8299836" y="4588092"/>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Noto Sans S Chinese Regular" panose="020B0500000000000000" pitchFamily="34" charset="-122"/>
                <a:ea typeface="Noto Sans S Chinese Regular" panose="020B0500000000000000" pitchFamily="34" charset="-122"/>
                <a:cs typeface="+mn-ea"/>
                <a:sym typeface="Arial"/>
              </a:endParaRPr>
            </a:p>
          </p:txBody>
        </p:sp>
        <p:sp>
          <p:nvSpPr>
            <p:cNvPr id="100" name="Freeform 81"/>
            <p:cNvSpPr>
              <a:spLocks noChangeArrowheads="1"/>
            </p:cNvSpPr>
            <p:nvPr/>
          </p:nvSpPr>
          <p:spPr bwMode="auto">
            <a:xfrm>
              <a:off x="8456763" y="4786246"/>
              <a:ext cx="371946" cy="285600"/>
            </a:xfrm>
            <a:custGeom>
              <a:avLst/>
              <a:gdLst>
                <a:gd name="T0" fmla="*/ 131975 w 619"/>
                <a:gd name="T1" fmla="*/ 79795 h 472"/>
                <a:gd name="T2" fmla="*/ 131975 w 619"/>
                <a:gd name="T3" fmla="*/ 79795 h 472"/>
                <a:gd name="T4" fmla="*/ 105437 w 619"/>
                <a:gd name="T5" fmla="*/ 79795 h 472"/>
                <a:gd name="T6" fmla="*/ 116196 w 619"/>
                <a:gd name="T7" fmla="*/ 48021 h 472"/>
                <a:gd name="T8" fmla="*/ 110816 w 619"/>
                <a:gd name="T9" fmla="*/ 42605 h 472"/>
                <a:gd name="T10" fmla="*/ 100416 w 619"/>
                <a:gd name="T11" fmla="*/ 42605 h 472"/>
                <a:gd name="T12" fmla="*/ 84278 w 619"/>
                <a:gd name="T13" fmla="*/ 85211 h 472"/>
                <a:gd name="T14" fmla="*/ 84278 w 619"/>
                <a:gd name="T15" fmla="*/ 90626 h 472"/>
                <a:gd name="T16" fmla="*/ 89657 w 619"/>
                <a:gd name="T17" fmla="*/ 95681 h 472"/>
                <a:gd name="T18" fmla="*/ 121575 w 619"/>
                <a:gd name="T19" fmla="*/ 95681 h 472"/>
                <a:gd name="T20" fmla="*/ 105437 w 619"/>
                <a:gd name="T21" fmla="*/ 127455 h 472"/>
                <a:gd name="T22" fmla="*/ 105437 w 619"/>
                <a:gd name="T23" fmla="*/ 138287 h 472"/>
                <a:gd name="T24" fmla="*/ 116196 w 619"/>
                <a:gd name="T25" fmla="*/ 133232 h 472"/>
                <a:gd name="T26" fmla="*/ 136996 w 619"/>
                <a:gd name="T27" fmla="*/ 85211 h 472"/>
                <a:gd name="T28" fmla="*/ 131975 w 619"/>
                <a:gd name="T29" fmla="*/ 79795 h 472"/>
                <a:gd name="T30" fmla="*/ 158155 w 619"/>
                <a:gd name="T31" fmla="*/ 37189 h 472"/>
                <a:gd name="T32" fmla="*/ 158155 w 619"/>
                <a:gd name="T33" fmla="*/ 37189 h 472"/>
                <a:gd name="T34" fmla="*/ 105437 w 619"/>
                <a:gd name="T35" fmla="*/ 0 h 472"/>
                <a:gd name="T36" fmla="*/ 42318 w 619"/>
                <a:gd name="T37" fmla="*/ 58492 h 472"/>
                <a:gd name="T38" fmla="*/ 0 w 619"/>
                <a:gd name="T39" fmla="*/ 116984 h 472"/>
                <a:gd name="T40" fmla="*/ 52718 w 619"/>
                <a:gd name="T41" fmla="*/ 170060 h 472"/>
                <a:gd name="T42" fmla="*/ 153134 w 619"/>
                <a:gd name="T43" fmla="*/ 170060 h 472"/>
                <a:gd name="T44" fmla="*/ 221632 w 619"/>
                <a:gd name="T45" fmla="*/ 106513 h 472"/>
                <a:gd name="T46" fmla="*/ 158155 w 619"/>
                <a:gd name="T47" fmla="*/ 37189 h 472"/>
                <a:gd name="T48" fmla="*/ 153134 w 619"/>
                <a:gd name="T49" fmla="*/ 159589 h 472"/>
                <a:gd name="T50" fmla="*/ 153134 w 619"/>
                <a:gd name="T51" fmla="*/ 159589 h 472"/>
                <a:gd name="T52" fmla="*/ 52718 w 619"/>
                <a:gd name="T53" fmla="*/ 159589 h 472"/>
                <a:gd name="T54" fmla="*/ 10400 w 619"/>
                <a:gd name="T55" fmla="*/ 116984 h 472"/>
                <a:gd name="T56" fmla="*/ 52718 w 619"/>
                <a:gd name="T57" fmla="*/ 74379 h 472"/>
                <a:gd name="T58" fmla="*/ 105437 w 619"/>
                <a:gd name="T59" fmla="*/ 15887 h 472"/>
                <a:gd name="T60" fmla="*/ 147755 w 619"/>
                <a:gd name="T61" fmla="*/ 53437 h 472"/>
                <a:gd name="T62" fmla="*/ 211232 w 619"/>
                <a:gd name="T63" fmla="*/ 101097 h 472"/>
                <a:gd name="T64" fmla="*/ 153134 w 619"/>
                <a:gd name="T65" fmla="*/ 159589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368" y="221"/>
                  </a:moveTo>
                  <a:lnTo>
                    <a:pt x="368" y="221"/>
                  </a:lnTo>
                  <a:cubicBezTo>
                    <a:pt x="294" y="221"/>
                    <a:pt x="294" y="221"/>
                    <a:pt x="294" y="221"/>
                  </a:cubicBezTo>
                  <a:cubicBezTo>
                    <a:pt x="324" y="133"/>
                    <a:pt x="324" y="133"/>
                    <a:pt x="324" y="133"/>
                  </a:cubicBezTo>
                  <a:cubicBezTo>
                    <a:pt x="324" y="133"/>
                    <a:pt x="324" y="118"/>
                    <a:pt x="309" y="118"/>
                  </a:cubicBezTo>
                  <a:cubicBezTo>
                    <a:pt x="294" y="103"/>
                    <a:pt x="294" y="118"/>
                    <a:pt x="280" y="118"/>
                  </a:cubicBezTo>
                  <a:cubicBezTo>
                    <a:pt x="235" y="236"/>
                    <a:pt x="235" y="236"/>
                    <a:pt x="235" y="236"/>
                  </a:cubicBezTo>
                  <a:lnTo>
                    <a:pt x="235" y="251"/>
                  </a:lnTo>
                  <a:lnTo>
                    <a:pt x="250" y="265"/>
                  </a:lnTo>
                  <a:cubicBezTo>
                    <a:pt x="339" y="265"/>
                    <a:pt x="339" y="265"/>
                    <a:pt x="339" y="265"/>
                  </a:cubicBezTo>
                  <a:cubicBezTo>
                    <a:pt x="294" y="353"/>
                    <a:pt x="294" y="353"/>
                    <a:pt x="294" y="353"/>
                  </a:cubicBezTo>
                  <a:cubicBezTo>
                    <a:pt x="280" y="353"/>
                    <a:pt x="294" y="369"/>
                    <a:pt x="294" y="383"/>
                  </a:cubicBezTo>
                  <a:cubicBezTo>
                    <a:pt x="309" y="383"/>
                    <a:pt x="324" y="383"/>
                    <a:pt x="324" y="369"/>
                  </a:cubicBezTo>
                  <a:cubicBezTo>
                    <a:pt x="324" y="369"/>
                    <a:pt x="382" y="251"/>
                    <a:pt x="382" y="236"/>
                  </a:cubicBezTo>
                  <a:cubicBezTo>
                    <a:pt x="382" y="236"/>
                    <a:pt x="382" y="221"/>
                    <a:pt x="368" y="221"/>
                  </a:cubicBezTo>
                  <a:close/>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5"/>
                  </a:cubicBezTo>
                  <a:cubicBezTo>
                    <a:pt x="618" y="192"/>
                    <a:pt x="544"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7" y="89"/>
                    <a:pt x="412" y="148"/>
                  </a:cubicBezTo>
                  <a:cubicBezTo>
                    <a:pt x="515" y="133"/>
                    <a:pt x="574" y="221"/>
                    <a:pt x="589" y="280"/>
                  </a:cubicBezTo>
                  <a:cubicBezTo>
                    <a:pt x="589" y="369"/>
                    <a:pt x="500" y="442"/>
                    <a:pt x="427" y="442"/>
                  </a:cubicBezTo>
                  <a:close/>
                </a:path>
              </a:pathLst>
            </a:custGeom>
            <a:solidFill>
              <a:srgbClr val="FFFFFF"/>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latin typeface="Noto Sans S Chinese Regular" panose="020B0500000000000000" pitchFamily="34" charset="-122"/>
                <a:ea typeface="Noto Sans S Chinese Regular" panose="020B0500000000000000" pitchFamily="34" charset="-122"/>
                <a:cs typeface="+mn-ea"/>
                <a:sym typeface="Arial"/>
              </a:endParaRPr>
            </a:p>
          </p:txBody>
        </p:sp>
      </p:grpSp>
      <p:grpSp>
        <p:nvGrpSpPr>
          <p:cNvPr id="101" name="组合 100"/>
          <p:cNvGrpSpPr/>
          <p:nvPr/>
        </p:nvGrpSpPr>
        <p:grpSpPr>
          <a:xfrm>
            <a:off x="7881165" y="2371810"/>
            <a:ext cx="1064716" cy="1064716"/>
            <a:chOff x="9955695" y="2892642"/>
            <a:chExt cx="685800" cy="685800"/>
          </a:xfrm>
        </p:grpSpPr>
        <p:sp>
          <p:nvSpPr>
            <p:cNvPr id="102" name="椭圆 101"/>
            <p:cNvSpPr/>
            <p:nvPr/>
          </p:nvSpPr>
          <p:spPr>
            <a:xfrm>
              <a:off x="9955695" y="2892642"/>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Noto Sans S Chinese Regular" panose="020B0500000000000000" pitchFamily="34" charset="-122"/>
                <a:ea typeface="Noto Sans S Chinese Regular" panose="020B0500000000000000" pitchFamily="34" charset="-122"/>
                <a:cs typeface="+mn-ea"/>
                <a:sym typeface="Arial"/>
              </a:endParaRPr>
            </a:p>
          </p:txBody>
        </p:sp>
        <p:sp>
          <p:nvSpPr>
            <p:cNvPr id="103" name="Freeform 85"/>
            <p:cNvSpPr>
              <a:spLocks noChangeArrowheads="1"/>
            </p:cNvSpPr>
            <p:nvPr/>
          </p:nvSpPr>
          <p:spPr bwMode="auto">
            <a:xfrm>
              <a:off x="10130332" y="3043021"/>
              <a:ext cx="336524" cy="383014"/>
            </a:xfrm>
            <a:custGeom>
              <a:avLst/>
              <a:gdLst>
                <a:gd name="T0" fmla="*/ 168627 w 561"/>
                <a:gd name="T1" fmla="*/ 0 h 635"/>
                <a:gd name="T2" fmla="*/ 168627 w 561"/>
                <a:gd name="T3" fmla="*/ 0 h 635"/>
                <a:gd name="T4" fmla="*/ 31864 w 561"/>
                <a:gd name="T5" fmla="*/ 0 h 635"/>
                <a:gd name="T6" fmla="*/ 0 w 561"/>
                <a:gd name="T7" fmla="*/ 26634 h 635"/>
                <a:gd name="T8" fmla="*/ 0 w 561"/>
                <a:gd name="T9" fmla="*/ 228190 h 635"/>
                <a:gd name="T10" fmla="*/ 15753 w 561"/>
                <a:gd name="T11" fmla="*/ 228190 h 635"/>
                <a:gd name="T12" fmla="*/ 42246 w 561"/>
                <a:gd name="T13" fmla="*/ 206955 h 635"/>
                <a:gd name="T14" fmla="*/ 74110 w 561"/>
                <a:gd name="T15" fmla="*/ 228190 h 635"/>
                <a:gd name="T16" fmla="*/ 100245 w 561"/>
                <a:gd name="T17" fmla="*/ 206955 h 635"/>
                <a:gd name="T18" fmla="*/ 126739 w 561"/>
                <a:gd name="T19" fmla="*/ 228190 h 635"/>
                <a:gd name="T20" fmla="*/ 158245 w 561"/>
                <a:gd name="T21" fmla="*/ 206955 h 635"/>
                <a:gd name="T22" fmla="*/ 184738 w 561"/>
                <a:gd name="T23" fmla="*/ 228190 h 635"/>
                <a:gd name="T24" fmla="*/ 200491 w 561"/>
                <a:gd name="T25" fmla="*/ 228190 h 635"/>
                <a:gd name="T26" fmla="*/ 200491 w 561"/>
                <a:gd name="T27" fmla="*/ 26634 h 635"/>
                <a:gd name="T28" fmla="*/ 168627 w 561"/>
                <a:gd name="T29" fmla="*/ 0 h 635"/>
                <a:gd name="T30" fmla="*/ 184738 w 561"/>
                <a:gd name="T31" fmla="*/ 211994 h 635"/>
                <a:gd name="T32" fmla="*/ 184738 w 561"/>
                <a:gd name="T33" fmla="*/ 211994 h 635"/>
                <a:gd name="T34" fmla="*/ 158245 w 561"/>
                <a:gd name="T35" fmla="*/ 190758 h 635"/>
                <a:gd name="T36" fmla="*/ 126739 w 561"/>
                <a:gd name="T37" fmla="*/ 211994 h 635"/>
                <a:gd name="T38" fmla="*/ 100245 w 561"/>
                <a:gd name="T39" fmla="*/ 190758 h 635"/>
                <a:gd name="T40" fmla="*/ 74110 w 561"/>
                <a:gd name="T41" fmla="*/ 211994 h 635"/>
                <a:gd name="T42" fmla="*/ 42246 w 561"/>
                <a:gd name="T43" fmla="*/ 190758 h 635"/>
                <a:gd name="T44" fmla="*/ 15753 w 561"/>
                <a:gd name="T45" fmla="*/ 211994 h 635"/>
                <a:gd name="T46" fmla="*/ 15753 w 561"/>
                <a:gd name="T47" fmla="*/ 26634 h 635"/>
                <a:gd name="T48" fmla="*/ 31864 w 561"/>
                <a:gd name="T49" fmla="*/ 16196 h 635"/>
                <a:gd name="T50" fmla="*/ 168627 w 561"/>
                <a:gd name="T51" fmla="*/ 16196 h 635"/>
                <a:gd name="T52" fmla="*/ 184738 w 561"/>
                <a:gd name="T53" fmla="*/ 26634 h 635"/>
                <a:gd name="T54" fmla="*/ 184738 w 561"/>
                <a:gd name="T55" fmla="*/ 211994 h 635"/>
                <a:gd name="T56" fmla="*/ 147504 w 561"/>
                <a:gd name="T57" fmla="*/ 127412 h 635"/>
                <a:gd name="T58" fmla="*/ 147504 w 561"/>
                <a:gd name="T59" fmla="*/ 127412 h 635"/>
                <a:gd name="T60" fmla="*/ 52987 w 561"/>
                <a:gd name="T61" fmla="*/ 127412 h 635"/>
                <a:gd name="T62" fmla="*/ 42246 w 561"/>
                <a:gd name="T63" fmla="*/ 132451 h 635"/>
                <a:gd name="T64" fmla="*/ 52987 w 561"/>
                <a:gd name="T65" fmla="*/ 143249 h 635"/>
                <a:gd name="T66" fmla="*/ 147504 w 561"/>
                <a:gd name="T67" fmla="*/ 143249 h 635"/>
                <a:gd name="T68" fmla="*/ 158245 w 561"/>
                <a:gd name="T69" fmla="*/ 132451 h 635"/>
                <a:gd name="T70" fmla="*/ 147504 w 561"/>
                <a:gd name="T71" fmla="*/ 127412 h 635"/>
                <a:gd name="T72" fmla="*/ 147504 w 561"/>
                <a:gd name="T73" fmla="*/ 84941 h 635"/>
                <a:gd name="T74" fmla="*/ 147504 w 561"/>
                <a:gd name="T75" fmla="*/ 84941 h 635"/>
                <a:gd name="T76" fmla="*/ 52987 w 561"/>
                <a:gd name="T77" fmla="*/ 84941 h 635"/>
                <a:gd name="T78" fmla="*/ 42246 w 561"/>
                <a:gd name="T79" fmla="*/ 90340 h 635"/>
                <a:gd name="T80" fmla="*/ 52987 w 561"/>
                <a:gd name="T81" fmla="*/ 100778 h 635"/>
                <a:gd name="T82" fmla="*/ 147504 w 561"/>
                <a:gd name="T83" fmla="*/ 100778 h 635"/>
                <a:gd name="T84" fmla="*/ 158245 w 561"/>
                <a:gd name="T85" fmla="*/ 90340 h 635"/>
                <a:gd name="T86" fmla="*/ 147504 w 561"/>
                <a:gd name="T87" fmla="*/ 84941 h 635"/>
                <a:gd name="T88" fmla="*/ 147504 w 561"/>
                <a:gd name="T89" fmla="*/ 42471 h 635"/>
                <a:gd name="T90" fmla="*/ 147504 w 561"/>
                <a:gd name="T91" fmla="*/ 42471 h 635"/>
                <a:gd name="T92" fmla="*/ 52987 w 561"/>
                <a:gd name="T93" fmla="*/ 42471 h 635"/>
                <a:gd name="T94" fmla="*/ 42246 w 561"/>
                <a:gd name="T95" fmla="*/ 47870 h 635"/>
                <a:gd name="T96" fmla="*/ 52987 w 561"/>
                <a:gd name="T97" fmla="*/ 58667 h 635"/>
                <a:gd name="T98" fmla="*/ 147504 w 561"/>
                <a:gd name="T99" fmla="*/ 58667 h 635"/>
                <a:gd name="T100" fmla="*/ 158245 w 561"/>
                <a:gd name="T101" fmla="*/ 47870 h 635"/>
                <a:gd name="T102" fmla="*/ 147504 w 561"/>
                <a:gd name="T103" fmla="*/ 42471 h 6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61" h="635">
                  <a:moveTo>
                    <a:pt x="471" y="0"/>
                  </a:moveTo>
                  <a:lnTo>
                    <a:pt x="471" y="0"/>
                  </a:lnTo>
                  <a:cubicBezTo>
                    <a:pt x="89" y="0"/>
                    <a:pt x="89" y="0"/>
                    <a:pt x="89" y="0"/>
                  </a:cubicBezTo>
                  <a:cubicBezTo>
                    <a:pt x="44" y="0"/>
                    <a:pt x="0" y="30"/>
                    <a:pt x="0" y="74"/>
                  </a:cubicBezTo>
                  <a:cubicBezTo>
                    <a:pt x="0" y="634"/>
                    <a:pt x="0" y="634"/>
                    <a:pt x="0" y="634"/>
                  </a:cubicBezTo>
                  <a:cubicBezTo>
                    <a:pt x="44" y="634"/>
                    <a:pt x="44" y="634"/>
                    <a:pt x="44" y="634"/>
                  </a:cubicBezTo>
                  <a:cubicBezTo>
                    <a:pt x="118" y="575"/>
                    <a:pt x="118" y="575"/>
                    <a:pt x="118" y="575"/>
                  </a:cubicBezTo>
                  <a:cubicBezTo>
                    <a:pt x="207" y="634"/>
                    <a:pt x="207" y="634"/>
                    <a:pt x="207" y="634"/>
                  </a:cubicBezTo>
                  <a:cubicBezTo>
                    <a:pt x="280" y="575"/>
                    <a:pt x="280" y="575"/>
                    <a:pt x="280" y="575"/>
                  </a:cubicBezTo>
                  <a:cubicBezTo>
                    <a:pt x="354" y="634"/>
                    <a:pt x="354" y="634"/>
                    <a:pt x="354" y="634"/>
                  </a:cubicBezTo>
                  <a:cubicBezTo>
                    <a:pt x="442" y="575"/>
                    <a:pt x="442" y="575"/>
                    <a:pt x="442" y="575"/>
                  </a:cubicBezTo>
                  <a:cubicBezTo>
                    <a:pt x="516" y="634"/>
                    <a:pt x="516" y="634"/>
                    <a:pt x="516" y="634"/>
                  </a:cubicBezTo>
                  <a:cubicBezTo>
                    <a:pt x="560" y="634"/>
                    <a:pt x="560" y="634"/>
                    <a:pt x="560" y="634"/>
                  </a:cubicBezTo>
                  <a:cubicBezTo>
                    <a:pt x="560" y="74"/>
                    <a:pt x="560" y="74"/>
                    <a:pt x="560" y="74"/>
                  </a:cubicBezTo>
                  <a:cubicBezTo>
                    <a:pt x="560" y="30"/>
                    <a:pt x="516" y="0"/>
                    <a:pt x="471" y="0"/>
                  </a:cubicBezTo>
                  <a:close/>
                  <a:moveTo>
                    <a:pt x="516" y="589"/>
                  </a:moveTo>
                  <a:lnTo>
                    <a:pt x="516" y="589"/>
                  </a:lnTo>
                  <a:cubicBezTo>
                    <a:pt x="442" y="530"/>
                    <a:pt x="442" y="530"/>
                    <a:pt x="442" y="530"/>
                  </a:cubicBezTo>
                  <a:cubicBezTo>
                    <a:pt x="354" y="589"/>
                    <a:pt x="354" y="589"/>
                    <a:pt x="354" y="589"/>
                  </a:cubicBezTo>
                  <a:cubicBezTo>
                    <a:pt x="280" y="530"/>
                    <a:pt x="280" y="530"/>
                    <a:pt x="280" y="530"/>
                  </a:cubicBezTo>
                  <a:cubicBezTo>
                    <a:pt x="207" y="589"/>
                    <a:pt x="207" y="589"/>
                    <a:pt x="207" y="589"/>
                  </a:cubicBezTo>
                  <a:cubicBezTo>
                    <a:pt x="118" y="530"/>
                    <a:pt x="118" y="530"/>
                    <a:pt x="118" y="530"/>
                  </a:cubicBezTo>
                  <a:cubicBezTo>
                    <a:pt x="44" y="589"/>
                    <a:pt x="44" y="589"/>
                    <a:pt x="44" y="589"/>
                  </a:cubicBezTo>
                  <a:cubicBezTo>
                    <a:pt x="44" y="74"/>
                    <a:pt x="44" y="74"/>
                    <a:pt x="44" y="74"/>
                  </a:cubicBezTo>
                  <a:cubicBezTo>
                    <a:pt x="44" y="59"/>
                    <a:pt x="59" y="45"/>
                    <a:pt x="89" y="45"/>
                  </a:cubicBezTo>
                  <a:cubicBezTo>
                    <a:pt x="471" y="45"/>
                    <a:pt x="471" y="45"/>
                    <a:pt x="471" y="45"/>
                  </a:cubicBezTo>
                  <a:cubicBezTo>
                    <a:pt x="501" y="45"/>
                    <a:pt x="516" y="59"/>
                    <a:pt x="516" y="74"/>
                  </a:cubicBezTo>
                  <a:lnTo>
                    <a:pt x="516" y="589"/>
                  </a:lnTo>
                  <a:close/>
                  <a:moveTo>
                    <a:pt x="412" y="354"/>
                  </a:moveTo>
                  <a:lnTo>
                    <a:pt x="412" y="354"/>
                  </a:lnTo>
                  <a:cubicBezTo>
                    <a:pt x="148" y="354"/>
                    <a:pt x="148" y="354"/>
                    <a:pt x="148" y="354"/>
                  </a:cubicBezTo>
                  <a:cubicBezTo>
                    <a:pt x="133" y="354"/>
                    <a:pt x="118" y="368"/>
                    <a:pt x="118" y="368"/>
                  </a:cubicBezTo>
                  <a:cubicBezTo>
                    <a:pt x="118" y="383"/>
                    <a:pt x="133" y="398"/>
                    <a:pt x="148" y="398"/>
                  </a:cubicBezTo>
                  <a:cubicBezTo>
                    <a:pt x="412" y="398"/>
                    <a:pt x="412" y="398"/>
                    <a:pt x="412" y="398"/>
                  </a:cubicBezTo>
                  <a:cubicBezTo>
                    <a:pt x="427" y="398"/>
                    <a:pt x="442" y="383"/>
                    <a:pt x="442" y="368"/>
                  </a:cubicBezTo>
                  <a:cubicBezTo>
                    <a:pt x="442" y="368"/>
                    <a:pt x="427" y="354"/>
                    <a:pt x="412" y="354"/>
                  </a:cubicBezTo>
                  <a:close/>
                  <a:moveTo>
                    <a:pt x="412" y="236"/>
                  </a:moveTo>
                  <a:lnTo>
                    <a:pt x="412" y="236"/>
                  </a:lnTo>
                  <a:cubicBezTo>
                    <a:pt x="148" y="236"/>
                    <a:pt x="148" y="236"/>
                    <a:pt x="148" y="236"/>
                  </a:cubicBezTo>
                  <a:cubicBezTo>
                    <a:pt x="133" y="236"/>
                    <a:pt x="118" y="251"/>
                    <a:pt x="118" y="251"/>
                  </a:cubicBezTo>
                  <a:cubicBezTo>
                    <a:pt x="118" y="266"/>
                    <a:pt x="133" y="280"/>
                    <a:pt x="148" y="280"/>
                  </a:cubicBezTo>
                  <a:cubicBezTo>
                    <a:pt x="412" y="280"/>
                    <a:pt x="412" y="280"/>
                    <a:pt x="412" y="280"/>
                  </a:cubicBezTo>
                  <a:cubicBezTo>
                    <a:pt x="427" y="280"/>
                    <a:pt x="442" y="266"/>
                    <a:pt x="442" y="251"/>
                  </a:cubicBezTo>
                  <a:cubicBezTo>
                    <a:pt x="442" y="251"/>
                    <a:pt x="427" y="236"/>
                    <a:pt x="412" y="236"/>
                  </a:cubicBezTo>
                  <a:close/>
                  <a:moveTo>
                    <a:pt x="412" y="118"/>
                  </a:moveTo>
                  <a:lnTo>
                    <a:pt x="412" y="118"/>
                  </a:lnTo>
                  <a:cubicBezTo>
                    <a:pt x="148" y="118"/>
                    <a:pt x="148" y="118"/>
                    <a:pt x="148" y="118"/>
                  </a:cubicBezTo>
                  <a:cubicBezTo>
                    <a:pt x="133" y="118"/>
                    <a:pt x="118" y="133"/>
                    <a:pt x="118" y="133"/>
                  </a:cubicBezTo>
                  <a:cubicBezTo>
                    <a:pt x="118" y="148"/>
                    <a:pt x="133" y="163"/>
                    <a:pt x="148" y="163"/>
                  </a:cubicBezTo>
                  <a:cubicBezTo>
                    <a:pt x="412" y="163"/>
                    <a:pt x="412" y="163"/>
                    <a:pt x="412" y="163"/>
                  </a:cubicBezTo>
                  <a:cubicBezTo>
                    <a:pt x="427" y="163"/>
                    <a:pt x="442" y="148"/>
                    <a:pt x="442" y="133"/>
                  </a:cubicBezTo>
                  <a:cubicBezTo>
                    <a:pt x="442" y="133"/>
                    <a:pt x="427" y="118"/>
                    <a:pt x="412" y="118"/>
                  </a:cubicBezTo>
                  <a:close/>
                </a:path>
              </a:pathLst>
            </a:custGeom>
            <a:solidFill>
              <a:schemeClr val="bg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latin typeface="Noto Sans S Chinese Regular" panose="020B0500000000000000" pitchFamily="34" charset="-122"/>
                <a:ea typeface="Noto Sans S Chinese Regular" panose="020B0500000000000000" pitchFamily="34" charset="-122"/>
                <a:cs typeface="+mn-ea"/>
                <a:sym typeface="Arial"/>
              </a:endParaRPr>
            </a:p>
          </p:txBody>
        </p:sp>
      </p:grpSp>
      <p:grpSp>
        <p:nvGrpSpPr>
          <p:cNvPr id="111" name="组合 110"/>
          <p:cNvGrpSpPr/>
          <p:nvPr/>
        </p:nvGrpSpPr>
        <p:grpSpPr>
          <a:xfrm>
            <a:off x="3243290" y="2311059"/>
            <a:ext cx="1064716" cy="1064716"/>
            <a:chOff x="3332259" y="3083142"/>
            <a:chExt cx="685800" cy="685800"/>
          </a:xfrm>
        </p:grpSpPr>
        <p:sp>
          <p:nvSpPr>
            <p:cNvPr id="112" name="椭圆 111"/>
            <p:cNvSpPr/>
            <p:nvPr/>
          </p:nvSpPr>
          <p:spPr>
            <a:xfrm>
              <a:off x="3332259" y="3083142"/>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Noto Sans S Chinese Regular" panose="020B0500000000000000" pitchFamily="34" charset="-122"/>
                <a:ea typeface="Noto Sans S Chinese Regular" panose="020B0500000000000000" pitchFamily="34" charset="-122"/>
                <a:cs typeface="+mn-ea"/>
                <a:sym typeface="Arial"/>
              </a:endParaRPr>
            </a:p>
          </p:txBody>
        </p:sp>
        <p:sp>
          <p:nvSpPr>
            <p:cNvPr id="113" name="Freeform 160"/>
            <p:cNvSpPr>
              <a:spLocks noChangeArrowheads="1"/>
            </p:cNvSpPr>
            <p:nvPr/>
          </p:nvSpPr>
          <p:spPr bwMode="auto">
            <a:xfrm>
              <a:off x="3530439" y="3240069"/>
              <a:ext cx="309956" cy="371946"/>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bg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latin typeface="Noto Sans S Chinese Regular" panose="020B0500000000000000" pitchFamily="34" charset="-122"/>
                <a:ea typeface="Noto Sans S Chinese Regular" panose="020B0500000000000000" pitchFamily="34" charset="-122"/>
                <a:cs typeface="+mn-ea"/>
                <a:sym typeface="Arial"/>
              </a:endParaRPr>
            </a:p>
          </p:txBody>
        </p:sp>
      </p:grpSp>
      <p:sp>
        <p:nvSpPr>
          <p:cNvPr id="30" name="TextBox 8">
            <a:extLst>
              <a:ext uri="{FF2B5EF4-FFF2-40B4-BE49-F238E27FC236}">
                <a16:creationId xmlns:a16="http://schemas.microsoft.com/office/drawing/2014/main" id="{07BE9920-5911-4138-BDE9-D98245C90DD2}"/>
              </a:ext>
            </a:extLst>
          </p:cNvPr>
          <p:cNvSpPr txBox="1"/>
          <p:nvPr/>
        </p:nvSpPr>
        <p:spPr>
          <a:xfrm>
            <a:off x="4079777" y="338059"/>
            <a:ext cx="3744178" cy="369332"/>
          </a:xfrm>
          <a:prstGeom prst="rect">
            <a:avLst/>
          </a:prstGeom>
          <a:noFill/>
        </p:spPr>
        <p:txBody>
          <a:bodyPr wrap="square" lIns="0" tIns="0" rIns="0" bIns="0" rtlCol="0" anchor="ctr">
            <a:spAutoFit/>
          </a:bodyPr>
          <a:lstStyle/>
          <a:p>
            <a:pPr algn="ctr"/>
            <a:r>
              <a:rPr lang="zh-CN" altLang="en-US"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解决方法</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31" name="组合 30">
            <a:extLst>
              <a:ext uri="{FF2B5EF4-FFF2-40B4-BE49-F238E27FC236}">
                <a16:creationId xmlns:a16="http://schemas.microsoft.com/office/drawing/2014/main" id="{95FF48D4-CF2F-42DD-8AFD-1DDFD7AB23C1}"/>
              </a:ext>
            </a:extLst>
          </p:cNvPr>
          <p:cNvGrpSpPr/>
          <p:nvPr/>
        </p:nvGrpSpPr>
        <p:grpSpPr>
          <a:xfrm>
            <a:off x="840658" y="561638"/>
            <a:ext cx="10510685" cy="0"/>
            <a:chOff x="1028775" y="591989"/>
            <a:chExt cx="11086097" cy="0"/>
          </a:xfrm>
        </p:grpSpPr>
        <p:cxnSp>
          <p:nvCxnSpPr>
            <p:cNvPr id="32" name="直接连接符 31">
              <a:extLst>
                <a:ext uri="{FF2B5EF4-FFF2-40B4-BE49-F238E27FC236}">
                  <a16:creationId xmlns:a16="http://schemas.microsoft.com/office/drawing/2014/main" id="{85EEE57F-D8C4-44D8-95E2-0F872D14E850}"/>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2397869-5C55-41C0-BB21-7F34A7EB6FBD}"/>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4" name="椭圆 33"/>
          <p:cNvSpPr/>
          <p:nvPr/>
        </p:nvSpPr>
        <p:spPr>
          <a:xfrm>
            <a:off x="6146850" y="4089915"/>
            <a:ext cx="117547" cy="117547"/>
          </a:xfrm>
          <a:prstGeom prst="ellipse">
            <a:avLst/>
          </a:prstGeom>
          <a:solidFill>
            <a:srgbClr val="FFFFFF"/>
          </a:solidFill>
          <a:ln>
            <a:solidFill>
              <a:srgbClr val="3E78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Noto Sans S Chinese Regular" panose="020B0500000000000000" pitchFamily="34" charset="-122"/>
              <a:ea typeface="Noto Sans S Chinese Regular" panose="020B0500000000000000" pitchFamily="34" charset="-122"/>
              <a:cs typeface="+mn-ea"/>
              <a:sym typeface="Arial"/>
            </a:endParaRPr>
          </a:p>
        </p:txBody>
      </p:sp>
      <p:grpSp>
        <p:nvGrpSpPr>
          <p:cNvPr id="35" name="组合 107"/>
          <p:cNvGrpSpPr/>
          <p:nvPr/>
        </p:nvGrpSpPr>
        <p:grpSpPr>
          <a:xfrm>
            <a:off x="5702991" y="4392782"/>
            <a:ext cx="1064716" cy="1064716"/>
            <a:chOff x="4988118" y="4988142"/>
            <a:chExt cx="685800" cy="685800"/>
          </a:xfrm>
        </p:grpSpPr>
        <p:sp>
          <p:nvSpPr>
            <p:cNvPr id="36" name="椭圆 35"/>
            <p:cNvSpPr/>
            <p:nvPr/>
          </p:nvSpPr>
          <p:spPr>
            <a:xfrm>
              <a:off x="4988118" y="4988142"/>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Noto Sans S Chinese Regular" panose="020B0500000000000000" pitchFamily="34" charset="-122"/>
                <a:ea typeface="Noto Sans S Chinese Regular" panose="020B0500000000000000" pitchFamily="34" charset="-122"/>
                <a:cs typeface="+mn-ea"/>
                <a:sym typeface="Arial"/>
              </a:endParaRPr>
            </a:p>
          </p:txBody>
        </p:sp>
        <p:sp>
          <p:nvSpPr>
            <p:cNvPr id="37" name="Freeform 159"/>
            <p:cNvSpPr>
              <a:spLocks noChangeArrowheads="1"/>
            </p:cNvSpPr>
            <p:nvPr/>
          </p:nvSpPr>
          <p:spPr bwMode="auto">
            <a:xfrm>
              <a:off x="5139510" y="5151163"/>
              <a:ext cx="383016" cy="371946"/>
            </a:xfrm>
            <a:custGeom>
              <a:avLst/>
              <a:gdLst>
                <a:gd name="T0" fmla="*/ 63820 w 634"/>
                <a:gd name="T1" fmla="*/ 68484 h 619"/>
                <a:gd name="T2" fmla="*/ 63820 w 634"/>
                <a:gd name="T3" fmla="*/ 68484 h 619"/>
                <a:gd name="T4" fmla="*/ 58411 w 634"/>
                <a:gd name="T5" fmla="*/ 73504 h 619"/>
                <a:gd name="T6" fmla="*/ 58411 w 634"/>
                <a:gd name="T7" fmla="*/ 147724 h 619"/>
                <a:gd name="T8" fmla="*/ 63820 w 634"/>
                <a:gd name="T9" fmla="*/ 152744 h 619"/>
                <a:gd name="T10" fmla="*/ 74637 w 634"/>
                <a:gd name="T11" fmla="*/ 147724 h 619"/>
                <a:gd name="T12" fmla="*/ 74637 w 634"/>
                <a:gd name="T13" fmla="*/ 73504 h 619"/>
                <a:gd name="T14" fmla="*/ 63820 w 634"/>
                <a:gd name="T15" fmla="*/ 68484 h 619"/>
                <a:gd name="T16" fmla="*/ 122231 w 634"/>
                <a:gd name="T17" fmla="*/ 89639 h 619"/>
                <a:gd name="T18" fmla="*/ 122231 w 634"/>
                <a:gd name="T19" fmla="*/ 89639 h 619"/>
                <a:gd name="T20" fmla="*/ 116822 w 634"/>
                <a:gd name="T21" fmla="*/ 94658 h 619"/>
                <a:gd name="T22" fmla="*/ 116822 w 634"/>
                <a:gd name="T23" fmla="*/ 136968 h 619"/>
                <a:gd name="T24" fmla="*/ 122231 w 634"/>
                <a:gd name="T25" fmla="*/ 147724 h 619"/>
                <a:gd name="T26" fmla="*/ 127639 w 634"/>
                <a:gd name="T27" fmla="*/ 136968 h 619"/>
                <a:gd name="T28" fmla="*/ 127639 w 634"/>
                <a:gd name="T29" fmla="*/ 94658 h 619"/>
                <a:gd name="T30" fmla="*/ 122231 w 634"/>
                <a:gd name="T31" fmla="*/ 89639 h 619"/>
                <a:gd name="T32" fmla="*/ 169825 w 634"/>
                <a:gd name="T33" fmla="*/ 0 h 619"/>
                <a:gd name="T34" fmla="*/ 169825 w 634"/>
                <a:gd name="T35" fmla="*/ 0 h 619"/>
                <a:gd name="T36" fmla="*/ 116822 w 634"/>
                <a:gd name="T37" fmla="*/ 41951 h 619"/>
                <a:gd name="T38" fmla="*/ 58411 w 634"/>
                <a:gd name="T39" fmla="*/ 20796 h 619"/>
                <a:gd name="T40" fmla="*/ 0 w 634"/>
                <a:gd name="T41" fmla="*/ 52707 h 619"/>
                <a:gd name="T42" fmla="*/ 0 w 634"/>
                <a:gd name="T43" fmla="*/ 221586 h 619"/>
                <a:gd name="T44" fmla="*/ 58411 w 634"/>
                <a:gd name="T45" fmla="*/ 190034 h 619"/>
                <a:gd name="T46" fmla="*/ 116822 w 634"/>
                <a:gd name="T47" fmla="*/ 210830 h 619"/>
                <a:gd name="T48" fmla="*/ 169825 w 634"/>
                <a:gd name="T49" fmla="*/ 168879 h 619"/>
                <a:gd name="T50" fmla="*/ 228236 w 634"/>
                <a:gd name="T51" fmla="*/ 210830 h 619"/>
                <a:gd name="T52" fmla="*/ 228236 w 634"/>
                <a:gd name="T53" fmla="*/ 41951 h 619"/>
                <a:gd name="T54" fmla="*/ 169825 w 634"/>
                <a:gd name="T55" fmla="*/ 0 h 619"/>
                <a:gd name="T56" fmla="*/ 212372 w 634"/>
                <a:gd name="T57" fmla="*/ 184655 h 619"/>
                <a:gd name="T58" fmla="*/ 212372 w 634"/>
                <a:gd name="T59" fmla="*/ 184655 h 619"/>
                <a:gd name="T60" fmla="*/ 169825 w 634"/>
                <a:gd name="T61" fmla="*/ 152744 h 619"/>
                <a:gd name="T62" fmla="*/ 116822 w 634"/>
                <a:gd name="T63" fmla="*/ 195053 h 619"/>
                <a:gd name="T64" fmla="*/ 58411 w 634"/>
                <a:gd name="T65" fmla="*/ 173899 h 619"/>
                <a:gd name="T66" fmla="*/ 15865 w 634"/>
                <a:gd name="T67" fmla="*/ 200432 h 619"/>
                <a:gd name="T68" fmla="*/ 15865 w 634"/>
                <a:gd name="T69" fmla="*/ 58086 h 619"/>
                <a:gd name="T70" fmla="*/ 58411 w 634"/>
                <a:gd name="T71" fmla="*/ 31553 h 619"/>
                <a:gd name="T72" fmla="*/ 116822 w 634"/>
                <a:gd name="T73" fmla="*/ 52707 h 619"/>
                <a:gd name="T74" fmla="*/ 169825 w 634"/>
                <a:gd name="T75" fmla="*/ 10398 h 619"/>
                <a:gd name="T76" fmla="*/ 212372 w 634"/>
                <a:gd name="T77" fmla="*/ 41951 h 619"/>
                <a:gd name="T78" fmla="*/ 212372 w 634"/>
                <a:gd name="T79" fmla="*/ 184655 h 619"/>
                <a:gd name="T80" fmla="*/ 169825 w 634"/>
                <a:gd name="T81" fmla="*/ 115813 h 619"/>
                <a:gd name="T82" fmla="*/ 169825 w 634"/>
                <a:gd name="T83" fmla="*/ 115813 h 619"/>
                <a:gd name="T84" fmla="*/ 180642 w 634"/>
                <a:gd name="T85" fmla="*/ 126570 h 619"/>
                <a:gd name="T86" fmla="*/ 186051 w 634"/>
                <a:gd name="T87" fmla="*/ 115813 h 619"/>
                <a:gd name="T88" fmla="*/ 186051 w 634"/>
                <a:gd name="T89" fmla="*/ 63106 h 619"/>
                <a:gd name="T90" fmla="*/ 180642 w 634"/>
                <a:gd name="T91" fmla="*/ 52707 h 619"/>
                <a:gd name="T92" fmla="*/ 169825 w 634"/>
                <a:gd name="T93" fmla="*/ 63106 h 619"/>
                <a:gd name="T94" fmla="*/ 169825 w 634"/>
                <a:gd name="T95" fmla="*/ 115813 h 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solidFill>
              <a:schemeClr val="bg1"/>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defRPr/>
              </a:pPr>
              <a:endParaRPr lang="zh-CN" altLang="en-US">
                <a:latin typeface="Noto Sans S Chinese Regular" panose="020B0500000000000000" pitchFamily="34" charset="-122"/>
                <a:ea typeface="Noto Sans S Chinese Regular" panose="020B0500000000000000" pitchFamily="34" charset="-122"/>
                <a:cs typeface="+mn-ea"/>
                <a:sym typeface="Arial"/>
              </a:endParaRPr>
            </a:p>
          </p:txBody>
        </p:sp>
      </p:grpSp>
      <p:sp>
        <p:nvSpPr>
          <p:cNvPr id="56" name="文本框 55"/>
          <p:cNvSpPr txBox="1"/>
          <p:nvPr/>
        </p:nvSpPr>
        <p:spPr>
          <a:xfrm>
            <a:off x="763099" y="955447"/>
            <a:ext cx="10059968" cy="336695"/>
          </a:xfrm>
          <a:prstGeom prst="rect">
            <a:avLst/>
          </a:prstGeom>
          <a:noFill/>
        </p:spPr>
        <p:txBody>
          <a:bodyPr wrap="square">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gn="ctr" eaLnBrk="1" hangingPunct="1">
              <a:lnSpc>
                <a:spcPct val="150000"/>
              </a:lnSpc>
              <a:spcBef>
                <a:spcPct val="0"/>
              </a:spcBef>
              <a:buFontTx/>
              <a:buNone/>
            </a:pPr>
            <a:r>
              <a:rPr lang="zh-CN" altLang="en-US" sz="1200" dirty="0" smtClean="0">
                <a:latin typeface="微软雅黑" charset="-122"/>
                <a:ea typeface="微软雅黑" charset="-122"/>
                <a:sym typeface="+mn-ea" charset="0"/>
              </a:rPr>
              <a:t>我们团队通过市场的相关调研，需求分析，用户心理分析，技术可行性分析，得出如下结论</a:t>
            </a:r>
            <a:endParaRPr lang="zh-CN" altLang="zh-CN" sz="1200" dirty="0">
              <a:latin typeface="微软雅黑" charset="-122"/>
              <a:ea typeface="微软雅黑" charset="-122"/>
              <a:sym typeface="+mn-ea" charset="0"/>
            </a:endParaRPr>
          </a:p>
        </p:txBody>
      </p:sp>
      <p:sp>
        <p:nvSpPr>
          <p:cNvPr id="57" name="TextBox 23"/>
          <p:cNvSpPr txBox="1">
            <a:spLocks noChangeArrowheads="1"/>
          </p:cNvSpPr>
          <p:nvPr/>
        </p:nvSpPr>
        <p:spPr bwMode="auto">
          <a:xfrm>
            <a:off x="679556" y="2172368"/>
            <a:ext cx="2069041" cy="9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gn="ctr" eaLnBrk="1" hangingPunct="1">
              <a:lnSpc>
                <a:spcPct val="170000"/>
              </a:lnSpc>
              <a:spcBef>
                <a:spcPct val="0"/>
              </a:spcBef>
              <a:buFont typeface="Arial" charset="0"/>
              <a:buNone/>
            </a:pPr>
            <a:r>
              <a:rPr lang="zh-CN" altLang="en-US" sz="1100" dirty="0" smtClean="0">
                <a:latin typeface="Lora" charset="0"/>
                <a:ea typeface="华文细黑" charset="-122"/>
                <a:sym typeface="+mn-ea" charset="0"/>
              </a:rPr>
              <a:t>本项目在提供在线课程的同时，还提供学生日常用到的查课表，查成绩等多项实际功能。</a:t>
            </a:r>
            <a:endParaRPr lang="zh-CN" altLang="en-US" sz="1100" dirty="0">
              <a:latin typeface="Lora" charset="0"/>
              <a:ea typeface="华文细黑" charset="-122"/>
              <a:sym typeface="+mn-ea" charset="0"/>
            </a:endParaRPr>
          </a:p>
        </p:txBody>
      </p:sp>
      <p:sp>
        <p:nvSpPr>
          <p:cNvPr id="58" name="TextBox 24"/>
          <p:cNvSpPr txBox="1">
            <a:spLocks noChangeArrowheads="1"/>
          </p:cNvSpPr>
          <p:nvPr/>
        </p:nvSpPr>
        <p:spPr bwMode="auto">
          <a:xfrm>
            <a:off x="1196579" y="3259370"/>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gn="ctr" eaLnBrk="1" hangingPunct="1">
              <a:lnSpc>
                <a:spcPct val="100000"/>
              </a:lnSpc>
              <a:spcBef>
                <a:spcPct val="0"/>
              </a:spcBef>
              <a:buFont typeface="Arial" charset="0"/>
              <a:buNone/>
            </a:pPr>
            <a:r>
              <a:rPr lang="zh-CN" altLang="en-US" sz="1400" b="1" dirty="0" smtClean="0">
                <a:latin typeface="微软雅黑" charset="-122"/>
                <a:ea typeface="微软雅黑" charset="-122"/>
                <a:sym typeface="+mn-ea" charset="0"/>
              </a:rPr>
              <a:t>功能全面</a:t>
            </a:r>
            <a:endParaRPr lang="zh-CN" altLang="en-US" sz="1400" b="1" dirty="0">
              <a:latin typeface="微软雅黑" charset="-122"/>
              <a:ea typeface="微软雅黑" charset="-122"/>
              <a:sym typeface="+mn-ea" charset="0"/>
            </a:endParaRPr>
          </a:p>
        </p:txBody>
      </p:sp>
      <p:sp>
        <p:nvSpPr>
          <p:cNvPr id="59" name="TextBox 23"/>
          <p:cNvSpPr txBox="1">
            <a:spLocks noChangeArrowheads="1"/>
          </p:cNvSpPr>
          <p:nvPr/>
        </p:nvSpPr>
        <p:spPr bwMode="auto">
          <a:xfrm>
            <a:off x="2431663" y="4267681"/>
            <a:ext cx="2641388" cy="9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indent="0" algn="ctr" eaLnBrk="1" hangingPunct="1">
              <a:lnSpc>
                <a:spcPct val="170000"/>
              </a:lnSpc>
              <a:spcBef>
                <a:spcPct val="0"/>
              </a:spcBef>
              <a:buFont typeface="Arial" charset="0"/>
              <a:buNone/>
            </a:pPr>
            <a:r>
              <a:rPr lang="zh-CN" altLang="en-US" sz="1100" dirty="0" smtClean="0">
                <a:latin typeface="Lora" charset="0"/>
                <a:ea typeface="华文细黑" charset="-122"/>
                <a:sym typeface="+mn-ea" charset="0"/>
              </a:rPr>
              <a:t>本项目只提供给通过授权的高效使用，在线课程均来自有资质的院校和机构的在职老师发布。</a:t>
            </a:r>
            <a:endParaRPr lang="zh-CN" altLang="en-US" sz="1100" dirty="0">
              <a:latin typeface="Lora" charset="0"/>
              <a:ea typeface="华文细黑" charset="-122"/>
              <a:sym typeface="+mn-ea" charset="0"/>
            </a:endParaRPr>
          </a:p>
        </p:txBody>
      </p:sp>
      <p:sp>
        <p:nvSpPr>
          <p:cNvPr id="60" name="TextBox 24"/>
          <p:cNvSpPr txBox="1">
            <a:spLocks noChangeArrowheads="1"/>
          </p:cNvSpPr>
          <p:nvPr/>
        </p:nvSpPr>
        <p:spPr bwMode="auto">
          <a:xfrm>
            <a:off x="3300952" y="3935162"/>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gn="ctr" eaLnBrk="1" hangingPunct="1">
              <a:lnSpc>
                <a:spcPct val="100000"/>
              </a:lnSpc>
              <a:spcBef>
                <a:spcPct val="0"/>
              </a:spcBef>
              <a:buFont typeface="Arial" charset="0"/>
              <a:buNone/>
            </a:pPr>
            <a:r>
              <a:rPr lang="zh-CN" altLang="en-US" sz="1400" b="1" dirty="0" smtClean="0">
                <a:latin typeface="微软雅黑" charset="-122"/>
                <a:ea typeface="微软雅黑" charset="-122"/>
                <a:sym typeface="+mn-ea" charset="0"/>
              </a:rPr>
              <a:t>资质审核</a:t>
            </a:r>
            <a:endParaRPr lang="zh-CN" altLang="en-US" sz="1400" b="1" dirty="0">
              <a:latin typeface="微软雅黑" charset="-122"/>
              <a:ea typeface="微软雅黑" charset="-122"/>
              <a:sym typeface="+mn-ea" charset="0"/>
            </a:endParaRPr>
          </a:p>
        </p:txBody>
      </p:sp>
      <p:sp>
        <p:nvSpPr>
          <p:cNvPr id="61" name="TextBox 23"/>
          <p:cNvSpPr txBox="1">
            <a:spLocks noChangeArrowheads="1"/>
          </p:cNvSpPr>
          <p:nvPr/>
        </p:nvSpPr>
        <p:spPr bwMode="auto">
          <a:xfrm>
            <a:off x="4933137" y="2539104"/>
            <a:ext cx="2486565" cy="9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gn="ctr" eaLnBrk="1" hangingPunct="1">
              <a:lnSpc>
                <a:spcPct val="170000"/>
              </a:lnSpc>
              <a:spcBef>
                <a:spcPct val="0"/>
              </a:spcBef>
              <a:buFont typeface="Arial" charset="0"/>
              <a:buNone/>
            </a:pPr>
            <a:r>
              <a:rPr lang="zh-CN" altLang="en-US" sz="1100" dirty="0" smtClean="0">
                <a:latin typeface="Lora" charset="0"/>
                <a:ea typeface="华文细黑" charset="-122"/>
                <a:sym typeface="+mn-ea" charset="0"/>
              </a:rPr>
              <a:t>我们提供给了学生一个合理的线上线下课程安排，让学生在学习过程中更有规划，也更有积极性和动力。</a:t>
            </a:r>
            <a:endParaRPr lang="zh-CN" altLang="en-US" sz="1100" dirty="0">
              <a:latin typeface="Lora" charset="0"/>
              <a:ea typeface="华文细黑" charset="-122"/>
              <a:sym typeface="+mn-ea" charset="0"/>
            </a:endParaRPr>
          </a:p>
        </p:txBody>
      </p:sp>
      <p:sp>
        <p:nvSpPr>
          <p:cNvPr id="62" name="TextBox 24"/>
          <p:cNvSpPr txBox="1">
            <a:spLocks noChangeArrowheads="1"/>
          </p:cNvSpPr>
          <p:nvPr/>
        </p:nvSpPr>
        <p:spPr bwMode="auto">
          <a:xfrm>
            <a:off x="5798447" y="3670698"/>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gn="ctr" eaLnBrk="1" hangingPunct="1">
              <a:lnSpc>
                <a:spcPct val="100000"/>
              </a:lnSpc>
              <a:spcBef>
                <a:spcPct val="0"/>
              </a:spcBef>
              <a:buFont typeface="Arial" charset="0"/>
              <a:buNone/>
            </a:pPr>
            <a:r>
              <a:rPr lang="zh-CN" altLang="en-US" sz="1400" b="1" dirty="0" smtClean="0">
                <a:latin typeface="微软雅黑" charset="-122"/>
                <a:ea typeface="微软雅黑" charset="-122"/>
                <a:sym typeface="+mn-ea" charset="0"/>
              </a:rPr>
              <a:t>课程规划</a:t>
            </a:r>
            <a:endParaRPr lang="zh-CN" altLang="en-US" sz="1400" b="1" dirty="0">
              <a:latin typeface="微软雅黑" charset="-122"/>
              <a:ea typeface="微软雅黑" charset="-122"/>
              <a:sym typeface="+mn-ea" charset="0"/>
            </a:endParaRPr>
          </a:p>
        </p:txBody>
      </p:sp>
      <p:sp>
        <p:nvSpPr>
          <p:cNvPr id="63" name="TextBox 23"/>
          <p:cNvSpPr txBox="1">
            <a:spLocks noChangeArrowheads="1"/>
          </p:cNvSpPr>
          <p:nvPr/>
        </p:nvSpPr>
        <p:spPr bwMode="auto">
          <a:xfrm>
            <a:off x="7411951" y="4138661"/>
            <a:ext cx="2084746" cy="95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gn="ctr" eaLnBrk="1" hangingPunct="1">
              <a:lnSpc>
                <a:spcPct val="170000"/>
              </a:lnSpc>
              <a:spcBef>
                <a:spcPct val="0"/>
              </a:spcBef>
              <a:buFont typeface="Arial" charset="0"/>
              <a:buNone/>
            </a:pPr>
            <a:r>
              <a:rPr lang="zh-CN" altLang="en-US" sz="1100" dirty="0" smtClean="0">
                <a:latin typeface="Lora" charset="0"/>
                <a:ea typeface="华文细黑" charset="-122"/>
                <a:sym typeface="+mn-ea" charset="0"/>
              </a:rPr>
              <a:t>我们根据学生的所在学校，所在专业，学校课表数据来进行学生个性化学习的精准推荐</a:t>
            </a:r>
            <a:endParaRPr lang="zh-CN" altLang="en-US" sz="1100" dirty="0">
              <a:latin typeface="Lora" charset="0"/>
              <a:ea typeface="华文细黑" charset="-122"/>
              <a:sym typeface="+mn-ea" charset="0"/>
            </a:endParaRPr>
          </a:p>
        </p:txBody>
      </p:sp>
      <p:sp>
        <p:nvSpPr>
          <p:cNvPr id="64" name="TextBox 24"/>
          <p:cNvSpPr txBox="1">
            <a:spLocks noChangeArrowheads="1"/>
          </p:cNvSpPr>
          <p:nvPr/>
        </p:nvSpPr>
        <p:spPr bwMode="auto">
          <a:xfrm>
            <a:off x="8048158" y="3897494"/>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gn="r" eaLnBrk="1" hangingPunct="1">
              <a:lnSpc>
                <a:spcPct val="100000"/>
              </a:lnSpc>
              <a:spcBef>
                <a:spcPct val="0"/>
              </a:spcBef>
              <a:buFont typeface="Arial" charset="0"/>
              <a:buNone/>
            </a:pPr>
            <a:r>
              <a:rPr lang="zh-CN" altLang="en-US" sz="1400" b="1" dirty="0" smtClean="0">
                <a:latin typeface="微软雅黑" charset="-122"/>
                <a:ea typeface="微软雅黑" charset="-122"/>
                <a:sym typeface="+mn-ea" charset="0"/>
              </a:rPr>
              <a:t>精准推荐</a:t>
            </a:r>
            <a:endParaRPr lang="zh-CN" altLang="en-US" sz="1400" b="1" dirty="0">
              <a:latin typeface="微软雅黑" charset="-122"/>
              <a:ea typeface="微软雅黑" charset="-122"/>
              <a:sym typeface="+mn-ea" charset="0"/>
            </a:endParaRPr>
          </a:p>
        </p:txBody>
      </p:sp>
      <p:sp>
        <p:nvSpPr>
          <p:cNvPr id="65" name="TextBox 23"/>
          <p:cNvSpPr txBox="1">
            <a:spLocks noChangeArrowheads="1"/>
          </p:cNvSpPr>
          <p:nvPr/>
        </p:nvSpPr>
        <p:spPr bwMode="auto">
          <a:xfrm>
            <a:off x="9690185" y="2028390"/>
            <a:ext cx="1986748" cy="915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gn="ctr" eaLnBrk="1" hangingPunct="1">
              <a:lnSpc>
                <a:spcPct val="170000"/>
              </a:lnSpc>
              <a:spcBef>
                <a:spcPct val="0"/>
              </a:spcBef>
              <a:buFont typeface="Arial" charset="0"/>
              <a:buNone/>
            </a:pPr>
            <a:r>
              <a:rPr lang="zh-CN" altLang="en-US" sz="1100" dirty="0" smtClean="0">
                <a:latin typeface="Lora" charset="0"/>
                <a:ea typeface="华文细黑" charset="-122"/>
                <a:sym typeface="+mn-ea" charset="0"/>
              </a:rPr>
              <a:t>我们拥有线上线下两种讨论模式，充分满足学生学生遇到问题无人请教的问题</a:t>
            </a:r>
            <a:endParaRPr lang="zh-CN" altLang="en-US" sz="1100" dirty="0">
              <a:latin typeface="Lora" charset="0"/>
              <a:ea typeface="华文细黑" charset="-122"/>
              <a:sym typeface="+mn-ea" charset="0"/>
            </a:endParaRPr>
          </a:p>
        </p:txBody>
      </p:sp>
      <p:sp>
        <p:nvSpPr>
          <p:cNvPr id="66" name="TextBox 24"/>
          <p:cNvSpPr txBox="1">
            <a:spLocks noChangeArrowheads="1"/>
          </p:cNvSpPr>
          <p:nvPr/>
        </p:nvSpPr>
        <p:spPr bwMode="auto">
          <a:xfrm>
            <a:off x="10090337" y="2984036"/>
            <a:ext cx="9340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00000"/>
              </a:lnSpc>
              <a:spcBef>
                <a:spcPct val="0"/>
              </a:spcBef>
              <a:buFont typeface="Arial" charset="0"/>
              <a:buNone/>
            </a:pPr>
            <a:r>
              <a:rPr lang="zh-CN" altLang="en-US" sz="1400" b="1" dirty="0" smtClean="0">
                <a:latin typeface="微软雅黑" charset="-122"/>
                <a:ea typeface="微软雅黑" charset="-122"/>
                <a:sym typeface="+mn-ea" charset="0"/>
              </a:rPr>
              <a:t>学习讨论</a:t>
            </a:r>
            <a:endParaRPr lang="zh-CN" altLang="en-US" sz="1400" b="1" dirty="0">
              <a:latin typeface="微软雅黑" charset="-122"/>
              <a:ea typeface="微软雅黑" charset="-122"/>
              <a:sym typeface="+mn-ea" charset="0"/>
            </a:endParaRPr>
          </a:p>
        </p:txBody>
      </p:sp>
    </p:spTree>
    <p:extLst>
      <p:ext uri="{BB962C8B-B14F-4D97-AF65-F5344CB8AC3E}">
        <p14:creationId xmlns:p14="http://schemas.microsoft.com/office/powerpoint/2010/main" val="2373618402"/>
      </p:ext>
    </p:extLst>
  </p:cSld>
  <p:clrMapOvr>
    <a:masterClrMapping/>
  </p:clrMapOvr>
  <mc:AlternateContent xmlns:mc="http://schemas.openxmlformats.org/markup-compatibility/2006" xmlns:p14="http://schemas.microsoft.com/office/powerpoint/2010/main">
    <mc:Choice Requires="p14">
      <p:transition spd="slow" p14:dur="1500" advClick="0" advTm="3000">
        <p:push dir="u"/>
      </p:transition>
    </mc:Choice>
    <mc:Fallback xmlns="">
      <p:transition spd="slow" advClick="0" advTm="3000">
        <p:push dir="u"/>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0" fill="hold" grpId="0" nodeType="withEffect" p14:presetBounceEnd="40000">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14:bounceEnd="40000">
                                          <p:cBhvr additive="base">
                                            <p:cTn id="7" dur="1000" fill="hold"/>
                                            <p:tgtEl>
                                              <p:spTgt spid="88"/>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88"/>
                                            </p:tgtEl>
                                            <p:attrNameLst>
                                              <p:attrName>ppt_y</p:attrName>
                                            </p:attrNameLst>
                                          </p:cBhvr>
                                          <p:tavLst>
                                            <p:tav tm="0">
                                              <p:val>
                                                <p:strVal val="#ppt_y"/>
                                              </p:val>
                                            </p:tav>
                                            <p:tav tm="100000">
                                              <p:val>
                                                <p:strVal val="#ppt_y"/>
                                              </p:val>
                                            </p:tav>
                                          </p:tavLst>
                                        </p:anim>
                                      </p:childTnLst>
                                    </p:cTn>
                                  </p:par>
                                  <p:par>
                                    <p:cTn id="9" presetID="2" presetClass="entr" presetSubtype="8" accel="100000" fill="hold" grpId="0" nodeType="withEffect" p14:presetBounceEnd="40000">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14:bounceEnd="40000">
                                          <p:cBhvr additive="base">
                                            <p:cTn id="11" dur="1000" fill="hold"/>
                                            <p:tgtEl>
                                              <p:spTgt spid="89"/>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89"/>
                                            </p:tgtEl>
                                            <p:attrNameLst>
                                              <p:attrName>ppt_y</p:attrName>
                                            </p:attrNameLst>
                                          </p:cBhvr>
                                          <p:tavLst>
                                            <p:tav tm="0">
                                              <p:val>
                                                <p:strVal val="#ppt_y"/>
                                              </p:val>
                                            </p:tav>
                                            <p:tav tm="100000">
                                              <p:val>
                                                <p:strVal val="#ppt_y"/>
                                              </p:val>
                                            </p:tav>
                                          </p:tavLst>
                                        </p:anim>
                                      </p:childTnLst>
                                    </p:cTn>
                                  </p:par>
                                  <p:par>
                                    <p:cTn id="13" presetID="2" presetClass="entr" presetSubtype="8" accel="100000" fill="hold" grpId="0" nodeType="withEffect" p14:presetBounceEnd="40000">
                                      <p:stCondLst>
                                        <p:cond delay="0"/>
                                      </p:stCondLst>
                                      <p:childTnLst>
                                        <p:set>
                                          <p:cBhvr>
                                            <p:cTn id="14" dur="1" fill="hold">
                                              <p:stCondLst>
                                                <p:cond delay="0"/>
                                              </p:stCondLst>
                                            </p:cTn>
                                            <p:tgtEl>
                                              <p:spTgt spid="90"/>
                                            </p:tgtEl>
                                            <p:attrNameLst>
                                              <p:attrName>style.visibility</p:attrName>
                                            </p:attrNameLst>
                                          </p:cBhvr>
                                          <p:to>
                                            <p:strVal val="visible"/>
                                          </p:to>
                                        </p:set>
                                        <p:anim calcmode="lin" valueType="num" p14:bounceEnd="40000">
                                          <p:cBhvr additive="base">
                                            <p:cTn id="15" dur="1000" fill="hold"/>
                                            <p:tgtEl>
                                              <p:spTgt spid="90"/>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90"/>
                                            </p:tgtEl>
                                            <p:attrNameLst>
                                              <p:attrName>ppt_y</p:attrName>
                                            </p:attrNameLst>
                                          </p:cBhvr>
                                          <p:tavLst>
                                            <p:tav tm="0">
                                              <p:val>
                                                <p:strVal val="#ppt_y"/>
                                              </p:val>
                                            </p:tav>
                                            <p:tav tm="100000">
                                              <p:val>
                                                <p:strVal val="#ppt_y"/>
                                              </p:val>
                                            </p:tav>
                                          </p:tavLst>
                                        </p:anim>
                                      </p:childTnLst>
                                    </p:cTn>
                                  </p:par>
                                  <p:par>
                                    <p:cTn id="17" presetID="2" presetClass="entr" presetSubtype="8" accel="100000" fill="hold" grpId="0" nodeType="withEffect" p14:presetBounceEnd="40000">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14:bounceEnd="40000">
                                          <p:cBhvr additive="base">
                                            <p:cTn id="19" dur="1000" fill="hold"/>
                                            <p:tgtEl>
                                              <p:spTgt spid="93"/>
                                            </p:tgtEl>
                                            <p:attrNameLst>
                                              <p:attrName>ppt_x</p:attrName>
                                            </p:attrNameLst>
                                          </p:cBhvr>
                                          <p:tavLst>
                                            <p:tav tm="0">
                                              <p:val>
                                                <p:strVal val="0-#ppt_w/2"/>
                                              </p:val>
                                            </p:tav>
                                            <p:tav tm="100000">
                                              <p:val>
                                                <p:strVal val="#ppt_x"/>
                                              </p:val>
                                            </p:tav>
                                          </p:tavLst>
                                        </p:anim>
                                        <p:anim calcmode="lin" valueType="num" p14:bounceEnd="40000">
                                          <p:cBhvr additive="base">
                                            <p:cTn id="20" dur="1000" fill="hold"/>
                                            <p:tgtEl>
                                              <p:spTgt spid="93"/>
                                            </p:tgtEl>
                                            <p:attrNameLst>
                                              <p:attrName>ppt_y</p:attrName>
                                            </p:attrNameLst>
                                          </p:cBhvr>
                                          <p:tavLst>
                                            <p:tav tm="0">
                                              <p:val>
                                                <p:strVal val="#ppt_y"/>
                                              </p:val>
                                            </p:tav>
                                            <p:tav tm="100000">
                                              <p:val>
                                                <p:strVal val="#ppt_y"/>
                                              </p:val>
                                            </p:tav>
                                          </p:tavLst>
                                        </p:anim>
                                      </p:childTnLst>
                                    </p:cTn>
                                  </p:par>
                                  <p:par>
                                    <p:cTn id="21" presetID="2" presetClass="entr" presetSubtype="8" accel="100000" fill="hold" grpId="0" nodeType="withEffect" p14:presetBounceEnd="40000">
                                      <p:stCondLst>
                                        <p:cond delay="0"/>
                                      </p:stCondLst>
                                      <p:childTnLst>
                                        <p:set>
                                          <p:cBhvr>
                                            <p:cTn id="22" dur="1" fill="hold">
                                              <p:stCondLst>
                                                <p:cond delay="0"/>
                                              </p:stCondLst>
                                            </p:cTn>
                                            <p:tgtEl>
                                              <p:spTgt spid="94"/>
                                            </p:tgtEl>
                                            <p:attrNameLst>
                                              <p:attrName>style.visibility</p:attrName>
                                            </p:attrNameLst>
                                          </p:cBhvr>
                                          <p:to>
                                            <p:strVal val="visible"/>
                                          </p:to>
                                        </p:set>
                                        <p:anim calcmode="lin" valueType="num" p14:bounceEnd="40000">
                                          <p:cBhvr additive="base">
                                            <p:cTn id="23" dur="1000" fill="hold"/>
                                            <p:tgtEl>
                                              <p:spTgt spid="94"/>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94"/>
                                            </p:tgtEl>
                                            <p:attrNameLst>
                                              <p:attrName>ppt_y</p:attrName>
                                            </p:attrNameLst>
                                          </p:cBhvr>
                                          <p:tavLst>
                                            <p:tav tm="0">
                                              <p:val>
                                                <p:strVal val="#ppt_y"/>
                                              </p:val>
                                            </p:tav>
                                            <p:tav tm="100000">
                                              <p:val>
                                                <p:strVal val="#ppt_y"/>
                                              </p:val>
                                            </p:tav>
                                          </p:tavLst>
                                        </p:anim>
                                      </p:childTnLst>
                                    </p:cTn>
                                  </p:par>
                                  <p:par>
                                    <p:cTn id="25" presetID="2" presetClass="entr" presetSubtype="8" accel="100000" fill="hold" nodeType="withEffect" p14:presetBounceEnd="40000">
                                      <p:stCondLst>
                                        <p:cond delay="0"/>
                                      </p:stCondLst>
                                      <p:childTnLst>
                                        <p:set>
                                          <p:cBhvr>
                                            <p:cTn id="26" dur="1" fill="hold">
                                              <p:stCondLst>
                                                <p:cond delay="0"/>
                                              </p:stCondLst>
                                            </p:cTn>
                                            <p:tgtEl>
                                              <p:spTgt spid="95"/>
                                            </p:tgtEl>
                                            <p:attrNameLst>
                                              <p:attrName>style.visibility</p:attrName>
                                            </p:attrNameLst>
                                          </p:cBhvr>
                                          <p:to>
                                            <p:strVal val="visible"/>
                                          </p:to>
                                        </p:set>
                                        <p:anim calcmode="lin" valueType="num" p14:bounceEnd="40000">
                                          <p:cBhvr additive="base">
                                            <p:cTn id="27" dur="1000" fill="hold"/>
                                            <p:tgtEl>
                                              <p:spTgt spid="95"/>
                                            </p:tgtEl>
                                            <p:attrNameLst>
                                              <p:attrName>ppt_x</p:attrName>
                                            </p:attrNameLst>
                                          </p:cBhvr>
                                          <p:tavLst>
                                            <p:tav tm="0">
                                              <p:val>
                                                <p:strVal val="0-#ppt_w/2"/>
                                              </p:val>
                                            </p:tav>
                                            <p:tav tm="100000">
                                              <p:val>
                                                <p:strVal val="#ppt_x"/>
                                              </p:val>
                                            </p:tav>
                                          </p:tavLst>
                                        </p:anim>
                                        <p:anim calcmode="lin" valueType="num" p14:bounceEnd="40000">
                                          <p:cBhvr additive="base">
                                            <p:cTn id="28" dur="1000" fill="hold"/>
                                            <p:tgtEl>
                                              <p:spTgt spid="95"/>
                                            </p:tgtEl>
                                            <p:attrNameLst>
                                              <p:attrName>ppt_y</p:attrName>
                                            </p:attrNameLst>
                                          </p:cBhvr>
                                          <p:tavLst>
                                            <p:tav tm="0">
                                              <p:val>
                                                <p:strVal val="#ppt_y"/>
                                              </p:val>
                                            </p:tav>
                                            <p:tav tm="100000">
                                              <p:val>
                                                <p:strVal val="#ppt_y"/>
                                              </p:val>
                                            </p:tav>
                                          </p:tavLst>
                                        </p:anim>
                                      </p:childTnLst>
                                    </p:cTn>
                                  </p:par>
                                  <p:par>
                                    <p:cTn id="29" presetID="2" presetClass="entr" presetSubtype="8" accel="100000" fill="hold" nodeType="withEffect" p14:presetBounceEnd="40000">
                                      <p:stCondLst>
                                        <p:cond delay="0"/>
                                      </p:stCondLst>
                                      <p:childTnLst>
                                        <p:set>
                                          <p:cBhvr>
                                            <p:cTn id="30" dur="1" fill="hold">
                                              <p:stCondLst>
                                                <p:cond delay="0"/>
                                              </p:stCondLst>
                                            </p:cTn>
                                            <p:tgtEl>
                                              <p:spTgt spid="98"/>
                                            </p:tgtEl>
                                            <p:attrNameLst>
                                              <p:attrName>style.visibility</p:attrName>
                                            </p:attrNameLst>
                                          </p:cBhvr>
                                          <p:to>
                                            <p:strVal val="visible"/>
                                          </p:to>
                                        </p:set>
                                        <p:anim calcmode="lin" valueType="num" p14:bounceEnd="40000">
                                          <p:cBhvr additive="base">
                                            <p:cTn id="31" dur="1000" fill="hold"/>
                                            <p:tgtEl>
                                              <p:spTgt spid="98"/>
                                            </p:tgtEl>
                                            <p:attrNameLst>
                                              <p:attrName>ppt_x</p:attrName>
                                            </p:attrNameLst>
                                          </p:cBhvr>
                                          <p:tavLst>
                                            <p:tav tm="0">
                                              <p:val>
                                                <p:strVal val="0-#ppt_w/2"/>
                                              </p:val>
                                            </p:tav>
                                            <p:tav tm="100000">
                                              <p:val>
                                                <p:strVal val="#ppt_x"/>
                                              </p:val>
                                            </p:tav>
                                          </p:tavLst>
                                        </p:anim>
                                        <p:anim calcmode="lin" valueType="num" p14:bounceEnd="40000">
                                          <p:cBhvr additive="base">
                                            <p:cTn id="32" dur="1000" fill="hold"/>
                                            <p:tgtEl>
                                              <p:spTgt spid="98"/>
                                            </p:tgtEl>
                                            <p:attrNameLst>
                                              <p:attrName>ppt_y</p:attrName>
                                            </p:attrNameLst>
                                          </p:cBhvr>
                                          <p:tavLst>
                                            <p:tav tm="0">
                                              <p:val>
                                                <p:strVal val="#ppt_y"/>
                                              </p:val>
                                            </p:tav>
                                            <p:tav tm="100000">
                                              <p:val>
                                                <p:strVal val="#ppt_y"/>
                                              </p:val>
                                            </p:tav>
                                          </p:tavLst>
                                        </p:anim>
                                      </p:childTnLst>
                                    </p:cTn>
                                  </p:par>
                                  <p:par>
                                    <p:cTn id="33" presetID="2" presetClass="entr" presetSubtype="8" accel="100000" fill="hold" nodeType="withEffect" p14:presetBounceEnd="40000">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14:bounceEnd="40000">
                                          <p:cBhvr additive="base">
                                            <p:cTn id="35" dur="1000" fill="hold"/>
                                            <p:tgtEl>
                                              <p:spTgt spid="101"/>
                                            </p:tgtEl>
                                            <p:attrNameLst>
                                              <p:attrName>ppt_x</p:attrName>
                                            </p:attrNameLst>
                                          </p:cBhvr>
                                          <p:tavLst>
                                            <p:tav tm="0">
                                              <p:val>
                                                <p:strVal val="0-#ppt_w/2"/>
                                              </p:val>
                                            </p:tav>
                                            <p:tav tm="100000">
                                              <p:val>
                                                <p:strVal val="#ppt_x"/>
                                              </p:val>
                                            </p:tav>
                                          </p:tavLst>
                                        </p:anim>
                                        <p:anim calcmode="lin" valueType="num" p14:bounceEnd="40000">
                                          <p:cBhvr additive="base">
                                            <p:cTn id="36" dur="1000" fill="hold"/>
                                            <p:tgtEl>
                                              <p:spTgt spid="101"/>
                                            </p:tgtEl>
                                            <p:attrNameLst>
                                              <p:attrName>ppt_y</p:attrName>
                                            </p:attrNameLst>
                                          </p:cBhvr>
                                          <p:tavLst>
                                            <p:tav tm="0">
                                              <p:val>
                                                <p:strVal val="#ppt_y"/>
                                              </p:val>
                                            </p:tav>
                                            <p:tav tm="100000">
                                              <p:val>
                                                <p:strVal val="#ppt_y"/>
                                              </p:val>
                                            </p:tav>
                                          </p:tavLst>
                                        </p:anim>
                                      </p:childTnLst>
                                    </p:cTn>
                                  </p:par>
                                  <p:par>
                                    <p:cTn id="37" presetID="2" presetClass="entr" presetSubtype="8" accel="100000" fill="hold" nodeType="withEffect" p14:presetBounceEnd="40000">
                                      <p:stCondLst>
                                        <p:cond delay="0"/>
                                      </p:stCondLst>
                                      <p:childTnLst>
                                        <p:set>
                                          <p:cBhvr>
                                            <p:cTn id="38" dur="1" fill="hold">
                                              <p:stCondLst>
                                                <p:cond delay="0"/>
                                              </p:stCondLst>
                                            </p:cTn>
                                            <p:tgtEl>
                                              <p:spTgt spid="111"/>
                                            </p:tgtEl>
                                            <p:attrNameLst>
                                              <p:attrName>style.visibility</p:attrName>
                                            </p:attrNameLst>
                                          </p:cBhvr>
                                          <p:to>
                                            <p:strVal val="visible"/>
                                          </p:to>
                                        </p:set>
                                        <p:anim calcmode="lin" valueType="num" p14:bounceEnd="40000">
                                          <p:cBhvr additive="base">
                                            <p:cTn id="39" dur="1000" fill="hold"/>
                                            <p:tgtEl>
                                              <p:spTgt spid="111"/>
                                            </p:tgtEl>
                                            <p:attrNameLst>
                                              <p:attrName>ppt_x</p:attrName>
                                            </p:attrNameLst>
                                          </p:cBhvr>
                                          <p:tavLst>
                                            <p:tav tm="0">
                                              <p:val>
                                                <p:strVal val="0-#ppt_w/2"/>
                                              </p:val>
                                            </p:tav>
                                            <p:tav tm="100000">
                                              <p:val>
                                                <p:strVal val="#ppt_x"/>
                                              </p:val>
                                            </p:tav>
                                          </p:tavLst>
                                        </p:anim>
                                        <p:anim calcmode="lin" valueType="num" p14:bounceEnd="40000">
                                          <p:cBhvr additive="base">
                                            <p:cTn id="40" dur="1000" fill="hold"/>
                                            <p:tgtEl>
                                              <p:spTgt spid="111"/>
                                            </p:tgtEl>
                                            <p:attrNameLst>
                                              <p:attrName>ppt_y</p:attrName>
                                            </p:attrNameLst>
                                          </p:cBhvr>
                                          <p:tavLst>
                                            <p:tav tm="0">
                                              <p:val>
                                                <p:strVal val="#ppt_y"/>
                                              </p:val>
                                            </p:tav>
                                            <p:tav tm="100000">
                                              <p:val>
                                                <p:strVal val="#ppt_y"/>
                                              </p:val>
                                            </p:tav>
                                          </p:tavLst>
                                        </p:anim>
                                      </p:childTnLst>
                                    </p:cTn>
                                  </p:par>
                                  <p:par>
                                    <p:cTn id="41" presetID="2" presetClass="entr" presetSubtype="8" accel="100000" fill="hold" grpId="0" nodeType="withEffect" p14:presetBounceEnd="40000">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14:bounceEnd="40000">
                                          <p:cBhvr additive="base">
                                            <p:cTn id="43" dur="1000" fill="hold"/>
                                            <p:tgtEl>
                                              <p:spTgt spid="34"/>
                                            </p:tgtEl>
                                            <p:attrNameLst>
                                              <p:attrName>ppt_x</p:attrName>
                                            </p:attrNameLst>
                                          </p:cBhvr>
                                          <p:tavLst>
                                            <p:tav tm="0">
                                              <p:val>
                                                <p:strVal val="0-#ppt_w/2"/>
                                              </p:val>
                                            </p:tav>
                                            <p:tav tm="100000">
                                              <p:val>
                                                <p:strVal val="#ppt_x"/>
                                              </p:val>
                                            </p:tav>
                                          </p:tavLst>
                                        </p:anim>
                                        <p:anim calcmode="lin" valueType="num" p14:bounceEnd="40000">
                                          <p:cBhvr additive="base">
                                            <p:cTn id="44" dur="10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8" accel="100000" fill="hold" nodeType="withEffect" p14:presetBounceEnd="40000">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14:bounceEnd="40000">
                                          <p:cBhvr additive="base">
                                            <p:cTn id="47" dur="1000" fill="hold"/>
                                            <p:tgtEl>
                                              <p:spTgt spid="35"/>
                                            </p:tgtEl>
                                            <p:attrNameLst>
                                              <p:attrName>ppt_x</p:attrName>
                                            </p:attrNameLst>
                                          </p:cBhvr>
                                          <p:tavLst>
                                            <p:tav tm="0">
                                              <p:val>
                                                <p:strVal val="0-#ppt_w/2"/>
                                              </p:val>
                                            </p:tav>
                                            <p:tav tm="100000">
                                              <p:val>
                                                <p:strVal val="#ppt_x"/>
                                              </p:val>
                                            </p:tav>
                                          </p:tavLst>
                                        </p:anim>
                                        <p:anim calcmode="lin" valueType="num" p14:bounceEnd="40000">
                                          <p:cBhvr additive="base">
                                            <p:cTn id="48" dur="1000" fill="hold"/>
                                            <p:tgtEl>
                                              <p:spTgt spid="35"/>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1" presetClass="entr" presetSubtype="0" fill="hold" grpId="0" nodeType="afterEffect">
                                      <p:stCondLst>
                                        <p:cond delay="0"/>
                                      </p:stCondLst>
                                      <p:childTnLst>
                                        <p:set>
                                          <p:cBhvr>
                                            <p:cTn id="51" dur="1" fill="hold">
                                              <p:stCondLst>
                                                <p:cond delay="499"/>
                                              </p:stCondLst>
                                            </p:cTn>
                                            <p:tgtEl>
                                              <p:spTgt spid="56">
                                                <p:txEl>
                                                  <p:pRg st="0" end="0"/>
                                                </p:txEl>
                                              </p:spTgt>
                                            </p:tgtEl>
                                            <p:attrNameLst>
                                              <p:attrName>style.visibility</p:attrName>
                                            </p:attrNameLst>
                                          </p:cBhvr>
                                          <p:to>
                                            <p:strVal val="visible"/>
                                          </p:to>
                                        </p:set>
                                      </p:childTnLst>
                                    </p:cTn>
                                  </p:par>
                                </p:childTnLst>
                              </p:cTn>
                            </p:par>
                            <p:par>
                              <p:cTn id="52" fill="hold">
                                <p:stCondLst>
                                  <p:cond delay="1500"/>
                                </p:stCondLst>
                                <p:childTnLst>
                                  <p:par>
                                    <p:cTn id="53" presetID="12" presetClass="entr" presetSubtype="4" fill="hold" grpId="0" nodeType="afterEffect">
                                      <p:stCondLst>
                                        <p:cond delay="0"/>
                                      </p:stCondLst>
                                      <p:childTnLst>
                                        <p:set>
                                          <p:cBhvr>
                                            <p:cTn id="54" dur="1" fill="hold">
                                              <p:stCondLst>
                                                <p:cond delay="0"/>
                                              </p:stCondLst>
                                            </p:cTn>
                                            <p:tgtEl>
                                              <p:spTgt spid="58">
                                                <p:txEl>
                                                  <p:pRg st="0" end="0"/>
                                                </p:txEl>
                                              </p:spTgt>
                                            </p:tgtEl>
                                            <p:attrNameLst>
                                              <p:attrName>style.visibility</p:attrName>
                                            </p:attrNameLst>
                                          </p:cBhvr>
                                          <p:to>
                                            <p:strVal val="visible"/>
                                          </p:to>
                                        </p:set>
                                        <p:anim calcmode="lin" valueType="num">
                                          <p:cBhvr additive="base">
                                            <p:cTn id="55" dur="500"/>
                                            <p:tgtEl>
                                              <p:spTgt spid="58">
                                                <p:txEl>
                                                  <p:pRg st="0" end="0"/>
                                                </p:txEl>
                                              </p:spTgt>
                                            </p:tgtEl>
                                            <p:attrNameLst>
                                              <p:attrName>ppt_y</p:attrName>
                                            </p:attrNameLst>
                                          </p:cBhvr>
                                          <p:tavLst>
                                            <p:tav tm="0">
                                              <p:val>
                                                <p:strVal val="#ppt_y+#ppt_h*1.125000"/>
                                              </p:val>
                                            </p:tav>
                                            <p:tav tm="100000">
                                              <p:val>
                                                <p:strVal val="#ppt_y"/>
                                              </p:val>
                                            </p:tav>
                                          </p:tavLst>
                                        </p:anim>
                                        <p:animEffect transition="in" filter="wipe(up)">
                                          <p:cBhvr>
                                            <p:cTn id="56" dur="500"/>
                                            <p:tgtEl>
                                              <p:spTgt spid="58">
                                                <p:txEl>
                                                  <p:pRg st="0" end="0"/>
                                                </p:txEl>
                                              </p:spTgt>
                                            </p:tgtEl>
                                          </p:cBhvr>
                                        </p:animEffect>
                                      </p:childTnLst>
                                    </p:cTn>
                                  </p:par>
                                </p:childTnLst>
                              </p:cTn>
                            </p:par>
                            <p:par>
                              <p:cTn id="57" fill="hold">
                                <p:stCondLst>
                                  <p:cond delay="2000"/>
                                </p:stCondLst>
                                <p:childTnLst>
                                  <p:par>
                                    <p:cTn id="58" presetID="12" presetClass="entr" presetSubtype="4" fill="hold" grpId="0" nodeType="afterEffect">
                                      <p:stCondLst>
                                        <p:cond delay="0"/>
                                      </p:stCondLst>
                                      <p:childTnLst>
                                        <p:set>
                                          <p:cBhvr>
                                            <p:cTn id="59" dur="1" fill="hold">
                                              <p:stCondLst>
                                                <p:cond delay="0"/>
                                              </p:stCondLst>
                                            </p:cTn>
                                            <p:tgtEl>
                                              <p:spTgt spid="57">
                                                <p:txEl>
                                                  <p:pRg st="0" end="0"/>
                                                </p:txEl>
                                              </p:spTgt>
                                            </p:tgtEl>
                                            <p:attrNameLst>
                                              <p:attrName>style.visibility</p:attrName>
                                            </p:attrNameLst>
                                          </p:cBhvr>
                                          <p:to>
                                            <p:strVal val="visible"/>
                                          </p:to>
                                        </p:set>
                                        <p:anim calcmode="lin" valueType="num">
                                          <p:cBhvr additive="base">
                                            <p:cTn id="60" dur="500"/>
                                            <p:tgtEl>
                                              <p:spTgt spid="57">
                                                <p:txEl>
                                                  <p:pRg st="0" end="0"/>
                                                </p:txEl>
                                              </p:spTgt>
                                            </p:tgtEl>
                                            <p:attrNameLst>
                                              <p:attrName>ppt_y</p:attrName>
                                            </p:attrNameLst>
                                          </p:cBhvr>
                                          <p:tavLst>
                                            <p:tav tm="0">
                                              <p:val>
                                                <p:strVal val="#ppt_y+#ppt_h*1.125000"/>
                                              </p:val>
                                            </p:tav>
                                            <p:tav tm="100000">
                                              <p:val>
                                                <p:strVal val="#ppt_y"/>
                                              </p:val>
                                            </p:tav>
                                          </p:tavLst>
                                        </p:anim>
                                        <p:animEffect transition="in" filter="wipe(up)">
                                          <p:cBhvr>
                                            <p:cTn id="61" dur="500"/>
                                            <p:tgtEl>
                                              <p:spTgt spid="57">
                                                <p:txEl>
                                                  <p:pRg st="0" end="0"/>
                                                </p:txEl>
                                              </p:spTgt>
                                            </p:tgtEl>
                                          </p:cBhvr>
                                        </p:animEffect>
                                      </p:childTnLst>
                                    </p:cTn>
                                  </p:par>
                                </p:childTnLst>
                              </p:cTn>
                            </p:par>
                            <p:par>
                              <p:cTn id="62" fill="hold">
                                <p:stCondLst>
                                  <p:cond delay="2500"/>
                                </p:stCondLst>
                                <p:childTnLst>
                                  <p:par>
                                    <p:cTn id="63" presetID="12" presetClass="entr" presetSubtype="4" fill="hold" grpId="0" nodeType="afterEffect">
                                      <p:stCondLst>
                                        <p:cond delay="0"/>
                                      </p:stCondLst>
                                      <p:childTnLst>
                                        <p:set>
                                          <p:cBhvr>
                                            <p:cTn id="64" dur="1" fill="hold">
                                              <p:stCondLst>
                                                <p:cond delay="0"/>
                                              </p:stCondLst>
                                            </p:cTn>
                                            <p:tgtEl>
                                              <p:spTgt spid="60">
                                                <p:txEl>
                                                  <p:pRg st="0" end="0"/>
                                                </p:txEl>
                                              </p:spTgt>
                                            </p:tgtEl>
                                            <p:attrNameLst>
                                              <p:attrName>style.visibility</p:attrName>
                                            </p:attrNameLst>
                                          </p:cBhvr>
                                          <p:to>
                                            <p:strVal val="visible"/>
                                          </p:to>
                                        </p:set>
                                        <p:anim calcmode="lin" valueType="num">
                                          <p:cBhvr additive="base">
                                            <p:cTn id="65" dur="500"/>
                                            <p:tgtEl>
                                              <p:spTgt spid="60">
                                                <p:txEl>
                                                  <p:pRg st="0" end="0"/>
                                                </p:txEl>
                                              </p:spTgt>
                                            </p:tgtEl>
                                            <p:attrNameLst>
                                              <p:attrName>ppt_y</p:attrName>
                                            </p:attrNameLst>
                                          </p:cBhvr>
                                          <p:tavLst>
                                            <p:tav tm="0">
                                              <p:val>
                                                <p:strVal val="#ppt_y+#ppt_h*1.125000"/>
                                              </p:val>
                                            </p:tav>
                                            <p:tav tm="100000">
                                              <p:val>
                                                <p:strVal val="#ppt_y"/>
                                              </p:val>
                                            </p:tav>
                                          </p:tavLst>
                                        </p:anim>
                                        <p:animEffect transition="in" filter="wipe(up)">
                                          <p:cBhvr>
                                            <p:cTn id="66" dur="500"/>
                                            <p:tgtEl>
                                              <p:spTgt spid="60">
                                                <p:txEl>
                                                  <p:pRg st="0" end="0"/>
                                                </p:txEl>
                                              </p:spTgt>
                                            </p:tgtEl>
                                          </p:cBhvr>
                                        </p:animEffect>
                                      </p:childTnLst>
                                    </p:cTn>
                                  </p:par>
                                </p:childTnLst>
                              </p:cTn>
                            </p:par>
                            <p:par>
                              <p:cTn id="67" fill="hold">
                                <p:stCondLst>
                                  <p:cond delay="3000"/>
                                </p:stCondLst>
                                <p:childTnLst>
                                  <p:par>
                                    <p:cTn id="68" presetID="12" presetClass="entr" presetSubtype="4" fill="hold" grpId="0" nodeType="afterEffect">
                                      <p:stCondLst>
                                        <p:cond delay="0"/>
                                      </p:stCondLst>
                                      <p:childTnLst>
                                        <p:set>
                                          <p:cBhvr>
                                            <p:cTn id="69" dur="1" fill="hold">
                                              <p:stCondLst>
                                                <p:cond delay="0"/>
                                              </p:stCondLst>
                                            </p:cTn>
                                            <p:tgtEl>
                                              <p:spTgt spid="59">
                                                <p:txEl>
                                                  <p:pRg st="0" end="0"/>
                                                </p:txEl>
                                              </p:spTgt>
                                            </p:tgtEl>
                                            <p:attrNameLst>
                                              <p:attrName>style.visibility</p:attrName>
                                            </p:attrNameLst>
                                          </p:cBhvr>
                                          <p:to>
                                            <p:strVal val="visible"/>
                                          </p:to>
                                        </p:set>
                                        <p:anim calcmode="lin" valueType="num">
                                          <p:cBhvr additive="base">
                                            <p:cTn id="70" dur="500"/>
                                            <p:tgtEl>
                                              <p:spTgt spid="59">
                                                <p:txEl>
                                                  <p:pRg st="0" end="0"/>
                                                </p:txEl>
                                              </p:spTgt>
                                            </p:tgtEl>
                                            <p:attrNameLst>
                                              <p:attrName>ppt_y</p:attrName>
                                            </p:attrNameLst>
                                          </p:cBhvr>
                                          <p:tavLst>
                                            <p:tav tm="0">
                                              <p:val>
                                                <p:strVal val="#ppt_y+#ppt_h*1.125000"/>
                                              </p:val>
                                            </p:tav>
                                            <p:tav tm="100000">
                                              <p:val>
                                                <p:strVal val="#ppt_y"/>
                                              </p:val>
                                            </p:tav>
                                          </p:tavLst>
                                        </p:anim>
                                        <p:animEffect transition="in" filter="wipe(up)">
                                          <p:cBhvr>
                                            <p:cTn id="71" dur="500"/>
                                            <p:tgtEl>
                                              <p:spTgt spid="59">
                                                <p:txEl>
                                                  <p:pRg st="0" end="0"/>
                                                </p:txEl>
                                              </p:spTgt>
                                            </p:tgtEl>
                                          </p:cBhvr>
                                        </p:animEffect>
                                      </p:childTnLst>
                                    </p:cTn>
                                  </p:par>
                                </p:childTnLst>
                              </p:cTn>
                            </p:par>
                            <p:par>
                              <p:cTn id="72" fill="hold">
                                <p:stCondLst>
                                  <p:cond delay="3500"/>
                                </p:stCondLst>
                                <p:childTnLst>
                                  <p:par>
                                    <p:cTn id="73" presetID="12" presetClass="entr" presetSubtype="4" fill="hold" grpId="0" nodeType="after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 calcmode="lin" valueType="num">
                                          <p:cBhvr additive="base">
                                            <p:cTn id="75" dur="500"/>
                                            <p:tgtEl>
                                              <p:spTgt spid="62">
                                                <p:txEl>
                                                  <p:pRg st="0" end="0"/>
                                                </p:txEl>
                                              </p:spTgt>
                                            </p:tgtEl>
                                            <p:attrNameLst>
                                              <p:attrName>ppt_y</p:attrName>
                                            </p:attrNameLst>
                                          </p:cBhvr>
                                          <p:tavLst>
                                            <p:tav tm="0">
                                              <p:val>
                                                <p:strVal val="#ppt_y+#ppt_h*1.125000"/>
                                              </p:val>
                                            </p:tav>
                                            <p:tav tm="100000">
                                              <p:val>
                                                <p:strVal val="#ppt_y"/>
                                              </p:val>
                                            </p:tav>
                                          </p:tavLst>
                                        </p:anim>
                                        <p:animEffect transition="in" filter="wipe(up)">
                                          <p:cBhvr>
                                            <p:cTn id="76" dur="500"/>
                                            <p:tgtEl>
                                              <p:spTgt spid="62">
                                                <p:txEl>
                                                  <p:pRg st="0" end="0"/>
                                                </p:txEl>
                                              </p:spTgt>
                                            </p:tgtEl>
                                          </p:cBhvr>
                                        </p:animEffect>
                                      </p:childTnLst>
                                    </p:cTn>
                                  </p:par>
                                </p:childTnLst>
                              </p:cTn>
                            </p:par>
                            <p:par>
                              <p:cTn id="77" fill="hold">
                                <p:stCondLst>
                                  <p:cond delay="4000"/>
                                </p:stCondLst>
                                <p:childTnLst>
                                  <p:par>
                                    <p:cTn id="78" presetID="12" presetClass="entr" presetSubtype="4" fill="hold" grpId="0" nodeType="afterEffect">
                                      <p:stCondLst>
                                        <p:cond delay="0"/>
                                      </p:stCondLst>
                                      <p:childTnLst>
                                        <p:set>
                                          <p:cBhvr>
                                            <p:cTn id="79" dur="1" fill="hold">
                                              <p:stCondLst>
                                                <p:cond delay="0"/>
                                              </p:stCondLst>
                                            </p:cTn>
                                            <p:tgtEl>
                                              <p:spTgt spid="61">
                                                <p:txEl>
                                                  <p:pRg st="0" end="0"/>
                                                </p:txEl>
                                              </p:spTgt>
                                            </p:tgtEl>
                                            <p:attrNameLst>
                                              <p:attrName>style.visibility</p:attrName>
                                            </p:attrNameLst>
                                          </p:cBhvr>
                                          <p:to>
                                            <p:strVal val="visible"/>
                                          </p:to>
                                        </p:set>
                                        <p:anim calcmode="lin" valueType="num">
                                          <p:cBhvr additive="base">
                                            <p:cTn id="80" dur="500"/>
                                            <p:tgtEl>
                                              <p:spTgt spid="61">
                                                <p:txEl>
                                                  <p:pRg st="0" end="0"/>
                                                </p:txEl>
                                              </p:spTgt>
                                            </p:tgtEl>
                                            <p:attrNameLst>
                                              <p:attrName>ppt_y</p:attrName>
                                            </p:attrNameLst>
                                          </p:cBhvr>
                                          <p:tavLst>
                                            <p:tav tm="0">
                                              <p:val>
                                                <p:strVal val="#ppt_y+#ppt_h*1.125000"/>
                                              </p:val>
                                            </p:tav>
                                            <p:tav tm="100000">
                                              <p:val>
                                                <p:strVal val="#ppt_y"/>
                                              </p:val>
                                            </p:tav>
                                          </p:tavLst>
                                        </p:anim>
                                        <p:animEffect transition="in" filter="wipe(up)">
                                          <p:cBhvr>
                                            <p:cTn id="81" dur="500"/>
                                            <p:tgtEl>
                                              <p:spTgt spid="61">
                                                <p:txEl>
                                                  <p:pRg st="0" end="0"/>
                                                </p:txEl>
                                              </p:spTgt>
                                            </p:tgtEl>
                                          </p:cBhvr>
                                        </p:animEffect>
                                      </p:childTnLst>
                                    </p:cTn>
                                  </p:par>
                                </p:childTnLst>
                              </p:cTn>
                            </p:par>
                            <p:par>
                              <p:cTn id="82" fill="hold">
                                <p:stCondLst>
                                  <p:cond delay="4500"/>
                                </p:stCondLst>
                                <p:childTnLst>
                                  <p:par>
                                    <p:cTn id="83" presetID="12" presetClass="entr" presetSubtype="4" fill="hold" grpId="0" nodeType="afterEffect">
                                      <p:stCondLst>
                                        <p:cond delay="0"/>
                                      </p:stCondLst>
                                      <p:childTnLst>
                                        <p:set>
                                          <p:cBhvr>
                                            <p:cTn id="84" dur="1" fill="hold">
                                              <p:stCondLst>
                                                <p:cond delay="0"/>
                                              </p:stCondLst>
                                            </p:cTn>
                                            <p:tgtEl>
                                              <p:spTgt spid="64">
                                                <p:txEl>
                                                  <p:pRg st="0" end="0"/>
                                                </p:txEl>
                                              </p:spTgt>
                                            </p:tgtEl>
                                            <p:attrNameLst>
                                              <p:attrName>style.visibility</p:attrName>
                                            </p:attrNameLst>
                                          </p:cBhvr>
                                          <p:to>
                                            <p:strVal val="visible"/>
                                          </p:to>
                                        </p:set>
                                        <p:anim calcmode="lin" valueType="num">
                                          <p:cBhvr additive="base">
                                            <p:cTn id="85" dur="500"/>
                                            <p:tgtEl>
                                              <p:spTgt spid="64">
                                                <p:txEl>
                                                  <p:pRg st="0" end="0"/>
                                                </p:txEl>
                                              </p:spTgt>
                                            </p:tgtEl>
                                            <p:attrNameLst>
                                              <p:attrName>ppt_y</p:attrName>
                                            </p:attrNameLst>
                                          </p:cBhvr>
                                          <p:tavLst>
                                            <p:tav tm="0">
                                              <p:val>
                                                <p:strVal val="#ppt_y+#ppt_h*1.125000"/>
                                              </p:val>
                                            </p:tav>
                                            <p:tav tm="100000">
                                              <p:val>
                                                <p:strVal val="#ppt_y"/>
                                              </p:val>
                                            </p:tav>
                                          </p:tavLst>
                                        </p:anim>
                                        <p:animEffect transition="in" filter="wipe(up)">
                                          <p:cBhvr>
                                            <p:cTn id="86" dur="500"/>
                                            <p:tgtEl>
                                              <p:spTgt spid="64">
                                                <p:txEl>
                                                  <p:pRg st="0" end="0"/>
                                                </p:txEl>
                                              </p:spTgt>
                                            </p:tgtEl>
                                          </p:cBhvr>
                                        </p:animEffect>
                                      </p:childTnLst>
                                    </p:cTn>
                                  </p:par>
                                </p:childTnLst>
                              </p:cTn>
                            </p:par>
                            <p:par>
                              <p:cTn id="87" fill="hold">
                                <p:stCondLst>
                                  <p:cond delay="5000"/>
                                </p:stCondLst>
                                <p:childTnLst>
                                  <p:par>
                                    <p:cTn id="88" presetID="12" presetClass="entr" presetSubtype="4" fill="hold" grpId="0" nodeType="afterEffect">
                                      <p:stCondLst>
                                        <p:cond delay="0"/>
                                      </p:stCondLst>
                                      <p:childTnLst>
                                        <p:set>
                                          <p:cBhvr>
                                            <p:cTn id="89" dur="1" fill="hold">
                                              <p:stCondLst>
                                                <p:cond delay="0"/>
                                              </p:stCondLst>
                                            </p:cTn>
                                            <p:tgtEl>
                                              <p:spTgt spid="63">
                                                <p:txEl>
                                                  <p:pRg st="0" end="0"/>
                                                </p:txEl>
                                              </p:spTgt>
                                            </p:tgtEl>
                                            <p:attrNameLst>
                                              <p:attrName>style.visibility</p:attrName>
                                            </p:attrNameLst>
                                          </p:cBhvr>
                                          <p:to>
                                            <p:strVal val="visible"/>
                                          </p:to>
                                        </p:set>
                                        <p:anim calcmode="lin" valueType="num">
                                          <p:cBhvr additive="base">
                                            <p:cTn id="90" dur="500"/>
                                            <p:tgtEl>
                                              <p:spTgt spid="63">
                                                <p:txEl>
                                                  <p:pRg st="0" end="0"/>
                                                </p:txEl>
                                              </p:spTgt>
                                            </p:tgtEl>
                                            <p:attrNameLst>
                                              <p:attrName>ppt_y</p:attrName>
                                            </p:attrNameLst>
                                          </p:cBhvr>
                                          <p:tavLst>
                                            <p:tav tm="0">
                                              <p:val>
                                                <p:strVal val="#ppt_y+#ppt_h*1.125000"/>
                                              </p:val>
                                            </p:tav>
                                            <p:tav tm="100000">
                                              <p:val>
                                                <p:strVal val="#ppt_y"/>
                                              </p:val>
                                            </p:tav>
                                          </p:tavLst>
                                        </p:anim>
                                        <p:animEffect transition="in" filter="wipe(up)">
                                          <p:cBhvr>
                                            <p:cTn id="91" dur="500"/>
                                            <p:tgtEl>
                                              <p:spTgt spid="63">
                                                <p:txEl>
                                                  <p:pRg st="0" end="0"/>
                                                </p:txEl>
                                              </p:spTgt>
                                            </p:tgtEl>
                                          </p:cBhvr>
                                        </p:animEffect>
                                      </p:childTnLst>
                                    </p:cTn>
                                  </p:par>
                                </p:childTnLst>
                              </p:cTn>
                            </p:par>
                            <p:par>
                              <p:cTn id="92" fill="hold">
                                <p:stCondLst>
                                  <p:cond delay="5500"/>
                                </p:stCondLst>
                                <p:childTnLst>
                                  <p:par>
                                    <p:cTn id="93" presetID="12" presetClass="entr" presetSubtype="4" fill="hold" grpId="0" nodeType="afterEffect">
                                      <p:stCondLst>
                                        <p:cond delay="0"/>
                                      </p:stCondLst>
                                      <p:childTnLst>
                                        <p:set>
                                          <p:cBhvr>
                                            <p:cTn id="94" dur="1" fill="hold">
                                              <p:stCondLst>
                                                <p:cond delay="0"/>
                                              </p:stCondLst>
                                            </p:cTn>
                                            <p:tgtEl>
                                              <p:spTgt spid="66">
                                                <p:txEl>
                                                  <p:pRg st="0" end="0"/>
                                                </p:txEl>
                                              </p:spTgt>
                                            </p:tgtEl>
                                            <p:attrNameLst>
                                              <p:attrName>style.visibility</p:attrName>
                                            </p:attrNameLst>
                                          </p:cBhvr>
                                          <p:to>
                                            <p:strVal val="visible"/>
                                          </p:to>
                                        </p:set>
                                        <p:anim calcmode="lin" valueType="num">
                                          <p:cBhvr additive="base">
                                            <p:cTn id="95" dur="500"/>
                                            <p:tgtEl>
                                              <p:spTgt spid="66">
                                                <p:txEl>
                                                  <p:pRg st="0" end="0"/>
                                                </p:txEl>
                                              </p:spTgt>
                                            </p:tgtEl>
                                            <p:attrNameLst>
                                              <p:attrName>ppt_y</p:attrName>
                                            </p:attrNameLst>
                                          </p:cBhvr>
                                          <p:tavLst>
                                            <p:tav tm="0">
                                              <p:val>
                                                <p:strVal val="#ppt_y+#ppt_h*1.125000"/>
                                              </p:val>
                                            </p:tav>
                                            <p:tav tm="100000">
                                              <p:val>
                                                <p:strVal val="#ppt_y"/>
                                              </p:val>
                                            </p:tav>
                                          </p:tavLst>
                                        </p:anim>
                                        <p:animEffect transition="in" filter="wipe(up)">
                                          <p:cBhvr>
                                            <p:cTn id="96" dur="500"/>
                                            <p:tgtEl>
                                              <p:spTgt spid="66">
                                                <p:txEl>
                                                  <p:pRg st="0" end="0"/>
                                                </p:txEl>
                                              </p:spTgt>
                                            </p:tgtEl>
                                          </p:cBhvr>
                                        </p:animEffect>
                                      </p:childTnLst>
                                    </p:cTn>
                                  </p:par>
                                </p:childTnLst>
                              </p:cTn>
                            </p:par>
                            <p:par>
                              <p:cTn id="97" fill="hold">
                                <p:stCondLst>
                                  <p:cond delay="6000"/>
                                </p:stCondLst>
                                <p:childTnLst>
                                  <p:par>
                                    <p:cTn id="98" presetID="12" presetClass="entr" presetSubtype="4" fill="hold" grpId="0" nodeType="afterEffect">
                                      <p:stCondLst>
                                        <p:cond delay="0"/>
                                      </p:stCondLst>
                                      <p:childTnLst>
                                        <p:set>
                                          <p:cBhvr>
                                            <p:cTn id="99" dur="1" fill="hold">
                                              <p:stCondLst>
                                                <p:cond delay="0"/>
                                              </p:stCondLst>
                                            </p:cTn>
                                            <p:tgtEl>
                                              <p:spTgt spid="65">
                                                <p:txEl>
                                                  <p:pRg st="0" end="0"/>
                                                </p:txEl>
                                              </p:spTgt>
                                            </p:tgtEl>
                                            <p:attrNameLst>
                                              <p:attrName>style.visibility</p:attrName>
                                            </p:attrNameLst>
                                          </p:cBhvr>
                                          <p:to>
                                            <p:strVal val="visible"/>
                                          </p:to>
                                        </p:set>
                                        <p:anim calcmode="lin" valueType="num">
                                          <p:cBhvr additive="base">
                                            <p:cTn id="100" dur="500"/>
                                            <p:tgtEl>
                                              <p:spTgt spid="65">
                                                <p:txEl>
                                                  <p:pRg st="0" end="0"/>
                                                </p:txEl>
                                              </p:spTgt>
                                            </p:tgtEl>
                                            <p:attrNameLst>
                                              <p:attrName>ppt_y</p:attrName>
                                            </p:attrNameLst>
                                          </p:cBhvr>
                                          <p:tavLst>
                                            <p:tav tm="0">
                                              <p:val>
                                                <p:strVal val="#ppt_y+#ppt_h*1.125000"/>
                                              </p:val>
                                            </p:tav>
                                            <p:tav tm="100000">
                                              <p:val>
                                                <p:strVal val="#ppt_y"/>
                                              </p:val>
                                            </p:tav>
                                          </p:tavLst>
                                        </p:anim>
                                        <p:animEffect transition="in" filter="wipe(up)">
                                          <p:cBhvr>
                                            <p:cTn id="101"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3" grpId="0" animBg="1"/>
          <p:bldP spid="94" grpId="0" animBg="1"/>
          <p:bldP spid="34" grpId="0" animBg="1"/>
          <p:bldP spid="56" grpId="0" build="p" autoUpdateAnimBg="0" advAuto="0"/>
          <p:bldP spid="57" grpId="0" build="p" autoUpdateAnimBg="0" advAuto="0"/>
          <p:bldP spid="58" grpId="0" build="p" autoUpdateAnimBg="0" advAuto="0"/>
          <p:bldP spid="59" grpId="0" build="p" autoUpdateAnimBg="0" advAuto="0"/>
          <p:bldP spid="60" grpId="0" build="p" autoUpdateAnimBg="0" advAuto="0"/>
          <p:bldP spid="61" grpId="0" build="p" autoUpdateAnimBg="0" advAuto="0"/>
          <p:bldP spid="62" grpId="0" build="p" autoUpdateAnimBg="0" advAuto="0"/>
          <p:bldP spid="63" grpId="0" build="p" autoUpdateAnimBg="0" advAuto="0"/>
          <p:bldP spid="64" grpId="0" build="p" autoUpdateAnimBg="0" advAuto="0"/>
          <p:bldP spid="65" grpId="0" build="p" autoUpdateAnimBg="0" advAuto="0"/>
          <p:bldP spid="66" grpId="0" build="p" autoUpdateAnimBg="0" advAuto="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10000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1000" fill="hold"/>
                                            <p:tgtEl>
                                              <p:spTgt spid="88"/>
                                            </p:tgtEl>
                                            <p:attrNameLst>
                                              <p:attrName>ppt_x</p:attrName>
                                            </p:attrNameLst>
                                          </p:cBhvr>
                                          <p:tavLst>
                                            <p:tav tm="0">
                                              <p:val>
                                                <p:strVal val="0-#ppt_w/2"/>
                                              </p:val>
                                            </p:tav>
                                            <p:tav tm="100000">
                                              <p:val>
                                                <p:strVal val="#ppt_x"/>
                                              </p:val>
                                            </p:tav>
                                          </p:tavLst>
                                        </p:anim>
                                        <p:anim calcmode="lin" valueType="num">
                                          <p:cBhvr additive="base">
                                            <p:cTn id="8" dur="1000" fill="hold"/>
                                            <p:tgtEl>
                                              <p:spTgt spid="88"/>
                                            </p:tgtEl>
                                            <p:attrNameLst>
                                              <p:attrName>ppt_y</p:attrName>
                                            </p:attrNameLst>
                                          </p:cBhvr>
                                          <p:tavLst>
                                            <p:tav tm="0">
                                              <p:val>
                                                <p:strVal val="#ppt_y"/>
                                              </p:val>
                                            </p:tav>
                                            <p:tav tm="100000">
                                              <p:val>
                                                <p:strVal val="#ppt_y"/>
                                              </p:val>
                                            </p:tav>
                                          </p:tavLst>
                                        </p:anim>
                                      </p:childTnLst>
                                    </p:cTn>
                                  </p:par>
                                  <p:par>
                                    <p:cTn id="9" presetID="2" presetClass="entr" presetSubtype="8" accel="10000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1000" fill="hold"/>
                                            <p:tgtEl>
                                              <p:spTgt spid="89"/>
                                            </p:tgtEl>
                                            <p:attrNameLst>
                                              <p:attrName>ppt_x</p:attrName>
                                            </p:attrNameLst>
                                          </p:cBhvr>
                                          <p:tavLst>
                                            <p:tav tm="0">
                                              <p:val>
                                                <p:strVal val="0-#ppt_w/2"/>
                                              </p:val>
                                            </p:tav>
                                            <p:tav tm="100000">
                                              <p:val>
                                                <p:strVal val="#ppt_x"/>
                                              </p:val>
                                            </p:tav>
                                          </p:tavLst>
                                        </p:anim>
                                        <p:anim calcmode="lin" valueType="num">
                                          <p:cBhvr additive="base">
                                            <p:cTn id="12" dur="1000" fill="hold"/>
                                            <p:tgtEl>
                                              <p:spTgt spid="89"/>
                                            </p:tgtEl>
                                            <p:attrNameLst>
                                              <p:attrName>ppt_y</p:attrName>
                                            </p:attrNameLst>
                                          </p:cBhvr>
                                          <p:tavLst>
                                            <p:tav tm="0">
                                              <p:val>
                                                <p:strVal val="#ppt_y"/>
                                              </p:val>
                                            </p:tav>
                                            <p:tav tm="100000">
                                              <p:val>
                                                <p:strVal val="#ppt_y"/>
                                              </p:val>
                                            </p:tav>
                                          </p:tavLst>
                                        </p:anim>
                                      </p:childTnLst>
                                    </p:cTn>
                                  </p:par>
                                  <p:par>
                                    <p:cTn id="13" presetID="2" presetClass="entr" presetSubtype="8" accel="10000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 calcmode="lin" valueType="num">
                                          <p:cBhvr additive="base">
                                            <p:cTn id="15" dur="1000" fill="hold"/>
                                            <p:tgtEl>
                                              <p:spTgt spid="90"/>
                                            </p:tgtEl>
                                            <p:attrNameLst>
                                              <p:attrName>ppt_x</p:attrName>
                                            </p:attrNameLst>
                                          </p:cBhvr>
                                          <p:tavLst>
                                            <p:tav tm="0">
                                              <p:val>
                                                <p:strVal val="0-#ppt_w/2"/>
                                              </p:val>
                                            </p:tav>
                                            <p:tav tm="100000">
                                              <p:val>
                                                <p:strVal val="#ppt_x"/>
                                              </p:val>
                                            </p:tav>
                                          </p:tavLst>
                                        </p:anim>
                                        <p:anim calcmode="lin" valueType="num">
                                          <p:cBhvr additive="base">
                                            <p:cTn id="16" dur="1000" fill="hold"/>
                                            <p:tgtEl>
                                              <p:spTgt spid="90"/>
                                            </p:tgtEl>
                                            <p:attrNameLst>
                                              <p:attrName>ppt_y</p:attrName>
                                            </p:attrNameLst>
                                          </p:cBhvr>
                                          <p:tavLst>
                                            <p:tav tm="0">
                                              <p:val>
                                                <p:strVal val="#ppt_y"/>
                                              </p:val>
                                            </p:tav>
                                            <p:tav tm="100000">
                                              <p:val>
                                                <p:strVal val="#ppt_y"/>
                                              </p:val>
                                            </p:tav>
                                          </p:tavLst>
                                        </p:anim>
                                      </p:childTnLst>
                                    </p:cTn>
                                  </p:par>
                                  <p:par>
                                    <p:cTn id="17" presetID="2" presetClass="entr" presetSubtype="8" accel="10000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1000" fill="hold"/>
                                            <p:tgtEl>
                                              <p:spTgt spid="93"/>
                                            </p:tgtEl>
                                            <p:attrNameLst>
                                              <p:attrName>ppt_x</p:attrName>
                                            </p:attrNameLst>
                                          </p:cBhvr>
                                          <p:tavLst>
                                            <p:tav tm="0">
                                              <p:val>
                                                <p:strVal val="0-#ppt_w/2"/>
                                              </p:val>
                                            </p:tav>
                                            <p:tav tm="100000">
                                              <p:val>
                                                <p:strVal val="#ppt_x"/>
                                              </p:val>
                                            </p:tav>
                                          </p:tavLst>
                                        </p:anim>
                                        <p:anim calcmode="lin" valueType="num">
                                          <p:cBhvr additive="base">
                                            <p:cTn id="20" dur="1000" fill="hold"/>
                                            <p:tgtEl>
                                              <p:spTgt spid="93"/>
                                            </p:tgtEl>
                                            <p:attrNameLst>
                                              <p:attrName>ppt_y</p:attrName>
                                            </p:attrNameLst>
                                          </p:cBhvr>
                                          <p:tavLst>
                                            <p:tav tm="0">
                                              <p:val>
                                                <p:strVal val="#ppt_y"/>
                                              </p:val>
                                            </p:tav>
                                            <p:tav tm="100000">
                                              <p:val>
                                                <p:strVal val="#ppt_y"/>
                                              </p:val>
                                            </p:tav>
                                          </p:tavLst>
                                        </p:anim>
                                      </p:childTnLst>
                                    </p:cTn>
                                  </p:par>
                                  <p:par>
                                    <p:cTn id="21" presetID="2" presetClass="entr" presetSubtype="8" accel="10000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anim calcmode="lin" valueType="num">
                                          <p:cBhvr additive="base">
                                            <p:cTn id="23" dur="1000" fill="hold"/>
                                            <p:tgtEl>
                                              <p:spTgt spid="94"/>
                                            </p:tgtEl>
                                            <p:attrNameLst>
                                              <p:attrName>ppt_x</p:attrName>
                                            </p:attrNameLst>
                                          </p:cBhvr>
                                          <p:tavLst>
                                            <p:tav tm="0">
                                              <p:val>
                                                <p:strVal val="0-#ppt_w/2"/>
                                              </p:val>
                                            </p:tav>
                                            <p:tav tm="100000">
                                              <p:val>
                                                <p:strVal val="#ppt_x"/>
                                              </p:val>
                                            </p:tav>
                                          </p:tavLst>
                                        </p:anim>
                                        <p:anim calcmode="lin" valueType="num">
                                          <p:cBhvr additive="base">
                                            <p:cTn id="24" dur="1000" fill="hold"/>
                                            <p:tgtEl>
                                              <p:spTgt spid="94"/>
                                            </p:tgtEl>
                                            <p:attrNameLst>
                                              <p:attrName>ppt_y</p:attrName>
                                            </p:attrNameLst>
                                          </p:cBhvr>
                                          <p:tavLst>
                                            <p:tav tm="0">
                                              <p:val>
                                                <p:strVal val="#ppt_y"/>
                                              </p:val>
                                            </p:tav>
                                            <p:tav tm="100000">
                                              <p:val>
                                                <p:strVal val="#ppt_y"/>
                                              </p:val>
                                            </p:tav>
                                          </p:tavLst>
                                        </p:anim>
                                      </p:childTnLst>
                                    </p:cTn>
                                  </p:par>
                                  <p:par>
                                    <p:cTn id="25" presetID="2" presetClass="entr" presetSubtype="8" accel="100000" fill="hold" nodeType="withEffect">
                                      <p:stCondLst>
                                        <p:cond delay="0"/>
                                      </p:stCondLst>
                                      <p:childTnLst>
                                        <p:set>
                                          <p:cBhvr>
                                            <p:cTn id="26" dur="1" fill="hold">
                                              <p:stCondLst>
                                                <p:cond delay="0"/>
                                              </p:stCondLst>
                                            </p:cTn>
                                            <p:tgtEl>
                                              <p:spTgt spid="95"/>
                                            </p:tgtEl>
                                            <p:attrNameLst>
                                              <p:attrName>style.visibility</p:attrName>
                                            </p:attrNameLst>
                                          </p:cBhvr>
                                          <p:to>
                                            <p:strVal val="visible"/>
                                          </p:to>
                                        </p:set>
                                        <p:anim calcmode="lin" valueType="num">
                                          <p:cBhvr additive="base">
                                            <p:cTn id="27" dur="1000" fill="hold"/>
                                            <p:tgtEl>
                                              <p:spTgt spid="95"/>
                                            </p:tgtEl>
                                            <p:attrNameLst>
                                              <p:attrName>ppt_x</p:attrName>
                                            </p:attrNameLst>
                                          </p:cBhvr>
                                          <p:tavLst>
                                            <p:tav tm="0">
                                              <p:val>
                                                <p:strVal val="0-#ppt_w/2"/>
                                              </p:val>
                                            </p:tav>
                                            <p:tav tm="100000">
                                              <p:val>
                                                <p:strVal val="#ppt_x"/>
                                              </p:val>
                                            </p:tav>
                                          </p:tavLst>
                                        </p:anim>
                                        <p:anim calcmode="lin" valueType="num">
                                          <p:cBhvr additive="base">
                                            <p:cTn id="28" dur="1000" fill="hold"/>
                                            <p:tgtEl>
                                              <p:spTgt spid="95"/>
                                            </p:tgtEl>
                                            <p:attrNameLst>
                                              <p:attrName>ppt_y</p:attrName>
                                            </p:attrNameLst>
                                          </p:cBhvr>
                                          <p:tavLst>
                                            <p:tav tm="0">
                                              <p:val>
                                                <p:strVal val="#ppt_y"/>
                                              </p:val>
                                            </p:tav>
                                            <p:tav tm="100000">
                                              <p:val>
                                                <p:strVal val="#ppt_y"/>
                                              </p:val>
                                            </p:tav>
                                          </p:tavLst>
                                        </p:anim>
                                      </p:childTnLst>
                                    </p:cTn>
                                  </p:par>
                                  <p:par>
                                    <p:cTn id="29" presetID="2" presetClass="entr" presetSubtype="8" accel="10000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anim calcmode="lin" valueType="num">
                                          <p:cBhvr additive="base">
                                            <p:cTn id="31" dur="1000" fill="hold"/>
                                            <p:tgtEl>
                                              <p:spTgt spid="98"/>
                                            </p:tgtEl>
                                            <p:attrNameLst>
                                              <p:attrName>ppt_x</p:attrName>
                                            </p:attrNameLst>
                                          </p:cBhvr>
                                          <p:tavLst>
                                            <p:tav tm="0">
                                              <p:val>
                                                <p:strVal val="0-#ppt_w/2"/>
                                              </p:val>
                                            </p:tav>
                                            <p:tav tm="100000">
                                              <p:val>
                                                <p:strVal val="#ppt_x"/>
                                              </p:val>
                                            </p:tav>
                                          </p:tavLst>
                                        </p:anim>
                                        <p:anim calcmode="lin" valueType="num">
                                          <p:cBhvr additive="base">
                                            <p:cTn id="32" dur="1000" fill="hold"/>
                                            <p:tgtEl>
                                              <p:spTgt spid="98"/>
                                            </p:tgtEl>
                                            <p:attrNameLst>
                                              <p:attrName>ppt_y</p:attrName>
                                            </p:attrNameLst>
                                          </p:cBhvr>
                                          <p:tavLst>
                                            <p:tav tm="0">
                                              <p:val>
                                                <p:strVal val="#ppt_y"/>
                                              </p:val>
                                            </p:tav>
                                            <p:tav tm="100000">
                                              <p:val>
                                                <p:strVal val="#ppt_y"/>
                                              </p:val>
                                            </p:tav>
                                          </p:tavLst>
                                        </p:anim>
                                      </p:childTnLst>
                                    </p:cTn>
                                  </p:par>
                                  <p:par>
                                    <p:cTn id="33" presetID="2" presetClass="entr" presetSubtype="8" accel="100000" fill="hold" nodeType="with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additive="base">
                                            <p:cTn id="35" dur="1000" fill="hold"/>
                                            <p:tgtEl>
                                              <p:spTgt spid="101"/>
                                            </p:tgtEl>
                                            <p:attrNameLst>
                                              <p:attrName>ppt_x</p:attrName>
                                            </p:attrNameLst>
                                          </p:cBhvr>
                                          <p:tavLst>
                                            <p:tav tm="0">
                                              <p:val>
                                                <p:strVal val="0-#ppt_w/2"/>
                                              </p:val>
                                            </p:tav>
                                            <p:tav tm="100000">
                                              <p:val>
                                                <p:strVal val="#ppt_x"/>
                                              </p:val>
                                            </p:tav>
                                          </p:tavLst>
                                        </p:anim>
                                        <p:anim calcmode="lin" valueType="num">
                                          <p:cBhvr additive="base">
                                            <p:cTn id="36" dur="1000" fill="hold"/>
                                            <p:tgtEl>
                                              <p:spTgt spid="101"/>
                                            </p:tgtEl>
                                            <p:attrNameLst>
                                              <p:attrName>ppt_y</p:attrName>
                                            </p:attrNameLst>
                                          </p:cBhvr>
                                          <p:tavLst>
                                            <p:tav tm="0">
                                              <p:val>
                                                <p:strVal val="#ppt_y"/>
                                              </p:val>
                                            </p:tav>
                                            <p:tav tm="100000">
                                              <p:val>
                                                <p:strVal val="#ppt_y"/>
                                              </p:val>
                                            </p:tav>
                                          </p:tavLst>
                                        </p:anim>
                                      </p:childTnLst>
                                    </p:cTn>
                                  </p:par>
                                  <p:par>
                                    <p:cTn id="37" presetID="2" presetClass="entr" presetSubtype="8" accel="10000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anim calcmode="lin" valueType="num">
                                          <p:cBhvr additive="base">
                                            <p:cTn id="39" dur="1000" fill="hold"/>
                                            <p:tgtEl>
                                              <p:spTgt spid="111"/>
                                            </p:tgtEl>
                                            <p:attrNameLst>
                                              <p:attrName>ppt_x</p:attrName>
                                            </p:attrNameLst>
                                          </p:cBhvr>
                                          <p:tavLst>
                                            <p:tav tm="0">
                                              <p:val>
                                                <p:strVal val="0-#ppt_w/2"/>
                                              </p:val>
                                            </p:tav>
                                            <p:tav tm="100000">
                                              <p:val>
                                                <p:strVal val="#ppt_x"/>
                                              </p:val>
                                            </p:tav>
                                          </p:tavLst>
                                        </p:anim>
                                        <p:anim calcmode="lin" valueType="num">
                                          <p:cBhvr additive="base">
                                            <p:cTn id="40" dur="1000" fill="hold"/>
                                            <p:tgtEl>
                                              <p:spTgt spid="111"/>
                                            </p:tgtEl>
                                            <p:attrNameLst>
                                              <p:attrName>ppt_y</p:attrName>
                                            </p:attrNameLst>
                                          </p:cBhvr>
                                          <p:tavLst>
                                            <p:tav tm="0">
                                              <p:val>
                                                <p:strVal val="#ppt_y"/>
                                              </p:val>
                                            </p:tav>
                                            <p:tav tm="100000">
                                              <p:val>
                                                <p:strVal val="#ppt_y"/>
                                              </p:val>
                                            </p:tav>
                                          </p:tavLst>
                                        </p:anim>
                                      </p:childTnLst>
                                    </p:cTn>
                                  </p:par>
                                  <p:par>
                                    <p:cTn id="41" presetID="2" presetClass="entr" presetSubtype="8" accel="10000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1000" fill="hold"/>
                                            <p:tgtEl>
                                              <p:spTgt spid="34"/>
                                            </p:tgtEl>
                                            <p:attrNameLst>
                                              <p:attrName>ppt_x</p:attrName>
                                            </p:attrNameLst>
                                          </p:cBhvr>
                                          <p:tavLst>
                                            <p:tav tm="0">
                                              <p:val>
                                                <p:strVal val="0-#ppt_w/2"/>
                                              </p:val>
                                            </p:tav>
                                            <p:tav tm="100000">
                                              <p:val>
                                                <p:strVal val="#ppt_x"/>
                                              </p:val>
                                            </p:tav>
                                          </p:tavLst>
                                        </p:anim>
                                        <p:anim calcmode="lin" valueType="num">
                                          <p:cBhvr additive="base">
                                            <p:cTn id="44" dur="1000" fill="hold"/>
                                            <p:tgtEl>
                                              <p:spTgt spid="34"/>
                                            </p:tgtEl>
                                            <p:attrNameLst>
                                              <p:attrName>ppt_y</p:attrName>
                                            </p:attrNameLst>
                                          </p:cBhvr>
                                          <p:tavLst>
                                            <p:tav tm="0">
                                              <p:val>
                                                <p:strVal val="#ppt_y"/>
                                              </p:val>
                                            </p:tav>
                                            <p:tav tm="100000">
                                              <p:val>
                                                <p:strVal val="#ppt_y"/>
                                              </p:val>
                                            </p:tav>
                                          </p:tavLst>
                                        </p:anim>
                                      </p:childTnLst>
                                    </p:cTn>
                                  </p:par>
                                  <p:par>
                                    <p:cTn id="45" presetID="2" presetClass="entr" presetSubtype="8" accel="10000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1000" fill="hold"/>
                                            <p:tgtEl>
                                              <p:spTgt spid="35"/>
                                            </p:tgtEl>
                                            <p:attrNameLst>
                                              <p:attrName>ppt_x</p:attrName>
                                            </p:attrNameLst>
                                          </p:cBhvr>
                                          <p:tavLst>
                                            <p:tav tm="0">
                                              <p:val>
                                                <p:strVal val="0-#ppt_w/2"/>
                                              </p:val>
                                            </p:tav>
                                            <p:tav tm="100000">
                                              <p:val>
                                                <p:strVal val="#ppt_x"/>
                                              </p:val>
                                            </p:tav>
                                          </p:tavLst>
                                        </p:anim>
                                        <p:anim calcmode="lin" valueType="num">
                                          <p:cBhvr additive="base">
                                            <p:cTn id="48" dur="1000" fill="hold"/>
                                            <p:tgtEl>
                                              <p:spTgt spid="35"/>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1" presetClass="entr" presetSubtype="0" fill="hold" grpId="0" nodeType="afterEffect">
                                      <p:stCondLst>
                                        <p:cond delay="0"/>
                                      </p:stCondLst>
                                      <p:childTnLst>
                                        <p:set>
                                          <p:cBhvr>
                                            <p:cTn id="51" dur="1" fill="hold">
                                              <p:stCondLst>
                                                <p:cond delay="499"/>
                                              </p:stCondLst>
                                            </p:cTn>
                                            <p:tgtEl>
                                              <p:spTgt spid="56">
                                                <p:txEl>
                                                  <p:pRg st="0" end="0"/>
                                                </p:txEl>
                                              </p:spTgt>
                                            </p:tgtEl>
                                            <p:attrNameLst>
                                              <p:attrName>style.visibility</p:attrName>
                                            </p:attrNameLst>
                                          </p:cBhvr>
                                          <p:to>
                                            <p:strVal val="visible"/>
                                          </p:to>
                                        </p:set>
                                      </p:childTnLst>
                                    </p:cTn>
                                  </p:par>
                                </p:childTnLst>
                              </p:cTn>
                            </p:par>
                            <p:par>
                              <p:cTn id="52" fill="hold">
                                <p:stCondLst>
                                  <p:cond delay="1500"/>
                                </p:stCondLst>
                                <p:childTnLst>
                                  <p:par>
                                    <p:cTn id="53" presetID="12" presetClass="entr" presetSubtype="4" fill="hold" grpId="0" nodeType="afterEffect">
                                      <p:stCondLst>
                                        <p:cond delay="0"/>
                                      </p:stCondLst>
                                      <p:childTnLst>
                                        <p:set>
                                          <p:cBhvr>
                                            <p:cTn id="54" dur="1" fill="hold">
                                              <p:stCondLst>
                                                <p:cond delay="0"/>
                                              </p:stCondLst>
                                            </p:cTn>
                                            <p:tgtEl>
                                              <p:spTgt spid="58">
                                                <p:txEl>
                                                  <p:pRg st="0" end="0"/>
                                                </p:txEl>
                                              </p:spTgt>
                                            </p:tgtEl>
                                            <p:attrNameLst>
                                              <p:attrName>style.visibility</p:attrName>
                                            </p:attrNameLst>
                                          </p:cBhvr>
                                          <p:to>
                                            <p:strVal val="visible"/>
                                          </p:to>
                                        </p:set>
                                        <p:anim calcmode="lin" valueType="num">
                                          <p:cBhvr additive="base">
                                            <p:cTn id="55" dur="500"/>
                                            <p:tgtEl>
                                              <p:spTgt spid="58">
                                                <p:txEl>
                                                  <p:pRg st="0" end="0"/>
                                                </p:txEl>
                                              </p:spTgt>
                                            </p:tgtEl>
                                            <p:attrNameLst>
                                              <p:attrName>ppt_y</p:attrName>
                                            </p:attrNameLst>
                                          </p:cBhvr>
                                          <p:tavLst>
                                            <p:tav tm="0">
                                              <p:val>
                                                <p:strVal val="#ppt_y+#ppt_h*1.125000"/>
                                              </p:val>
                                            </p:tav>
                                            <p:tav tm="100000">
                                              <p:val>
                                                <p:strVal val="#ppt_y"/>
                                              </p:val>
                                            </p:tav>
                                          </p:tavLst>
                                        </p:anim>
                                        <p:animEffect transition="in" filter="wipe(up)">
                                          <p:cBhvr>
                                            <p:cTn id="56" dur="500"/>
                                            <p:tgtEl>
                                              <p:spTgt spid="58">
                                                <p:txEl>
                                                  <p:pRg st="0" end="0"/>
                                                </p:txEl>
                                              </p:spTgt>
                                            </p:tgtEl>
                                          </p:cBhvr>
                                        </p:animEffect>
                                      </p:childTnLst>
                                    </p:cTn>
                                  </p:par>
                                </p:childTnLst>
                              </p:cTn>
                            </p:par>
                            <p:par>
                              <p:cTn id="57" fill="hold">
                                <p:stCondLst>
                                  <p:cond delay="2000"/>
                                </p:stCondLst>
                                <p:childTnLst>
                                  <p:par>
                                    <p:cTn id="58" presetID="12" presetClass="entr" presetSubtype="4" fill="hold" grpId="0" nodeType="afterEffect">
                                      <p:stCondLst>
                                        <p:cond delay="0"/>
                                      </p:stCondLst>
                                      <p:childTnLst>
                                        <p:set>
                                          <p:cBhvr>
                                            <p:cTn id="59" dur="1" fill="hold">
                                              <p:stCondLst>
                                                <p:cond delay="0"/>
                                              </p:stCondLst>
                                            </p:cTn>
                                            <p:tgtEl>
                                              <p:spTgt spid="57">
                                                <p:txEl>
                                                  <p:pRg st="0" end="0"/>
                                                </p:txEl>
                                              </p:spTgt>
                                            </p:tgtEl>
                                            <p:attrNameLst>
                                              <p:attrName>style.visibility</p:attrName>
                                            </p:attrNameLst>
                                          </p:cBhvr>
                                          <p:to>
                                            <p:strVal val="visible"/>
                                          </p:to>
                                        </p:set>
                                        <p:anim calcmode="lin" valueType="num">
                                          <p:cBhvr additive="base">
                                            <p:cTn id="60" dur="500"/>
                                            <p:tgtEl>
                                              <p:spTgt spid="57">
                                                <p:txEl>
                                                  <p:pRg st="0" end="0"/>
                                                </p:txEl>
                                              </p:spTgt>
                                            </p:tgtEl>
                                            <p:attrNameLst>
                                              <p:attrName>ppt_y</p:attrName>
                                            </p:attrNameLst>
                                          </p:cBhvr>
                                          <p:tavLst>
                                            <p:tav tm="0">
                                              <p:val>
                                                <p:strVal val="#ppt_y+#ppt_h*1.125000"/>
                                              </p:val>
                                            </p:tav>
                                            <p:tav tm="100000">
                                              <p:val>
                                                <p:strVal val="#ppt_y"/>
                                              </p:val>
                                            </p:tav>
                                          </p:tavLst>
                                        </p:anim>
                                        <p:animEffect transition="in" filter="wipe(up)">
                                          <p:cBhvr>
                                            <p:cTn id="61" dur="500"/>
                                            <p:tgtEl>
                                              <p:spTgt spid="57">
                                                <p:txEl>
                                                  <p:pRg st="0" end="0"/>
                                                </p:txEl>
                                              </p:spTgt>
                                            </p:tgtEl>
                                          </p:cBhvr>
                                        </p:animEffect>
                                      </p:childTnLst>
                                    </p:cTn>
                                  </p:par>
                                </p:childTnLst>
                              </p:cTn>
                            </p:par>
                            <p:par>
                              <p:cTn id="62" fill="hold">
                                <p:stCondLst>
                                  <p:cond delay="2500"/>
                                </p:stCondLst>
                                <p:childTnLst>
                                  <p:par>
                                    <p:cTn id="63" presetID="12" presetClass="entr" presetSubtype="4" fill="hold" grpId="0" nodeType="afterEffect">
                                      <p:stCondLst>
                                        <p:cond delay="0"/>
                                      </p:stCondLst>
                                      <p:childTnLst>
                                        <p:set>
                                          <p:cBhvr>
                                            <p:cTn id="64" dur="1" fill="hold">
                                              <p:stCondLst>
                                                <p:cond delay="0"/>
                                              </p:stCondLst>
                                            </p:cTn>
                                            <p:tgtEl>
                                              <p:spTgt spid="60">
                                                <p:txEl>
                                                  <p:pRg st="0" end="0"/>
                                                </p:txEl>
                                              </p:spTgt>
                                            </p:tgtEl>
                                            <p:attrNameLst>
                                              <p:attrName>style.visibility</p:attrName>
                                            </p:attrNameLst>
                                          </p:cBhvr>
                                          <p:to>
                                            <p:strVal val="visible"/>
                                          </p:to>
                                        </p:set>
                                        <p:anim calcmode="lin" valueType="num">
                                          <p:cBhvr additive="base">
                                            <p:cTn id="65" dur="500"/>
                                            <p:tgtEl>
                                              <p:spTgt spid="60">
                                                <p:txEl>
                                                  <p:pRg st="0" end="0"/>
                                                </p:txEl>
                                              </p:spTgt>
                                            </p:tgtEl>
                                            <p:attrNameLst>
                                              <p:attrName>ppt_y</p:attrName>
                                            </p:attrNameLst>
                                          </p:cBhvr>
                                          <p:tavLst>
                                            <p:tav tm="0">
                                              <p:val>
                                                <p:strVal val="#ppt_y+#ppt_h*1.125000"/>
                                              </p:val>
                                            </p:tav>
                                            <p:tav tm="100000">
                                              <p:val>
                                                <p:strVal val="#ppt_y"/>
                                              </p:val>
                                            </p:tav>
                                          </p:tavLst>
                                        </p:anim>
                                        <p:animEffect transition="in" filter="wipe(up)">
                                          <p:cBhvr>
                                            <p:cTn id="66" dur="500"/>
                                            <p:tgtEl>
                                              <p:spTgt spid="60">
                                                <p:txEl>
                                                  <p:pRg st="0" end="0"/>
                                                </p:txEl>
                                              </p:spTgt>
                                            </p:tgtEl>
                                          </p:cBhvr>
                                        </p:animEffect>
                                      </p:childTnLst>
                                    </p:cTn>
                                  </p:par>
                                </p:childTnLst>
                              </p:cTn>
                            </p:par>
                            <p:par>
                              <p:cTn id="67" fill="hold">
                                <p:stCondLst>
                                  <p:cond delay="3000"/>
                                </p:stCondLst>
                                <p:childTnLst>
                                  <p:par>
                                    <p:cTn id="68" presetID="12" presetClass="entr" presetSubtype="4" fill="hold" grpId="0" nodeType="afterEffect">
                                      <p:stCondLst>
                                        <p:cond delay="0"/>
                                      </p:stCondLst>
                                      <p:childTnLst>
                                        <p:set>
                                          <p:cBhvr>
                                            <p:cTn id="69" dur="1" fill="hold">
                                              <p:stCondLst>
                                                <p:cond delay="0"/>
                                              </p:stCondLst>
                                            </p:cTn>
                                            <p:tgtEl>
                                              <p:spTgt spid="59">
                                                <p:txEl>
                                                  <p:pRg st="0" end="0"/>
                                                </p:txEl>
                                              </p:spTgt>
                                            </p:tgtEl>
                                            <p:attrNameLst>
                                              <p:attrName>style.visibility</p:attrName>
                                            </p:attrNameLst>
                                          </p:cBhvr>
                                          <p:to>
                                            <p:strVal val="visible"/>
                                          </p:to>
                                        </p:set>
                                        <p:anim calcmode="lin" valueType="num">
                                          <p:cBhvr additive="base">
                                            <p:cTn id="70" dur="500"/>
                                            <p:tgtEl>
                                              <p:spTgt spid="59">
                                                <p:txEl>
                                                  <p:pRg st="0" end="0"/>
                                                </p:txEl>
                                              </p:spTgt>
                                            </p:tgtEl>
                                            <p:attrNameLst>
                                              <p:attrName>ppt_y</p:attrName>
                                            </p:attrNameLst>
                                          </p:cBhvr>
                                          <p:tavLst>
                                            <p:tav tm="0">
                                              <p:val>
                                                <p:strVal val="#ppt_y+#ppt_h*1.125000"/>
                                              </p:val>
                                            </p:tav>
                                            <p:tav tm="100000">
                                              <p:val>
                                                <p:strVal val="#ppt_y"/>
                                              </p:val>
                                            </p:tav>
                                          </p:tavLst>
                                        </p:anim>
                                        <p:animEffect transition="in" filter="wipe(up)">
                                          <p:cBhvr>
                                            <p:cTn id="71" dur="500"/>
                                            <p:tgtEl>
                                              <p:spTgt spid="59">
                                                <p:txEl>
                                                  <p:pRg st="0" end="0"/>
                                                </p:txEl>
                                              </p:spTgt>
                                            </p:tgtEl>
                                          </p:cBhvr>
                                        </p:animEffect>
                                      </p:childTnLst>
                                    </p:cTn>
                                  </p:par>
                                </p:childTnLst>
                              </p:cTn>
                            </p:par>
                            <p:par>
                              <p:cTn id="72" fill="hold">
                                <p:stCondLst>
                                  <p:cond delay="3500"/>
                                </p:stCondLst>
                                <p:childTnLst>
                                  <p:par>
                                    <p:cTn id="73" presetID="12" presetClass="entr" presetSubtype="4" fill="hold" grpId="0" nodeType="afterEffect">
                                      <p:stCondLst>
                                        <p:cond delay="0"/>
                                      </p:stCondLst>
                                      <p:childTnLst>
                                        <p:set>
                                          <p:cBhvr>
                                            <p:cTn id="74" dur="1" fill="hold">
                                              <p:stCondLst>
                                                <p:cond delay="0"/>
                                              </p:stCondLst>
                                            </p:cTn>
                                            <p:tgtEl>
                                              <p:spTgt spid="62">
                                                <p:txEl>
                                                  <p:pRg st="0" end="0"/>
                                                </p:txEl>
                                              </p:spTgt>
                                            </p:tgtEl>
                                            <p:attrNameLst>
                                              <p:attrName>style.visibility</p:attrName>
                                            </p:attrNameLst>
                                          </p:cBhvr>
                                          <p:to>
                                            <p:strVal val="visible"/>
                                          </p:to>
                                        </p:set>
                                        <p:anim calcmode="lin" valueType="num">
                                          <p:cBhvr additive="base">
                                            <p:cTn id="75" dur="500"/>
                                            <p:tgtEl>
                                              <p:spTgt spid="62">
                                                <p:txEl>
                                                  <p:pRg st="0" end="0"/>
                                                </p:txEl>
                                              </p:spTgt>
                                            </p:tgtEl>
                                            <p:attrNameLst>
                                              <p:attrName>ppt_y</p:attrName>
                                            </p:attrNameLst>
                                          </p:cBhvr>
                                          <p:tavLst>
                                            <p:tav tm="0">
                                              <p:val>
                                                <p:strVal val="#ppt_y+#ppt_h*1.125000"/>
                                              </p:val>
                                            </p:tav>
                                            <p:tav tm="100000">
                                              <p:val>
                                                <p:strVal val="#ppt_y"/>
                                              </p:val>
                                            </p:tav>
                                          </p:tavLst>
                                        </p:anim>
                                        <p:animEffect transition="in" filter="wipe(up)">
                                          <p:cBhvr>
                                            <p:cTn id="76" dur="500"/>
                                            <p:tgtEl>
                                              <p:spTgt spid="62">
                                                <p:txEl>
                                                  <p:pRg st="0" end="0"/>
                                                </p:txEl>
                                              </p:spTgt>
                                            </p:tgtEl>
                                          </p:cBhvr>
                                        </p:animEffect>
                                      </p:childTnLst>
                                    </p:cTn>
                                  </p:par>
                                </p:childTnLst>
                              </p:cTn>
                            </p:par>
                            <p:par>
                              <p:cTn id="77" fill="hold">
                                <p:stCondLst>
                                  <p:cond delay="4000"/>
                                </p:stCondLst>
                                <p:childTnLst>
                                  <p:par>
                                    <p:cTn id="78" presetID="12" presetClass="entr" presetSubtype="4" fill="hold" grpId="0" nodeType="afterEffect">
                                      <p:stCondLst>
                                        <p:cond delay="0"/>
                                      </p:stCondLst>
                                      <p:childTnLst>
                                        <p:set>
                                          <p:cBhvr>
                                            <p:cTn id="79" dur="1" fill="hold">
                                              <p:stCondLst>
                                                <p:cond delay="0"/>
                                              </p:stCondLst>
                                            </p:cTn>
                                            <p:tgtEl>
                                              <p:spTgt spid="61">
                                                <p:txEl>
                                                  <p:pRg st="0" end="0"/>
                                                </p:txEl>
                                              </p:spTgt>
                                            </p:tgtEl>
                                            <p:attrNameLst>
                                              <p:attrName>style.visibility</p:attrName>
                                            </p:attrNameLst>
                                          </p:cBhvr>
                                          <p:to>
                                            <p:strVal val="visible"/>
                                          </p:to>
                                        </p:set>
                                        <p:anim calcmode="lin" valueType="num">
                                          <p:cBhvr additive="base">
                                            <p:cTn id="80" dur="500"/>
                                            <p:tgtEl>
                                              <p:spTgt spid="61">
                                                <p:txEl>
                                                  <p:pRg st="0" end="0"/>
                                                </p:txEl>
                                              </p:spTgt>
                                            </p:tgtEl>
                                            <p:attrNameLst>
                                              <p:attrName>ppt_y</p:attrName>
                                            </p:attrNameLst>
                                          </p:cBhvr>
                                          <p:tavLst>
                                            <p:tav tm="0">
                                              <p:val>
                                                <p:strVal val="#ppt_y+#ppt_h*1.125000"/>
                                              </p:val>
                                            </p:tav>
                                            <p:tav tm="100000">
                                              <p:val>
                                                <p:strVal val="#ppt_y"/>
                                              </p:val>
                                            </p:tav>
                                          </p:tavLst>
                                        </p:anim>
                                        <p:animEffect transition="in" filter="wipe(up)">
                                          <p:cBhvr>
                                            <p:cTn id="81" dur="500"/>
                                            <p:tgtEl>
                                              <p:spTgt spid="61">
                                                <p:txEl>
                                                  <p:pRg st="0" end="0"/>
                                                </p:txEl>
                                              </p:spTgt>
                                            </p:tgtEl>
                                          </p:cBhvr>
                                        </p:animEffect>
                                      </p:childTnLst>
                                    </p:cTn>
                                  </p:par>
                                </p:childTnLst>
                              </p:cTn>
                            </p:par>
                            <p:par>
                              <p:cTn id="82" fill="hold">
                                <p:stCondLst>
                                  <p:cond delay="4500"/>
                                </p:stCondLst>
                                <p:childTnLst>
                                  <p:par>
                                    <p:cTn id="83" presetID="12" presetClass="entr" presetSubtype="4" fill="hold" grpId="0" nodeType="afterEffect">
                                      <p:stCondLst>
                                        <p:cond delay="0"/>
                                      </p:stCondLst>
                                      <p:childTnLst>
                                        <p:set>
                                          <p:cBhvr>
                                            <p:cTn id="84" dur="1" fill="hold">
                                              <p:stCondLst>
                                                <p:cond delay="0"/>
                                              </p:stCondLst>
                                            </p:cTn>
                                            <p:tgtEl>
                                              <p:spTgt spid="64">
                                                <p:txEl>
                                                  <p:pRg st="0" end="0"/>
                                                </p:txEl>
                                              </p:spTgt>
                                            </p:tgtEl>
                                            <p:attrNameLst>
                                              <p:attrName>style.visibility</p:attrName>
                                            </p:attrNameLst>
                                          </p:cBhvr>
                                          <p:to>
                                            <p:strVal val="visible"/>
                                          </p:to>
                                        </p:set>
                                        <p:anim calcmode="lin" valueType="num">
                                          <p:cBhvr additive="base">
                                            <p:cTn id="85" dur="500"/>
                                            <p:tgtEl>
                                              <p:spTgt spid="64">
                                                <p:txEl>
                                                  <p:pRg st="0" end="0"/>
                                                </p:txEl>
                                              </p:spTgt>
                                            </p:tgtEl>
                                            <p:attrNameLst>
                                              <p:attrName>ppt_y</p:attrName>
                                            </p:attrNameLst>
                                          </p:cBhvr>
                                          <p:tavLst>
                                            <p:tav tm="0">
                                              <p:val>
                                                <p:strVal val="#ppt_y+#ppt_h*1.125000"/>
                                              </p:val>
                                            </p:tav>
                                            <p:tav tm="100000">
                                              <p:val>
                                                <p:strVal val="#ppt_y"/>
                                              </p:val>
                                            </p:tav>
                                          </p:tavLst>
                                        </p:anim>
                                        <p:animEffect transition="in" filter="wipe(up)">
                                          <p:cBhvr>
                                            <p:cTn id="86" dur="500"/>
                                            <p:tgtEl>
                                              <p:spTgt spid="64">
                                                <p:txEl>
                                                  <p:pRg st="0" end="0"/>
                                                </p:txEl>
                                              </p:spTgt>
                                            </p:tgtEl>
                                          </p:cBhvr>
                                        </p:animEffect>
                                      </p:childTnLst>
                                    </p:cTn>
                                  </p:par>
                                </p:childTnLst>
                              </p:cTn>
                            </p:par>
                            <p:par>
                              <p:cTn id="87" fill="hold">
                                <p:stCondLst>
                                  <p:cond delay="5000"/>
                                </p:stCondLst>
                                <p:childTnLst>
                                  <p:par>
                                    <p:cTn id="88" presetID="12" presetClass="entr" presetSubtype="4" fill="hold" grpId="0" nodeType="afterEffect">
                                      <p:stCondLst>
                                        <p:cond delay="0"/>
                                      </p:stCondLst>
                                      <p:childTnLst>
                                        <p:set>
                                          <p:cBhvr>
                                            <p:cTn id="89" dur="1" fill="hold">
                                              <p:stCondLst>
                                                <p:cond delay="0"/>
                                              </p:stCondLst>
                                            </p:cTn>
                                            <p:tgtEl>
                                              <p:spTgt spid="63">
                                                <p:txEl>
                                                  <p:pRg st="0" end="0"/>
                                                </p:txEl>
                                              </p:spTgt>
                                            </p:tgtEl>
                                            <p:attrNameLst>
                                              <p:attrName>style.visibility</p:attrName>
                                            </p:attrNameLst>
                                          </p:cBhvr>
                                          <p:to>
                                            <p:strVal val="visible"/>
                                          </p:to>
                                        </p:set>
                                        <p:anim calcmode="lin" valueType="num">
                                          <p:cBhvr additive="base">
                                            <p:cTn id="90" dur="500"/>
                                            <p:tgtEl>
                                              <p:spTgt spid="63">
                                                <p:txEl>
                                                  <p:pRg st="0" end="0"/>
                                                </p:txEl>
                                              </p:spTgt>
                                            </p:tgtEl>
                                            <p:attrNameLst>
                                              <p:attrName>ppt_y</p:attrName>
                                            </p:attrNameLst>
                                          </p:cBhvr>
                                          <p:tavLst>
                                            <p:tav tm="0">
                                              <p:val>
                                                <p:strVal val="#ppt_y+#ppt_h*1.125000"/>
                                              </p:val>
                                            </p:tav>
                                            <p:tav tm="100000">
                                              <p:val>
                                                <p:strVal val="#ppt_y"/>
                                              </p:val>
                                            </p:tav>
                                          </p:tavLst>
                                        </p:anim>
                                        <p:animEffect transition="in" filter="wipe(up)">
                                          <p:cBhvr>
                                            <p:cTn id="91" dur="500"/>
                                            <p:tgtEl>
                                              <p:spTgt spid="63">
                                                <p:txEl>
                                                  <p:pRg st="0" end="0"/>
                                                </p:txEl>
                                              </p:spTgt>
                                            </p:tgtEl>
                                          </p:cBhvr>
                                        </p:animEffect>
                                      </p:childTnLst>
                                    </p:cTn>
                                  </p:par>
                                </p:childTnLst>
                              </p:cTn>
                            </p:par>
                            <p:par>
                              <p:cTn id="92" fill="hold">
                                <p:stCondLst>
                                  <p:cond delay="5500"/>
                                </p:stCondLst>
                                <p:childTnLst>
                                  <p:par>
                                    <p:cTn id="93" presetID="12" presetClass="entr" presetSubtype="4" fill="hold" grpId="0" nodeType="afterEffect">
                                      <p:stCondLst>
                                        <p:cond delay="0"/>
                                      </p:stCondLst>
                                      <p:childTnLst>
                                        <p:set>
                                          <p:cBhvr>
                                            <p:cTn id="94" dur="1" fill="hold">
                                              <p:stCondLst>
                                                <p:cond delay="0"/>
                                              </p:stCondLst>
                                            </p:cTn>
                                            <p:tgtEl>
                                              <p:spTgt spid="66">
                                                <p:txEl>
                                                  <p:pRg st="0" end="0"/>
                                                </p:txEl>
                                              </p:spTgt>
                                            </p:tgtEl>
                                            <p:attrNameLst>
                                              <p:attrName>style.visibility</p:attrName>
                                            </p:attrNameLst>
                                          </p:cBhvr>
                                          <p:to>
                                            <p:strVal val="visible"/>
                                          </p:to>
                                        </p:set>
                                        <p:anim calcmode="lin" valueType="num">
                                          <p:cBhvr additive="base">
                                            <p:cTn id="95" dur="500"/>
                                            <p:tgtEl>
                                              <p:spTgt spid="66">
                                                <p:txEl>
                                                  <p:pRg st="0" end="0"/>
                                                </p:txEl>
                                              </p:spTgt>
                                            </p:tgtEl>
                                            <p:attrNameLst>
                                              <p:attrName>ppt_y</p:attrName>
                                            </p:attrNameLst>
                                          </p:cBhvr>
                                          <p:tavLst>
                                            <p:tav tm="0">
                                              <p:val>
                                                <p:strVal val="#ppt_y+#ppt_h*1.125000"/>
                                              </p:val>
                                            </p:tav>
                                            <p:tav tm="100000">
                                              <p:val>
                                                <p:strVal val="#ppt_y"/>
                                              </p:val>
                                            </p:tav>
                                          </p:tavLst>
                                        </p:anim>
                                        <p:animEffect transition="in" filter="wipe(up)">
                                          <p:cBhvr>
                                            <p:cTn id="96" dur="500"/>
                                            <p:tgtEl>
                                              <p:spTgt spid="66">
                                                <p:txEl>
                                                  <p:pRg st="0" end="0"/>
                                                </p:txEl>
                                              </p:spTgt>
                                            </p:tgtEl>
                                          </p:cBhvr>
                                        </p:animEffect>
                                      </p:childTnLst>
                                    </p:cTn>
                                  </p:par>
                                </p:childTnLst>
                              </p:cTn>
                            </p:par>
                            <p:par>
                              <p:cTn id="97" fill="hold">
                                <p:stCondLst>
                                  <p:cond delay="6000"/>
                                </p:stCondLst>
                                <p:childTnLst>
                                  <p:par>
                                    <p:cTn id="98" presetID="12" presetClass="entr" presetSubtype="4" fill="hold" grpId="0" nodeType="afterEffect">
                                      <p:stCondLst>
                                        <p:cond delay="0"/>
                                      </p:stCondLst>
                                      <p:childTnLst>
                                        <p:set>
                                          <p:cBhvr>
                                            <p:cTn id="99" dur="1" fill="hold">
                                              <p:stCondLst>
                                                <p:cond delay="0"/>
                                              </p:stCondLst>
                                            </p:cTn>
                                            <p:tgtEl>
                                              <p:spTgt spid="65">
                                                <p:txEl>
                                                  <p:pRg st="0" end="0"/>
                                                </p:txEl>
                                              </p:spTgt>
                                            </p:tgtEl>
                                            <p:attrNameLst>
                                              <p:attrName>style.visibility</p:attrName>
                                            </p:attrNameLst>
                                          </p:cBhvr>
                                          <p:to>
                                            <p:strVal val="visible"/>
                                          </p:to>
                                        </p:set>
                                        <p:anim calcmode="lin" valueType="num">
                                          <p:cBhvr additive="base">
                                            <p:cTn id="100" dur="500"/>
                                            <p:tgtEl>
                                              <p:spTgt spid="65">
                                                <p:txEl>
                                                  <p:pRg st="0" end="0"/>
                                                </p:txEl>
                                              </p:spTgt>
                                            </p:tgtEl>
                                            <p:attrNameLst>
                                              <p:attrName>ppt_y</p:attrName>
                                            </p:attrNameLst>
                                          </p:cBhvr>
                                          <p:tavLst>
                                            <p:tav tm="0">
                                              <p:val>
                                                <p:strVal val="#ppt_y+#ppt_h*1.125000"/>
                                              </p:val>
                                            </p:tav>
                                            <p:tav tm="100000">
                                              <p:val>
                                                <p:strVal val="#ppt_y"/>
                                              </p:val>
                                            </p:tav>
                                          </p:tavLst>
                                        </p:anim>
                                        <p:animEffect transition="in" filter="wipe(up)">
                                          <p:cBhvr>
                                            <p:cTn id="101"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3" grpId="0" animBg="1"/>
          <p:bldP spid="94" grpId="0" animBg="1"/>
          <p:bldP spid="34" grpId="0" animBg="1"/>
          <p:bldP spid="56" grpId="0" build="p" autoUpdateAnimBg="0" advAuto="0"/>
          <p:bldP spid="57" grpId="0" build="p" autoUpdateAnimBg="0" advAuto="0"/>
          <p:bldP spid="58" grpId="0" build="p" autoUpdateAnimBg="0" advAuto="0"/>
          <p:bldP spid="59" grpId="0" build="p" autoUpdateAnimBg="0" advAuto="0"/>
          <p:bldP spid="60" grpId="0" build="p" autoUpdateAnimBg="0" advAuto="0"/>
          <p:bldP spid="61" grpId="0" build="p" autoUpdateAnimBg="0" advAuto="0"/>
          <p:bldP spid="62" grpId="0" build="p" autoUpdateAnimBg="0" advAuto="0"/>
          <p:bldP spid="63" grpId="0" build="p" autoUpdateAnimBg="0" advAuto="0"/>
          <p:bldP spid="64" grpId="0" build="p" autoUpdateAnimBg="0" advAuto="0"/>
          <p:bldP spid="65" grpId="0" build="p" autoUpdateAnimBg="0" advAuto="0"/>
          <p:bldP spid="66" grpId="0" build="p" autoUpdateAnimBg="0" advAuto="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3"/>
          <p:cNvGrpSpPr/>
          <p:nvPr/>
        </p:nvGrpSpPr>
        <p:grpSpPr>
          <a:xfrm>
            <a:off x="384895" y="3812273"/>
            <a:ext cx="1100369" cy="1548367"/>
            <a:chOff x="4700618" y="2891079"/>
            <a:chExt cx="1533282" cy="1146587"/>
          </a:xfrm>
          <a:solidFill>
            <a:schemeClr val="accent2"/>
          </a:solidFill>
        </p:grpSpPr>
        <p:sp>
          <p:nvSpPr>
            <p:cNvPr id="69" name="任意多边形 68"/>
            <p:cNvSpPr/>
            <p:nvPr/>
          </p:nvSpPr>
          <p:spPr>
            <a:xfrm flipH="1" flipV="1">
              <a:off x="4700618" y="3840631"/>
              <a:ext cx="300069" cy="173838"/>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 fmla="*/ 367678 w 370875"/>
                <a:gd name="connsiteY0" fmla="*/ 232793 h 232793"/>
                <a:gd name="connsiteX1" fmla="*/ 370875 w 370875"/>
                <a:gd name="connsiteY1" fmla="*/ 92116 h 232793"/>
                <a:gd name="connsiteX2" fmla="*/ 0 w 370875"/>
                <a:gd name="connsiteY2" fmla="*/ 226398 h 232793"/>
                <a:gd name="connsiteX3" fmla="*/ 367678 w 370875"/>
                <a:gd name="connsiteY3" fmla="*/ 232793 h 232793"/>
                <a:gd name="connsiteX0" fmla="*/ 367678 w 370875"/>
                <a:gd name="connsiteY0" fmla="*/ 233290 h 233290"/>
                <a:gd name="connsiteX1" fmla="*/ 370875 w 370875"/>
                <a:gd name="connsiteY1" fmla="*/ 92613 h 233290"/>
                <a:gd name="connsiteX2" fmla="*/ 0 w 370875"/>
                <a:gd name="connsiteY2" fmla="*/ 226895 h 233290"/>
                <a:gd name="connsiteX3" fmla="*/ 367678 w 370875"/>
                <a:gd name="connsiteY3" fmla="*/ 233290 h 233290"/>
                <a:gd name="connsiteX0" fmla="*/ 367678 w 370875"/>
                <a:gd name="connsiteY0" fmla="*/ 229170 h 229170"/>
                <a:gd name="connsiteX1" fmla="*/ 370875 w 370875"/>
                <a:gd name="connsiteY1" fmla="*/ 88493 h 229170"/>
                <a:gd name="connsiteX2" fmla="*/ 0 w 370875"/>
                <a:gd name="connsiteY2" fmla="*/ 222775 h 229170"/>
                <a:gd name="connsiteX3" fmla="*/ 367678 w 370875"/>
                <a:gd name="connsiteY3" fmla="*/ 229170 h 229170"/>
                <a:gd name="connsiteX0" fmla="*/ 386861 w 390058"/>
                <a:gd name="connsiteY0" fmla="*/ 227542 h 230739"/>
                <a:gd name="connsiteX1" fmla="*/ 390058 w 390058"/>
                <a:gd name="connsiteY1" fmla="*/ 86865 h 230739"/>
                <a:gd name="connsiteX2" fmla="*/ 0 w 390058"/>
                <a:gd name="connsiteY2" fmla="*/ 230739 h 230739"/>
                <a:gd name="connsiteX3" fmla="*/ 386861 w 390058"/>
                <a:gd name="connsiteY3" fmla="*/ 227542 h 230739"/>
                <a:gd name="connsiteX0" fmla="*/ 386861 w 390058"/>
                <a:gd name="connsiteY0" fmla="*/ 231640 h 234837"/>
                <a:gd name="connsiteX1" fmla="*/ 390058 w 390058"/>
                <a:gd name="connsiteY1" fmla="*/ 90963 h 234837"/>
                <a:gd name="connsiteX2" fmla="*/ 0 w 390058"/>
                <a:gd name="connsiteY2" fmla="*/ 234837 h 234837"/>
                <a:gd name="connsiteX3" fmla="*/ 386861 w 390058"/>
                <a:gd name="connsiteY3" fmla="*/ 231640 h 234837"/>
                <a:gd name="connsiteX0" fmla="*/ 386861 w 397219"/>
                <a:gd name="connsiteY0" fmla="*/ 231640 h 234837"/>
                <a:gd name="connsiteX1" fmla="*/ 390058 w 397219"/>
                <a:gd name="connsiteY1" fmla="*/ 90963 h 234837"/>
                <a:gd name="connsiteX2" fmla="*/ 0 w 397219"/>
                <a:gd name="connsiteY2" fmla="*/ 234837 h 234837"/>
                <a:gd name="connsiteX3" fmla="*/ 386861 w 397219"/>
                <a:gd name="connsiteY3" fmla="*/ 231640 h 234837"/>
                <a:gd name="connsiteX0" fmla="*/ 386861 w 401264"/>
                <a:gd name="connsiteY0" fmla="*/ 231640 h 234837"/>
                <a:gd name="connsiteX1" fmla="*/ 390058 w 401264"/>
                <a:gd name="connsiteY1" fmla="*/ 90963 h 234837"/>
                <a:gd name="connsiteX2" fmla="*/ 0 w 401264"/>
                <a:gd name="connsiteY2" fmla="*/ 234837 h 234837"/>
                <a:gd name="connsiteX3" fmla="*/ 386861 w 401264"/>
                <a:gd name="connsiteY3" fmla="*/ 231640 h 234837"/>
                <a:gd name="connsiteX0" fmla="*/ 386861 w 406990"/>
                <a:gd name="connsiteY0" fmla="*/ 231640 h 234837"/>
                <a:gd name="connsiteX1" fmla="*/ 390058 w 406990"/>
                <a:gd name="connsiteY1" fmla="*/ 90963 h 234837"/>
                <a:gd name="connsiteX2" fmla="*/ 0 w 406990"/>
                <a:gd name="connsiteY2" fmla="*/ 234837 h 234837"/>
                <a:gd name="connsiteX3" fmla="*/ 386861 w 406990"/>
                <a:gd name="connsiteY3" fmla="*/ 231640 h 234837"/>
                <a:gd name="connsiteX0" fmla="*/ 386861 w 400092"/>
                <a:gd name="connsiteY0" fmla="*/ 231640 h 234837"/>
                <a:gd name="connsiteX1" fmla="*/ 390058 w 400092"/>
                <a:gd name="connsiteY1" fmla="*/ 90963 h 234837"/>
                <a:gd name="connsiteX2" fmla="*/ 0 w 400092"/>
                <a:gd name="connsiteY2" fmla="*/ 234837 h 234837"/>
                <a:gd name="connsiteX3" fmla="*/ 386861 w 400092"/>
                <a:gd name="connsiteY3" fmla="*/ 231640 h 234837"/>
                <a:gd name="connsiteX0" fmla="*/ 386861 w 400092"/>
                <a:gd name="connsiteY0" fmla="*/ 231640 h 234837"/>
                <a:gd name="connsiteX1" fmla="*/ 390058 w 400092"/>
                <a:gd name="connsiteY1" fmla="*/ 90963 h 234837"/>
                <a:gd name="connsiteX2" fmla="*/ 0 w 400092"/>
                <a:gd name="connsiteY2" fmla="*/ 234837 h 234837"/>
                <a:gd name="connsiteX3" fmla="*/ 386861 w 400092"/>
                <a:gd name="connsiteY3" fmla="*/ 231640 h 234837"/>
                <a:gd name="connsiteX0" fmla="*/ 386861 w 400092"/>
                <a:gd name="connsiteY0" fmla="*/ 228587 h 231784"/>
                <a:gd name="connsiteX1" fmla="*/ 390058 w 400092"/>
                <a:gd name="connsiteY1" fmla="*/ 87910 h 231784"/>
                <a:gd name="connsiteX2" fmla="*/ 0 w 400092"/>
                <a:gd name="connsiteY2" fmla="*/ 231784 h 231784"/>
                <a:gd name="connsiteX3" fmla="*/ 386861 w 400092"/>
                <a:gd name="connsiteY3" fmla="*/ 228587 h 231784"/>
              </a:gdLst>
              <a:ahLst/>
              <a:cxnLst>
                <a:cxn ang="0">
                  <a:pos x="connsiteX0" y="connsiteY0"/>
                </a:cxn>
                <a:cxn ang="0">
                  <a:pos x="connsiteX1" y="connsiteY1"/>
                </a:cxn>
                <a:cxn ang="0">
                  <a:pos x="connsiteX2" y="connsiteY2"/>
                </a:cxn>
                <a:cxn ang="0">
                  <a:pos x="connsiteX3" y="connsiteY3"/>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Noto Sans S Chinese Regular" panose="020B0500000000000000" pitchFamily="34" charset="-122"/>
                <a:ea typeface="Noto Sans S Chinese Regular" panose="020B0500000000000000" pitchFamily="34" charset="-122"/>
              </a:endParaRPr>
            </a:p>
          </p:txBody>
        </p:sp>
        <p:sp>
          <p:nvSpPr>
            <p:cNvPr id="78" name="任意多边形 77"/>
            <p:cNvSpPr/>
            <p:nvPr/>
          </p:nvSpPr>
          <p:spPr>
            <a:xfrm flipH="1" flipV="1">
              <a:off x="4716277" y="2891079"/>
              <a:ext cx="1517623" cy="1146587"/>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08710 w 2029722"/>
                <a:gd name="connsiteY4" fmla="*/ 1570472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08710 w 2029722"/>
                <a:gd name="connsiteY4" fmla="*/ 1570472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08710 w 2029722"/>
                <a:gd name="connsiteY4" fmla="*/ 1570472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08710 w 2029722"/>
                <a:gd name="connsiteY4" fmla="*/ 1570472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08710 w 2029722"/>
                <a:gd name="connsiteY4" fmla="*/ 1570472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09219 w 2029722"/>
                <a:gd name="connsiteY3" fmla="*/ 57406 h 1574572"/>
                <a:gd name="connsiteX4" fmla="*/ 2029722 w 2029722"/>
                <a:gd name="connsiteY4" fmla="*/ 106612 h 1574572"/>
                <a:gd name="connsiteX5" fmla="*/ 1008710 w 2029722"/>
                <a:gd name="connsiteY5" fmla="*/ 1570472 h 1574572"/>
                <a:gd name="connsiteX6" fmla="*/ 0 w 2029722"/>
                <a:gd name="connsiteY6"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09219 w 2029722"/>
                <a:gd name="connsiteY3" fmla="*/ 57406 h 1574572"/>
                <a:gd name="connsiteX4" fmla="*/ 2029722 w 2029722"/>
                <a:gd name="connsiteY4" fmla="*/ 106612 h 1574572"/>
                <a:gd name="connsiteX5" fmla="*/ 1008710 w 2029722"/>
                <a:gd name="connsiteY5" fmla="*/ 1570472 h 1574572"/>
                <a:gd name="connsiteX6" fmla="*/ 0 w 2029722"/>
                <a:gd name="connsiteY6"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09219 w 2029722"/>
                <a:gd name="connsiteY3" fmla="*/ 57406 h 1574572"/>
                <a:gd name="connsiteX4" fmla="*/ 2029722 w 2029722"/>
                <a:gd name="connsiteY4" fmla="*/ 106612 h 1574572"/>
                <a:gd name="connsiteX5" fmla="*/ 1029212 w 2029722"/>
                <a:gd name="connsiteY5" fmla="*/ 1566371 h 1574572"/>
                <a:gd name="connsiteX6" fmla="*/ 0 w 2029722"/>
                <a:gd name="connsiteY6"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09219 w 2029722"/>
                <a:gd name="connsiteY3" fmla="*/ 57406 h 1574572"/>
                <a:gd name="connsiteX4" fmla="*/ 2029722 w 2029722"/>
                <a:gd name="connsiteY4" fmla="*/ 106612 h 1574572"/>
                <a:gd name="connsiteX5" fmla="*/ 1029212 w 2029722"/>
                <a:gd name="connsiteY5" fmla="*/ 1566371 h 1574572"/>
                <a:gd name="connsiteX6" fmla="*/ 0 w 2029722"/>
                <a:gd name="connsiteY6" fmla="*/ 1574572 h 1574572"/>
                <a:gd name="connsiteX0" fmla="*/ 0 w 2112234"/>
                <a:gd name="connsiteY0" fmla="*/ 1602749 h 1602749"/>
                <a:gd name="connsiteX1" fmla="*/ 947203 w 2112234"/>
                <a:gd name="connsiteY1" fmla="*/ 28177 h 1602749"/>
                <a:gd name="connsiteX2" fmla="*/ 1931311 w 2112234"/>
                <a:gd name="connsiteY2" fmla="*/ 52780 h 1602749"/>
                <a:gd name="connsiteX3" fmla="*/ 2029722 w 2112234"/>
                <a:gd name="connsiteY3" fmla="*/ 134789 h 1602749"/>
                <a:gd name="connsiteX4" fmla="*/ 1029212 w 2112234"/>
                <a:gd name="connsiteY4" fmla="*/ 1594548 h 1602749"/>
                <a:gd name="connsiteX5" fmla="*/ 0 w 2112234"/>
                <a:gd name="connsiteY5" fmla="*/ 1602749 h 1602749"/>
                <a:gd name="connsiteX0" fmla="*/ 0 w 2094991"/>
                <a:gd name="connsiteY0" fmla="*/ 1602749 h 1602749"/>
                <a:gd name="connsiteX1" fmla="*/ 947203 w 2094991"/>
                <a:gd name="connsiteY1" fmla="*/ 28177 h 1602749"/>
                <a:gd name="connsiteX2" fmla="*/ 1931311 w 2094991"/>
                <a:gd name="connsiteY2" fmla="*/ 52780 h 1602749"/>
                <a:gd name="connsiteX3" fmla="*/ 2029722 w 2094991"/>
                <a:gd name="connsiteY3" fmla="*/ 134789 h 1602749"/>
                <a:gd name="connsiteX4" fmla="*/ 1029212 w 2094991"/>
                <a:gd name="connsiteY4" fmla="*/ 1594548 h 1602749"/>
                <a:gd name="connsiteX5" fmla="*/ 0 w 2094991"/>
                <a:gd name="connsiteY5" fmla="*/ 1602749 h 1602749"/>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29212 w 2029722"/>
                <a:gd name="connsiteY4" fmla="*/ 1566371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29212 w 2029722"/>
                <a:gd name="connsiteY4" fmla="*/ 1566371 h 1574572"/>
                <a:gd name="connsiteX5" fmla="*/ 0 w 2029722"/>
                <a:gd name="connsiteY5" fmla="*/ 1574572 h 1574572"/>
                <a:gd name="connsiteX0" fmla="*/ 0 w 2026763"/>
                <a:gd name="connsiteY0" fmla="*/ 1574572 h 1574572"/>
                <a:gd name="connsiteX1" fmla="*/ 947203 w 2026763"/>
                <a:gd name="connsiteY1" fmla="*/ 0 h 1574572"/>
                <a:gd name="connsiteX2" fmla="*/ 1931311 w 2026763"/>
                <a:gd name="connsiteY2" fmla="*/ 24603 h 1574572"/>
                <a:gd name="connsiteX3" fmla="*/ 2026763 w 2026763"/>
                <a:gd name="connsiteY3" fmla="*/ 118448 h 1574572"/>
                <a:gd name="connsiteX4" fmla="*/ 1029212 w 2026763"/>
                <a:gd name="connsiteY4" fmla="*/ 1566371 h 1574572"/>
                <a:gd name="connsiteX5" fmla="*/ 0 w 2026763"/>
                <a:gd name="connsiteY5" fmla="*/ 1574572 h 1574572"/>
                <a:gd name="connsiteX0" fmla="*/ 0 w 1994106"/>
                <a:gd name="connsiteY0" fmla="*/ 1564775 h 1566371"/>
                <a:gd name="connsiteX1" fmla="*/ 914546 w 1994106"/>
                <a:gd name="connsiteY1" fmla="*/ 0 h 1566371"/>
                <a:gd name="connsiteX2" fmla="*/ 1898654 w 1994106"/>
                <a:gd name="connsiteY2" fmla="*/ 24603 h 1566371"/>
                <a:gd name="connsiteX3" fmla="*/ 1994106 w 1994106"/>
                <a:gd name="connsiteY3" fmla="*/ 118448 h 1566371"/>
                <a:gd name="connsiteX4" fmla="*/ 996555 w 1994106"/>
                <a:gd name="connsiteY4" fmla="*/ 1566371 h 1566371"/>
                <a:gd name="connsiteX5" fmla="*/ 0 w 1994106"/>
                <a:gd name="connsiteY5" fmla="*/ 1564775 h 1566371"/>
                <a:gd name="connsiteX0" fmla="*/ 0 w 2010434"/>
                <a:gd name="connsiteY0" fmla="*/ 1564775 h 1566371"/>
                <a:gd name="connsiteX1" fmla="*/ 930874 w 2010434"/>
                <a:gd name="connsiteY1" fmla="*/ 0 h 1566371"/>
                <a:gd name="connsiteX2" fmla="*/ 1914982 w 2010434"/>
                <a:gd name="connsiteY2" fmla="*/ 24603 h 1566371"/>
                <a:gd name="connsiteX3" fmla="*/ 2010434 w 2010434"/>
                <a:gd name="connsiteY3" fmla="*/ 118448 h 1566371"/>
                <a:gd name="connsiteX4" fmla="*/ 1012883 w 2010434"/>
                <a:gd name="connsiteY4" fmla="*/ 1566371 h 1566371"/>
                <a:gd name="connsiteX5" fmla="*/ 0 w 2010434"/>
                <a:gd name="connsiteY5" fmla="*/ 1564775 h 1566371"/>
                <a:gd name="connsiteX0" fmla="*/ 0 w 2023497"/>
                <a:gd name="connsiteY0" fmla="*/ 1519055 h 1566371"/>
                <a:gd name="connsiteX1" fmla="*/ 943937 w 2023497"/>
                <a:gd name="connsiteY1" fmla="*/ 0 h 1566371"/>
                <a:gd name="connsiteX2" fmla="*/ 1928045 w 2023497"/>
                <a:gd name="connsiteY2" fmla="*/ 24603 h 1566371"/>
                <a:gd name="connsiteX3" fmla="*/ 2023497 w 2023497"/>
                <a:gd name="connsiteY3" fmla="*/ 118448 h 1566371"/>
                <a:gd name="connsiteX4" fmla="*/ 1025946 w 2023497"/>
                <a:gd name="connsiteY4" fmla="*/ 1566371 h 1566371"/>
                <a:gd name="connsiteX5" fmla="*/ 0 w 2023497"/>
                <a:gd name="connsiteY5" fmla="*/ 1519055 h 1566371"/>
                <a:gd name="connsiteX0" fmla="*/ 0 w 2023497"/>
                <a:gd name="connsiteY0" fmla="*/ 1519055 h 1519055"/>
                <a:gd name="connsiteX1" fmla="*/ 943937 w 2023497"/>
                <a:gd name="connsiteY1" fmla="*/ 0 h 1519055"/>
                <a:gd name="connsiteX2" fmla="*/ 1928045 w 2023497"/>
                <a:gd name="connsiteY2" fmla="*/ 24603 h 1519055"/>
                <a:gd name="connsiteX3" fmla="*/ 2023497 w 2023497"/>
                <a:gd name="connsiteY3" fmla="*/ 118448 h 1519055"/>
                <a:gd name="connsiteX4" fmla="*/ 1019415 w 2023497"/>
                <a:gd name="connsiteY4" fmla="*/ 1491259 h 1519055"/>
                <a:gd name="connsiteX5" fmla="*/ 0 w 2023497"/>
                <a:gd name="connsiteY5" fmla="*/ 1519055 h 1519055"/>
                <a:gd name="connsiteX0" fmla="*/ 0 w 2023497"/>
                <a:gd name="connsiteY0" fmla="*/ 1519055 h 1519055"/>
                <a:gd name="connsiteX1" fmla="*/ 943937 w 2023497"/>
                <a:gd name="connsiteY1" fmla="*/ 0 h 1519055"/>
                <a:gd name="connsiteX2" fmla="*/ 1928045 w 2023497"/>
                <a:gd name="connsiteY2" fmla="*/ 24603 h 1519055"/>
                <a:gd name="connsiteX3" fmla="*/ 2023497 w 2023497"/>
                <a:gd name="connsiteY3" fmla="*/ 118448 h 1519055"/>
                <a:gd name="connsiteX4" fmla="*/ 1019415 w 2023497"/>
                <a:gd name="connsiteY4" fmla="*/ 1504322 h 1519055"/>
                <a:gd name="connsiteX5" fmla="*/ 0 w 2023497"/>
                <a:gd name="connsiteY5" fmla="*/ 1519055 h 1519055"/>
                <a:gd name="connsiteX0" fmla="*/ 0 w 2023497"/>
                <a:gd name="connsiteY0" fmla="*/ 1519055 h 1519055"/>
                <a:gd name="connsiteX1" fmla="*/ 943937 w 2023497"/>
                <a:gd name="connsiteY1" fmla="*/ 0 h 1519055"/>
                <a:gd name="connsiteX2" fmla="*/ 1928045 w 2023497"/>
                <a:gd name="connsiteY2" fmla="*/ 24603 h 1519055"/>
                <a:gd name="connsiteX3" fmla="*/ 2023497 w 2023497"/>
                <a:gd name="connsiteY3" fmla="*/ 118448 h 1519055"/>
                <a:gd name="connsiteX4" fmla="*/ 1029212 w 2023497"/>
                <a:gd name="connsiteY4" fmla="*/ 1507588 h 1519055"/>
                <a:gd name="connsiteX5" fmla="*/ 0 w 2023497"/>
                <a:gd name="connsiteY5" fmla="*/ 1519055 h 1519055"/>
                <a:gd name="connsiteX0" fmla="*/ 0 w 2023497"/>
                <a:gd name="connsiteY0" fmla="*/ 1519055 h 1548476"/>
                <a:gd name="connsiteX1" fmla="*/ 943937 w 2023497"/>
                <a:gd name="connsiteY1" fmla="*/ 0 h 1548476"/>
                <a:gd name="connsiteX2" fmla="*/ 1928045 w 2023497"/>
                <a:gd name="connsiteY2" fmla="*/ 24603 h 1548476"/>
                <a:gd name="connsiteX3" fmla="*/ 2023497 w 2023497"/>
                <a:gd name="connsiteY3" fmla="*/ 118448 h 1548476"/>
                <a:gd name="connsiteX4" fmla="*/ 1025495 w 2023497"/>
                <a:gd name="connsiteY4" fmla="*/ 1548476 h 1548476"/>
                <a:gd name="connsiteX5" fmla="*/ 0 w 2023497"/>
                <a:gd name="connsiteY5" fmla="*/ 1519055 h 1548476"/>
                <a:gd name="connsiteX0" fmla="*/ 0 w 2023497"/>
                <a:gd name="connsiteY0" fmla="*/ 1537640 h 1548476"/>
                <a:gd name="connsiteX1" fmla="*/ 943937 w 2023497"/>
                <a:gd name="connsiteY1" fmla="*/ 0 h 1548476"/>
                <a:gd name="connsiteX2" fmla="*/ 1928045 w 2023497"/>
                <a:gd name="connsiteY2" fmla="*/ 24603 h 1548476"/>
                <a:gd name="connsiteX3" fmla="*/ 2023497 w 2023497"/>
                <a:gd name="connsiteY3" fmla="*/ 118448 h 1548476"/>
                <a:gd name="connsiteX4" fmla="*/ 1025495 w 2023497"/>
                <a:gd name="connsiteY4" fmla="*/ 1548476 h 1548476"/>
                <a:gd name="connsiteX5" fmla="*/ 0 w 2023497"/>
                <a:gd name="connsiteY5" fmla="*/ 1537640 h 1548476"/>
                <a:gd name="connsiteX0" fmla="*/ 0 w 2023497"/>
                <a:gd name="connsiteY0" fmla="*/ 1545841 h 1548476"/>
                <a:gd name="connsiteX1" fmla="*/ 943937 w 2023497"/>
                <a:gd name="connsiteY1" fmla="*/ 0 h 1548476"/>
                <a:gd name="connsiteX2" fmla="*/ 1928045 w 2023497"/>
                <a:gd name="connsiteY2" fmla="*/ 24603 h 1548476"/>
                <a:gd name="connsiteX3" fmla="*/ 2023497 w 2023497"/>
                <a:gd name="connsiteY3" fmla="*/ 118448 h 1548476"/>
                <a:gd name="connsiteX4" fmla="*/ 1025495 w 2023497"/>
                <a:gd name="connsiteY4" fmla="*/ 1548476 h 1548476"/>
                <a:gd name="connsiteX5" fmla="*/ 0 w 2023497"/>
                <a:gd name="connsiteY5" fmla="*/ 1545841 h 1548476"/>
                <a:gd name="connsiteX0" fmla="*/ 0 w 2023497"/>
                <a:gd name="connsiteY0" fmla="*/ 1545841 h 1560778"/>
                <a:gd name="connsiteX1" fmla="*/ 943937 w 2023497"/>
                <a:gd name="connsiteY1" fmla="*/ 0 h 1560778"/>
                <a:gd name="connsiteX2" fmla="*/ 1928045 w 2023497"/>
                <a:gd name="connsiteY2" fmla="*/ 24603 h 1560778"/>
                <a:gd name="connsiteX3" fmla="*/ 2023497 w 2023497"/>
                <a:gd name="connsiteY3" fmla="*/ 118448 h 1560778"/>
                <a:gd name="connsiteX4" fmla="*/ 1013194 w 2023497"/>
                <a:gd name="connsiteY4" fmla="*/ 1560778 h 1560778"/>
                <a:gd name="connsiteX5" fmla="*/ 0 w 2023497"/>
                <a:gd name="connsiteY5" fmla="*/ 1545841 h 1560778"/>
                <a:gd name="connsiteX0" fmla="*/ 0 w 2023497"/>
                <a:gd name="connsiteY0" fmla="*/ 1545841 h 1545841"/>
                <a:gd name="connsiteX1" fmla="*/ 943937 w 2023497"/>
                <a:gd name="connsiteY1" fmla="*/ 0 h 1545841"/>
                <a:gd name="connsiteX2" fmla="*/ 1928045 w 2023497"/>
                <a:gd name="connsiteY2" fmla="*/ 24603 h 1545841"/>
                <a:gd name="connsiteX3" fmla="*/ 2023497 w 2023497"/>
                <a:gd name="connsiteY3" fmla="*/ 118448 h 1545841"/>
                <a:gd name="connsiteX4" fmla="*/ 1013194 w 2023497"/>
                <a:gd name="connsiteY4" fmla="*/ 1544377 h 1545841"/>
                <a:gd name="connsiteX5" fmla="*/ 0 w 2023497"/>
                <a:gd name="connsiteY5" fmla="*/ 1545841 h 1545841"/>
                <a:gd name="connsiteX0" fmla="*/ 0 w 2023497"/>
                <a:gd name="connsiteY0" fmla="*/ 1545841 h 1552578"/>
                <a:gd name="connsiteX1" fmla="*/ 943937 w 2023497"/>
                <a:gd name="connsiteY1" fmla="*/ 0 h 1552578"/>
                <a:gd name="connsiteX2" fmla="*/ 1928045 w 2023497"/>
                <a:gd name="connsiteY2" fmla="*/ 24603 h 1552578"/>
                <a:gd name="connsiteX3" fmla="*/ 2023497 w 2023497"/>
                <a:gd name="connsiteY3" fmla="*/ 118448 h 1552578"/>
                <a:gd name="connsiteX4" fmla="*/ 1009093 w 2023497"/>
                <a:gd name="connsiteY4" fmla="*/ 1552578 h 1552578"/>
                <a:gd name="connsiteX5" fmla="*/ 0 w 2023497"/>
                <a:gd name="connsiteY5" fmla="*/ 1545841 h 1552578"/>
                <a:gd name="connsiteX0" fmla="*/ 0 w 2023497"/>
                <a:gd name="connsiteY0" fmla="*/ 1522046 h 1528783"/>
                <a:gd name="connsiteX1" fmla="*/ 930340 w 2023497"/>
                <a:gd name="connsiteY1" fmla="*/ 0 h 1528783"/>
                <a:gd name="connsiteX2" fmla="*/ 1928045 w 2023497"/>
                <a:gd name="connsiteY2" fmla="*/ 808 h 1528783"/>
                <a:gd name="connsiteX3" fmla="*/ 2023497 w 2023497"/>
                <a:gd name="connsiteY3" fmla="*/ 94653 h 1528783"/>
                <a:gd name="connsiteX4" fmla="*/ 1009093 w 2023497"/>
                <a:gd name="connsiteY4" fmla="*/ 1528783 h 1528783"/>
                <a:gd name="connsiteX5" fmla="*/ 0 w 2023497"/>
                <a:gd name="connsiteY5" fmla="*/ 1522046 h 152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497" h="1528783">
                  <a:moveTo>
                    <a:pt x="0" y="1522046"/>
                  </a:moveTo>
                  <a:cubicBezTo>
                    <a:pt x="656072" y="127894"/>
                    <a:pt x="631008" y="123013"/>
                    <a:pt x="930340" y="0"/>
                  </a:cubicBezTo>
                  <a:lnTo>
                    <a:pt x="1928045" y="808"/>
                  </a:lnTo>
                  <a:cubicBezTo>
                    <a:pt x="1982258" y="28102"/>
                    <a:pt x="1995253" y="44861"/>
                    <a:pt x="2023497" y="94653"/>
                  </a:cubicBezTo>
                  <a:cubicBezTo>
                    <a:pt x="1744667" y="-204681"/>
                    <a:pt x="1259220" y="1077734"/>
                    <a:pt x="1009093" y="1528783"/>
                  </a:cubicBezTo>
                  <a:lnTo>
                    <a:pt x="0" y="152204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Noto Sans S Chinese Regular" panose="020B0500000000000000" pitchFamily="34" charset="-122"/>
                <a:ea typeface="Noto Sans S Chinese Regular" panose="020B0500000000000000" pitchFamily="34" charset="-122"/>
              </a:endParaRPr>
            </a:p>
          </p:txBody>
        </p:sp>
      </p:grpSp>
      <p:grpSp>
        <p:nvGrpSpPr>
          <p:cNvPr id="8" name="组合 4"/>
          <p:cNvGrpSpPr/>
          <p:nvPr/>
        </p:nvGrpSpPr>
        <p:grpSpPr>
          <a:xfrm>
            <a:off x="384896" y="2259199"/>
            <a:ext cx="1100127" cy="1577838"/>
            <a:chOff x="4700618" y="1726553"/>
            <a:chExt cx="1532944" cy="1168410"/>
          </a:xfrm>
          <a:solidFill>
            <a:schemeClr val="accent2"/>
          </a:solidFill>
        </p:grpSpPr>
        <p:sp>
          <p:nvSpPr>
            <p:cNvPr id="71" name="任意多边形 70"/>
            <p:cNvSpPr/>
            <p:nvPr/>
          </p:nvSpPr>
          <p:spPr>
            <a:xfrm flipH="1">
              <a:off x="4700618" y="1754495"/>
              <a:ext cx="300069" cy="173838"/>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 fmla="*/ 367678 w 370875"/>
                <a:gd name="connsiteY0" fmla="*/ 232793 h 232793"/>
                <a:gd name="connsiteX1" fmla="*/ 370875 w 370875"/>
                <a:gd name="connsiteY1" fmla="*/ 92116 h 232793"/>
                <a:gd name="connsiteX2" fmla="*/ 0 w 370875"/>
                <a:gd name="connsiteY2" fmla="*/ 226398 h 232793"/>
                <a:gd name="connsiteX3" fmla="*/ 367678 w 370875"/>
                <a:gd name="connsiteY3" fmla="*/ 232793 h 232793"/>
                <a:gd name="connsiteX0" fmla="*/ 367678 w 370875"/>
                <a:gd name="connsiteY0" fmla="*/ 233290 h 233290"/>
                <a:gd name="connsiteX1" fmla="*/ 370875 w 370875"/>
                <a:gd name="connsiteY1" fmla="*/ 92613 h 233290"/>
                <a:gd name="connsiteX2" fmla="*/ 0 w 370875"/>
                <a:gd name="connsiteY2" fmla="*/ 226895 h 233290"/>
                <a:gd name="connsiteX3" fmla="*/ 367678 w 370875"/>
                <a:gd name="connsiteY3" fmla="*/ 233290 h 233290"/>
                <a:gd name="connsiteX0" fmla="*/ 367678 w 370875"/>
                <a:gd name="connsiteY0" fmla="*/ 229170 h 229170"/>
                <a:gd name="connsiteX1" fmla="*/ 370875 w 370875"/>
                <a:gd name="connsiteY1" fmla="*/ 88493 h 229170"/>
                <a:gd name="connsiteX2" fmla="*/ 0 w 370875"/>
                <a:gd name="connsiteY2" fmla="*/ 222775 h 229170"/>
                <a:gd name="connsiteX3" fmla="*/ 367678 w 370875"/>
                <a:gd name="connsiteY3" fmla="*/ 229170 h 229170"/>
                <a:gd name="connsiteX0" fmla="*/ 386861 w 390058"/>
                <a:gd name="connsiteY0" fmla="*/ 227542 h 230739"/>
                <a:gd name="connsiteX1" fmla="*/ 390058 w 390058"/>
                <a:gd name="connsiteY1" fmla="*/ 86865 h 230739"/>
                <a:gd name="connsiteX2" fmla="*/ 0 w 390058"/>
                <a:gd name="connsiteY2" fmla="*/ 230739 h 230739"/>
                <a:gd name="connsiteX3" fmla="*/ 386861 w 390058"/>
                <a:gd name="connsiteY3" fmla="*/ 227542 h 230739"/>
                <a:gd name="connsiteX0" fmla="*/ 386861 w 390058"/>
                <a:gd name="connsiteY0" fmla="*/ 231640 h 234837"/>
                <a:gd name="connsiteX1" fmla="*/ 390058 w 390058"/>
                <a:gd name="connsiteY1" fmla="*/ 90963 h 234837"/>
                <a:gd name="connsiteX2" fmla="*/ 0 w 390058"/>
                <a:gd name="connsiteY2" fmla="*/ 234837 h 234837"/>
                <a:gd name="connsiteX3" fmla="*/ 386861 w 390058"/>
                <a:gd name="connsiteY3" fmla="*/ 231640 h 234837"/>
                <a:gd name="connsiteX0" fmla="*/ 386861 w 397219"/>
                <a:gd name="connsiteY0" fmla="*/ 231640 h 234837"/>
                <a:gd name="connsiteX1" fmla="*/ 390058 w 397219"/>
                <a:gd name="connsiteY1" fmla="*/ 90963 h 234837"/>
                <a:gd name="connsiteX2" fmla="*/ 0 w 397219"/>
                <a:gd name="connsiteY2" fmla="*/ 234837 h 234837"/>
                <a:gd name="connsiteX3" fmla="*/ 386861 w 397219"/>
                <a:gd name="connsiteY3" fmla="*/ 231640 h 234837"/>
                <a:gd name="connsiteX0" fmla="*/ 386861 w 401264"/>
                <a:gd name="connsiteY0" fmla="*/ 231640 h 234837"/>
                <a:gd name="connsiteX1" fmla="*/ 390058 w 401264"/>
                <a:gd name="connsiteY1" fmla="*/ 90963 h 234837"/>
                <a:gd name="connsiteX2" fmla="*/ 0 w 401264"/>
                <a:gd name="connsiteY2" fmla="*/ 234837 h 234837"/>
                <a:gd name="connsiteX3" fmla="*/ 386861 w 401264"/>
                <a:gd name="connsiteY3" fmla="*/ 231640 h 234837"/>
                <a:gd name="connsiteX0" fmla="*/ 386861 w 406990"/>
                <a:gd name="connsiteY0" fmla="*/ 231640 h 234837"/>
                <a:gd name="connsiteX1" fmla="*/ 390058 w 406990"/>
                <a:gd name="connsiteY1" fmla="*/ 90963 h 234837"/>
                <a:gd name="connsiteX2" fmla="*/ 0 w 406990"/>
                <a:gd name="connsiteY2" fmla="*/ 234837 h 234837"/>
                <a:gd name="connsiteX3" fmla="*/ 386861 w 406990"/>
                <a:gd name="connsiteY3" fmla="*/ 231640 h 234837"/>
                <a:gd name="connsiteX0" fmla="*/ 386861 w 400092"/>
                <a:gd name="connsiteY0" fmla="*/ 231640 h 234837"/>
                <a:gd name="connsiteX1" fmla="*/ 390058 w 400092"/>
                <a:gd name="connsiteY1" fmla="*/ 90963 h 234837"/>
                <a:gd name="connsiteX2" fmla="*/ 0 w 400092"/>
                <a:gd name="connsiteY2" fmla="*/ 234837 h 234837"/>
                <a:gd name="connsiteX3" fmla="*/ 386861 w 400092"/>
                <a:gd name="connsiteY3" fmla="*/ 231640 h 234837"/>
                <a:gd name="connsiteX0" fmla="*/ 386861 w 400092"/>
                <a:gd name="connsiteY0" fmla="*/ 231640 h 234837"/>
                <a:gd name="connsiteX1" fmla="*/ 390058 w 400092"/>
                <a:gd name="connsiteY1" fmla="*/ 90963 h 234837"/>
                <a:gd name="connsiteX2" fmla="*/ 0 w 400092"/>
                <a:gd name="connsiteY2" fmla="*/ 234837 h 234837"/>
                <a:gd name="connsiteX3" fmla="*/ 386861 w 400092"/>
                <a:gd name="connsiteY3" fmla="*/ 231640 h 234837"/>
                <a:gd name="connsiteX0" fmla="*/ 386861 w 400092"/>
                <a:gd name="connsiteY0" fmla="*/ 228587 h 231784"/>
                <a:gd name="connsiteX1" fmla="*/ 390058 w 400092"/>
                <a:gd name="connsiteY1" fmla="*/ 87910 h 231784"/>
                <a:gd name="connsiteX2" fmla="*/ 0 w 400092"/>
                <a:gd name="connsiteY2" fmla="*/ 231784 h 231784"/>
                <a:gd name="connsiteX3" fmla="*/ 386861 w 400092"/>
                <a:gd name="connsiteY3" fmla="*/ 228587 h 231784"/>
              </a:gdLst>
              <a:ahLst/>
              <a:cxnLst>
                <a:cxn ang="0">
                  <a:pos x="connsiteX0" y="connsiteY0"/>
                </a:cxn>
                <a:cxn ang="0">
                  <a:pos x="connsiteX1" y="connsiteY1"/>
                </a:cxn>
                <a:cxn ang="0">
                  <a:pos x="connsiteX2" y="connsiteY2"/>
                </a:cxn>
                <a:cxn ang="0">
                  <a:pos x="connsiteX3" y="connsiteY3"/>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Noto Sans S Chinese Regular" panose="020B0500000000000000" pitchFamily="34" charset="-122"/>
                <a:ea typeface="Noto Sans S Chinese Regular" panose="020B0500000000000000" pitchFamily="34" charset="-122"/>
              </a:endParaRPr>
            </a:p>
          </p:txBody>
        </p:sp>
        <p:sp>
          <p:nvSpPr>
            <p:cNvPr id="73" name="任意多边形 72"/>
            <p:cNvSpPr/>
            <p:nvPr/>
          </p:nvSpPr>
          <p:spPr>
            <a:xfrm flipH="1">
              <a:off x="4716277" y="1726553"/>
              <a:ext cx="1517285" cy="1168410"/>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08710 w 2029722"/>
                <a:gd name="connsiteY4" fmla="*/ 1570472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08710 w 2029722"/>
                <a:gd name="connsiteY4" fmla="*/ 1570472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08710 w 2029722"/>
                <a:gd name="connsiteY4" fmla="*/ 1570472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08710 w 2029722"/>
                <a:gd name="connsiteY4" fmla="*/ 1570472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08710 w 2029722"/>
                <a:gd name="connsiteY4" fmla="*/ 1570472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09219 w 2029722"/>
                <a:gd name="connsiteY3" fmla="*/ 57406 h 1574572"/>
                <a:gd name="connsiteX4" fmla="*/ 2029722 w 2029722"/>
                <a:gd name="connsiteY4" fmla="*/ 106612 h 1574572"/>
                <a:gd name="connsiteX5" fmla="*/ 1008710 w 2029722"/>
                <a:gd name="connsiteY5" fmla="*/ 1570472 h 1574572"/>
                <a:gd name="connsiteX6" fmla="*/ 0 w 2029722"/>
                <a:gd name="connsiteY6"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09219 w 2029722"/>
                <a:gd name="connsiteY3" fmla="*/ 57406 h 1574572"/>
                <a:gd name="connsiteX4" fmla="*/ 2029722 w 2029722"/>
                <a:gd name="connsiteY4" fmla="*/ 106612 h 1574572"/>
                <a:gd name="connsiteX5" fmla="*/ 1008710 w 2029722"/>
                <a:gd name="connsiteY5" fmla="*/ 1570472 h 1574572"/>
                <a:gd name="connsiteX6" fmla="*/ 0 w 2029722"/>
                <a:gd name="connsiteY6"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09219 w 2029722"/>
                <a:gd name="connsiteY3" fmla="*/ 57406 h 1574572"/>
                <a:gd name="connsiteX4" fmla="*/ 2029722 w 2029722"/>
                <a:gd name="connsiteY4" fmla="*/ 106612 h 1574572"/>
                <a:gd name="connsiteX5" fmla="*/ 1029212 w 2029722"/>
                <a:gd name="connsiteY5" fmla="*/ 1566371 h 1574572"/>
                <a:gd name="connsiteX6" fmla="*/ 0 w 2029722"/>
                <a:gd name="connsiteY6"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09219 w 2029722"/>
                <a:gd name="connsiteY3" fmla="*/ 57406 h 1574572"/>
                <a:gd name="connsiteX4" fmla="*/ 2029722 w 2029722"/>
                <a:gd name="connsiteY4" fmla="*/ 106612 h 1574572"/>
                <a:gd name="connsiteX5" fmla="*/ 1029212 w 2029722"/>
                <a:gd name="connsiteY5" fmla="*/ 1566371 h 1574572"/>
                <a:gd name="connsiteX6" fmla="*/ 0 w 2029722"/>
                <a:gd name="connsiteY6" fmla="*/ 1574572 h 1574572"/>
                <a:gd name="connsiteX0" fmla="*/ 0 w 2112234"/>
                <a:gd name="connsiteY0" fmla="*/ 1602749 h 1602749"/>
                <a:gd name="connsiteX1" fmla="*/ 947203 w 2112234"/>
                <a:gd name="connsiteY1" fmla="*/ 28177 h 1602749"/>
                <a:gd name="connsiteX2" fmla="*/ 1931311 w 2112234"/>
                <a:gd name="connsiteY2" fmla="*/ 52780 h 1602749"/>
                <a:gd name="connsiteX3" fmla="*/ 2029722 w 2112234"/>
                <a:gd name="connsiteY3" fmla="*/ 134789 h 1602749"/>
                <a:gd name="connsiteX4" fmla="*/ 1029212 w 2112234"/>
                <a:gd name="connsiteY4" fmla="*/ 1594548 h 1602749"/>
                <a:gd name="connsiteX5" fmla="*/ 0 w 2112234"/>
                <a:gd name="connsiteY5" fmla="*/ 1602749 h 1602749"/>
                <a:gd name="connsiteX0" fmla="*/ 0 w 2094991"/>
                <a:gd name="connsiteY0" fmla="*/ 1602749 h 1602749"/>
                <a:gd name="connsiteX1" fmla="*/ 947203 w 2094991"/>
                <a:gd name="connsiteY1" fmla="*/ 28177 h 1602749"/>
                <a:gd name="connsiteX2" fmla="*/ 1931311 w 2094991"/>
                <a:gd name="connsiteY2" fmla="*/ 52780 h 1602749"/>
                <a:gd name="connsiteX3" fmla="*/ 2029722 w 2094991"/>
                <a:gd name="connsiteY3" fmla="*/ 134789 h 1602749"/>
                <a:gd name="connsiteX4" fmla="*/ 1029212 w 2094991"/>
                <a:gd name="connsiteY4" fmla="*/ 1594548 h 1602749"/>
                <a:gd name="connsiteX5" fmla="*/ 0 w 2094991"/>
                <a:gd name="connsiteY5" fmla="*/ 1602749 h 1602749"/>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29212 w 2029722"/>
                <a:gd name="connsiteY4" fmla="*/ 1566371 h 1574572"/>
                <a:gd name="connsiteX5" fmla="*/ 0 w 2029722"/>
                <a:gd name="connsiteY5" fmla="*/ 1574572 h 1574572"/>
                <a:gd name="connsiteX0" fmla="*/ 0 w 2029722"/>
                <a:gd name="connsiteY0" fmla="*/ 1574572 h 1574572"/>
                <a:gd name="connsiteX1" fmla="*/ 947203 w 2029722"/>
                <a:gd name="connsiteY1" fmla="*/ 0 h 1574572"/>
                <a:gd name="connsiteX2" fmla="*/ 1931311 w 2029722"/>
                <a:gd name="connsiteY2" fmla="*/ 24603 h 1574572"/>
                <a:gd name="connsiteX3" fmla="*/ 2029722 w 2029722"/>
                <a:gd name="connsiteY3" fmla="*/ 106612 h 1574572"/>
                <a:gd name="connsiteX4" fmla="*/ 1029212 w 2029722"/>
                <a:gd name="connsiteY4" fmla="*/ 1566371 h 1574572"/>
                <a:gd name="connsiteX5" fmla="*/ 0 w 2029722"/>
                <a:gd name="connsiteY5" fmla="*/ 1574572 h 1574572"/>
                <a:gd name="connsiteX0" fmla="*/ 0 w 2026763"/>
                <a:gd name="connsiteY0" fmla="*/ 1574572 h 1574572"/>
                <a:gd name="connsiteX1" fmla="*/ 947203 w 2026763"/>
                <a:gd name="connsiteY1" fmla="*/ 0 h 1574572"/>
                <a:gd name="connsiteX2" fmla="*/ 1931311 w 2026763"/>
                <a:gd name="connsiteY2" fmla="*/ 24603 h 1574572"/>
                <a:gd name="connsiteX3" fmla="*/ 2026763 w 2026763"/>
                <a:gd name="connsiteY3" fmla="*/ 118448 h 1574572"/>
                <a:gd name="connsiteX4" fmla="*/ 1029212 w 2026763"/>
                <a:gd name="connsiteY4" fmla="*/ 1566371 h 1574572"/>
                <a:gd name="connsiteX5" fmla="*/ 0 w 2026763"/>
                <a:gd name="connsiteY5" fmla="*/ 1574572 h 1574572"/>
                <a:gd name="connsiteX0" fmla="*/ 0 w 2026763"/>
                <a:gd name="connsiteY0" fmla="*/ 1574572 h 1589231"/>
                <a:gd name="connsiteX1" fmla="*/ 947203 w 2026763"/>
                <a:gd name="connsiteY1" fmla="*/ 0 h 1589231"/>
                <a:gd name="connsiteX2" fmla="*/ 1931311 w 2026763"/>
                <a:gd name="connsiteY2" fmla="*/ 24603 h 1589231"/>
                <a:gd name="connsiteX3" fmla="*/ 2026763 w 2026763"/>
                <a:gd name="connsiteY3" fmla="*/ 118448 h 1589231"/>
                <a:gd name="connsiteX4" fmla="*/ 1029212 w 2026763"/>
                <a:gd name="connsiteY4" fmla="*/ 1589231 h 1589231"/>
                <a:gd name="connsiteX5" fmla="*/ 0 w 2026763"/>
                <a:gd name="connsiteY5" fmla="*/ 1574572 h 1589231"/>
                <a:gd name="connsiteX0" fmla="*/ 0 w 2026763"/>
                <a:gd name="connsiteY0" fmla="*/ 1574572 h 1601616"/>
                <a:gd name="connsiteX1" fmla="*/ 947203 w 2026763"/>
                <a:gd name="connsiteY1" fmla="*/ 0 h 1601616"/>
                <a:gd name="connsiteX2" fmla="*/ 1931311 w 2026763"/>
                <a:gd name="connsiteY2" fmla="*/ 24603 h 1601616"/>
                <a:gd name="connsiteX3" fmla="*/ 2026763 w 2026763"/>
                <a:gd name="connsiteY3" fmla="*/ 118448 h 1601616"/>
                <a:gd name="connsiteX4" fmla="*/ 1029212 w 2026763"/>
                <a:gd name="connsiteY4" fmla="*/ 1589231 h 1601616"/>
                <a:gd name="connsiteX5" fmla="*/ 0 w 2026763"/>
                <a:gd name="connsiteY5" fmla="*/ 1574572 h 1601616"/>
                <a:gd name="connsiteX0" fmla="*/ 0 w 2026763"/>
                <a:gd name="connsiteY0" fmla="*/ 1574572 h 1593194"/>
                <a:gd name="connsiteX1" fmla="*/ 947203 w 2026763"/>
                <a:gd name="connsiteY1" fmla="*/ 0 h 1593194"/>
                <a:gd name="connsiteX2" fmla="*/ 1931311 w 2026763"/>
                <a:gd name="connsiteY2" fmla="*/ 24603 h 1593194"/>
                <a:gd name="connsiteX3" fmla="*/ 2026763 w 2026763"/>
                <a:gd name="connsiteY3" fmla="*/ 118448 h 1593194"/>
                <a:gd name="connsiteX4" fmla="*/ 1029212 w 2026763"/>
                <a:gd name="connsiteY4" fmla="*/ 1589231 h 1593194"/>
                <a:gd name="connsiteX5" fmla="*/ 0 w 2026763"/>
                <a:gd name="connsiteY5" fmla="*/ 1574572 h 1593194"/>
                <a:gd name="connsiteX0" fmla="*/ 0 w 2023046"/>
                <a:gd name="connsiteY0" fmla="*/ 1563421 h 1589231"/>
                <a:gd name="connsiteX1" fmla="*/ 943486 w 2023046"/>
                <a:gd name="connsiteY1" fmla="*/ 0 h 1589231"/>
                <a:gd name="connsiteX2" fmla="*/ 1927594 w 2023046"/>
                <a:gd name="connsiteY2" fmla="*/ 24603 h 1589231"/>
                <a:gd name="connsiteX3" fmla="*/ 2023046 w 2023046"/>
                <a:gd name="connsiteY3" fmla="*/ 118448 h 1589231"/>
                <a:gd name="connsiteX4" fmla="*/ 1025495 w 2023046"/>
                <a:gd name="connsiteY4" fmla="*/ 1589231 h 1589231"/>
                <a:gd name="connsiteX5" fmla="*/ 0 w 2023046"/>
                <a:gd name="connsiteY5" fmla="*/ 1563421 h 1589231"/>
                <a:gd name="connsiteX0" fmla="*/ 0 w 2023046"/>
                <a:gd name="connsiteY0" fmla="*/ 1563421 h 1574847"/>
                <a:gd name="connsiteX1" fmla="*/ 943486 w 2023046"/>
                <a:gd name="connsiteY1" fmla="*/ 0 h 1574847"/>
                <a:gd name="connsiteX2" fmla="*/ 1927594 w 2023046"/>
                <a:gd name="connsiteY2" fmla="*/ 24603 h 1574847"/>
                <a:gd name="connsiteX3" fmla="*/ 2023046 w 2023046"/>
                <a:gd name="connsiteY3" fmla="*/ 118448 h 1574847"/>
                <a:gd name="connsiteX4" fmla="*/ 1029212 w 2023046"/>
                <a:gd name="connsiteY4" fmla="*/ 1548343 h 1574847"/>
                <a:gd name="connsiteX5" fmla="*/ 0 w 2023046"/>
                <a:gd name="connsiteY5" fmla="*/ 1563421 h 1574847"/>
                <a:gd name="connsiteX0" fmla="*/ 0 w 2023046"/>
                <a:gd name="connsiteY0" fmla="*/ 1563421 h 1563421"/>
                <a:gd name="connsiteX1" fmla="*/ 943486 w 2023046"/>
                <a:gd name="connsiteY1" fmla="*/ 0 h 1563421"/>
                <a:gd name="connsiteX2" fmla="*/ 1927594 w 2023046"/>
                <a:gd name="connsiteY2" fmla="*/ 24603 h 1563421"/>
                <a:gd name="connsiteX3" fmla="*/ 2023046 w 2023046"/>
                <a:gd name="connsiteY3" fmla="*/ 118448 h 1563421"/>
                <a:gd name="connsiteX4" fmla="*/ 1029212 w 2023046"/>
                <a:gd name="connsiteY4" fmla="*/ 1548343 h 1563421"/>
                <a:gd name="connsiteX5" fmla="*/ 0 w 2023046"/>
                <a:gd name="connsiteY5" fmla="*/ 1563421 h 1563421"/>
                <a:gd name="connsiteX0" fmla="*/ 0 w 2023046"/>
                <a:gd name="connsiteY0" fmla="*/ 1563421 h 1568845"/>
                <a:gd name="connsiteX1" fmla="*/ 943486 w 2023046"/>
                <a:gd name="connsiteY1" fmla="*/ 0 h 1568845"/>
                <a:gd name="connsiteX2" fmla="*/ 1927594 w 2023046"/>
                <a:gd name="connsiteY2" fmla="*/ 24603 h 1568845"/>
                <a:gd name="connsiteX3" fmla="*/ 2023046 w 2023046"/>
                <a:gd name="connsiteY3" fmla="*/ 118448 h 1568845"/>
                <a:gd name="connsiteX4" fmla="*/ 1012811 w 2023046"/>
                <a:gd name="connsiteY4" fmla="*/ 1568845 h 1568845"/>
                <a:gd name="connsiteX5" fmla="*/ 0 w 2023046"/>
                <a:gd name="connsiteY5" fmla="*/ 1563421 h 1568845"/>
                <a:gd name="connsiteX0" fmla="*/ 0 w 2023046"/>
                <a:gd name="connsiteY0" fmla="*/ 1575722 h 1575722"/>
                <a:gd name="connsiteX1" fmla="*/ 943486 w 2023046"/>
                <a:gd name="connsiteY1" fmla="*/ 0 h 1575722"/>
                <a:gd name="connsiteX2" fmla="*/ 1927594 w 2023046"/>
                <a:gd name="connsiteY2" fmla="*/ 24603 h 1575722"/>
                <a:gd name="connsiteX3" fmla="*/ 2023046 w 2023046"/>
                <a:gd name="connsiteY3" fmla="*/ 118448 h 1575722"/>
                <a:gd name="connsiteX4" fmla="*/ 1012811 w 2023046"/>
                <a:gd name="connsiteY4" fmla="*/ 1568845 h 1575722"/>
                <a:gd name="connsiteX5" fmla="*/ 0 w 2023046"/>
                <a:gd name="connsiteY5" fmla="*/ 1575722 h 1575722"/>
                <a:gd name="connsiteX0" fmla="*/ 0 w 2023046"/>
                <a:gd name="connsiteY0" fmla="*/ 1557880 h 1557880"/>
                <a:gd name="connsiteX1" fmla="*/ 947947 w 2023046"/>
                <a:gd name="connsiteY1" fmla="*/ 0 h 1557880"/>
                <a:gd name="connsiteX2" fmla="*/ 1927594 w 2023046"/>
                <a:gd name="connsiteY2" fmla="*/ 6761 h 1557880"/>
                <a:gd name="connsiteX3" fmla="*/ 2023046 w 2023046"/>
                <a:gd name="connsiteY3" fmla="*/ 100606 h 1557880"/>
                <a:gd name="connsiteX4" fmla="*/ 1012811 w 2023046"/>
                <a:gd name="connsiteY4" fmla="*/ 1551003 h 1557880"/>
                <a:gd name="connsiteX5" fmla="*/ 0 w 2023046"/>
                <a:gd name="connsiteY5" fmla="*/ 1557880 h 155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46" h="1557880">
                  <a:moveTo>
                    <a:pt x="0" y="1557880"/>
                  </a:moveTo>
                  <a:cubicBezTo>
                    <a:pt x="656072" y="163728"/>
                    <a:pt x="648615" y="123013"/>
                    <a:pt x="947947" y="0"/>
                  </a:cubicBezTo>
                  <a:lnTo>
                    <a:pt x="1927594" y="6761"/>
                  </a:lnTo>
                  <a:cubicBezTo>
                    <a:pt x="1981807" y="34055"/>
                    <a:pt x="1994802" y="50814"/>
                    <a:pt x="2023046" y="100606"/>
                  </a:cubicBezTo>
                  <a:cubicBezTo>
                    <a:pt x="1744216" y="-198728"/>
                    <a:pt x="1262938" y="1099954"/>
                    <a:pt x="1012811" y="1551003"/>
                  </a:cubicBezTo>
                  <a:lnTo>
                    <a:pt x="0" y="15578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Noto Sans S Chinese Regular" panose="020B0500000000000000" pitchFamily="34" charset="-122"/>
                <a:ea typeface="Noto Sans S Chinese Regular" panose="020B0500000000000000" pitchFamily="34" charset="-122"/>
              </a:endParaRPr>
            </a:p>
          </p:txBody>
        </p:sp>
      </p:grpSp>
      <p:sp>
        <p:nvSpPr>
          <p:cNvPr id="34" name="TextBox 8">
            <a:extLst>
              <a:ext uri="{FF2B5EF4-FFF2-40B4-BE49-F238E27FC236}">
                <a16:creationId xmlns:a16="http://schemas.microsoft.com/office/drawing/2014/main" id="{7818FFE2-8568-4495-B2ED-D690DC87DE6F}"/>
              </a:ext>
            </a:extLst>
          </p:cNvPr>
          <p:cNvSpPr txBox="1"/>
          <p:nvPr/>
        </p:nvSpPr>
        <p:spPr>
          <a:xfrm>
            <a:off x="4079777" y="372782"/>
            <a:ext cx="3744178" cy="369332"/>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概要</a:t>
            </a:r>
          </a:p>
        </p:txBody>
      </p:sp>
      <p:grpSp>
        <p:nvGrpSpPr>
          <p:cNvPr id="35" name="组合 34">
            <a:extLst>
              <a:ext uri="{FF2B5EF4-FFF2-40B4-BE49-F238E27FC236}">
                <a16:creationId xmlns:a16="http://schemas.microsoft.com/office/drawing/2014/main" id="{8668793F-8B20-4916-8A25-705470D49F83}"/>
              </a:ext>
            </a:extLst>
          </p:cNvPr>
          <p:cNvGrpSpPr/>
          <p:nvPr/>
        </p:nvGrpSpPr>
        <p:grpSpPr>
          <a:xfrm>
            <a:off x="840658" y="561638"/>
            <a:ext cx="10510685" cy="0"/>
            <a:chOff x="1028775" y="591989"/>
            <a:chExt cx="11086097" cy="0"/>
          </a:xfrm>
        </p:grpSpPr>
        <p:cxnSp>
          <p:nvCxnSpPr>
            <p:cNvPr id="36" name="直接连接符 35">
              <a:extLst>
                <a:ext uri="{FF2B5EF4-FFF2-40B4-BE49-F238E27FC236}">
                  <a16:creationId xmlns:a16="http://schemas.microsoft.com/office/drawing/2014/main" id="{0CA6578E-9E0A-4421-AB4F-E8D55D3768A6}"/>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8FD6A253-90C3-440C-BC0E-E63800CB9109}"/>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1477601" y="1745072"/>
            <a:ext cx="1690687" cy="338554"/>
          </a:xfrm>
          <a:prstGeom prst="rect">
            <a:avLst/>
          </a:prstGeom>
          <a:noFill/>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marL="285750" indent="-285750">
              <a:lnSpc>
                <a:spcPct val="100000"/>
              </a:lnSpc>
              <a:spcBef>
                <a:spcPct val="0"/>
              </a:spcBef>
            </a:pPr>
            <a:r>
              <a:rPr lang="zh-CN" altLang="en-US" sz="1600" b="1" dirty="0">
                <a:solidFill>
                  <a:schemeClr val="accent1"/>
                </a:solidFill>
                <a:latin typeface="DengXian" charset="-122"/>
                <a:ea typeface="DengXian" charset="-122"/>
                <a:cs typeface="DengXian" charset="-122"/>
              </a:rPr>
              <a:t>系统概要</a:t>
            </a:r>
          </a:p>
        </p:txBody>
      </p:sp>
      <p:sp>
        <p:nvSpPr>
          <p:cNvPr id="39" name="文本框 38"/>
          <p:cNvSpPr txBox="1">
            <a:spLocks noChangeArrowheads="1"/>
          </p:cNvSpPr>
          <p:nvPr/>
        </p:nvSpPr>
        <p:spPr bwMode="auto">
          <a:xfrm>
            <a:off x="1477601" y="2029234"/>
            <a:ext cx="3913066" cy="178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70000"/>
              </a:lnSpc>
              <a:spcBef>
                <a:spcPct val="0"/>
              </a:spcBef>
              <a:buFontTx/>
              <a:buNone/>
            </a:pPr>
            <a:r>
              <a:rPr lang="zh-CN" altLang="zh-CN" sz="1100" dirty="0">
                <a:latin typeface="DengXian" charset="-122"/>
                <a:ea typeface="DengXian" charset="-122"/>
                <a:cs typeface="DengXian" charset="-122"/>
              </a:rPr>
              <a:t>我们</a:t>
            </a:r>
            <a:r>
              <a:rPr lang="zh-CN" altLang="zh-CN" sz="1100" dirty="0" smtClean="0">
                <a:latin typeface="DengXian" charset="-122"/>
                <a:ea typeface="DengXian" charset="-122"/>
                <a:cs typeface="DengXian" charset="-122"/>
              </a:rPr>
              <a:t>将</a:t>
            </a:r>
            <a:r>
              <a:rPr lang="zh-CN" altLang="en-US" sz="1100" dirty="0" smtClean="0">
                <a:latin typeface="DengXian" charset="-122"/>
                <a:ea typeface="DengXian" charset="-122"/>
                <a:cs typeface="DengXian" charset="-122"/>
              </a:rPr>
              <a:t>该</a:t>
            </a:r>
            <a:r>
              <a:rPr lang="zh-CN" altLang="zh-CN" sz="1100" dirty="0" smtClean="0">
                <a:latin typeface="DengXian" charset="-122"/>
                <a:ea typeface="DengXian" charset="-122"/>
                <a:cs typeface="DengXian" charset="-122"/>
              </a:rPr>
              <a:t>平台</a:t>
            </a:r>
            <a:r>
              <a:rPr lang="zh-CN" altLang="zh-CN" sz="1100" dirty="0">
                <a:latin typeface="DengXian" charset="-122"/>
                <a:ea typeface="DengXian" charset="-122"/>
                <a:cs typeface="DengXian" charset="-122"/>
              </a:rPr>
              <a:t>定位为一个通过互联网将院校</a:t>
            </a:r>
            <a:r>
              <a:rPr lang="en-US" altLang="zh-CN" sz="1100" dirty="0">
                <a:latin typeface="DengXian" charset="-122"/>
                <a:ea typeface="DengXian" charset="-122"/>
                <a:cs typeface="DengXian" charset="-122"/>
              </a:rPr>
              <a:t>/</a:t>
            </a:r>
            <a:r>
              <a:rPr lang="zh-CN" altLang="zh-CN" sz="1100" dirty="0">
                <a:latin typeface="DengXian" charset="-122"/>
                <a:ea typeface="DengXian" charset="-122"/>
                <a:cs typeface="DengXian" charset="-122"/>
              </a:rPr>
              <a:t>机构、课程资源、学生、教师关联起来的教育平台。不同与其他在线教育平台</a:t>
            </a:r>
            <a:r>
              <a:rPr lang="zh-CN" altLang="zh-CN" sz="1100" dirty="0" smtClean="0">
                <a:latin typeface="DengXian" charset="-122"/>
                <a:ea typeface="DengXian" charset="-122"/>
                <a:cs typeface="DengXian" charset="-122"/>
              </a:rPr>
              <a:t>，</a:t>
            </a:r>
            <a:r>
              <a:rPr lang="zh-CN" altLang="en-US" sz="1100" dirty="0" smtClean="0">
                <a:latin typeface="DengXian" charset="-122"/>
                <a:ea typeface="DengXian" charset="-122"/>
                <a:cs typeface="DengXian" charset="-122"/>
              </a:rPr>
              <a:t>它不仅可以提供给学生基础的教务以及教学查询，还</a:t>
            </a:r>
            <a:r>
              <a:rPr lang="zh-CN" altLang="zh-CN" sz="1100" dirty="0" smtClean="0">
                <a:latin typeface="DengXian" charset="-122"/>
                <a:ea typeface="DengXian" charset="-122"/>
                <a:cs typeface="DengXian" charset="-122"/>
              </a:rPr>
              <a:t>可以</a:t>
            </a:r>
            <a:r>
              <a:rPr lang="zh-CN" altLang="zh-CN" sz="1100" dirty="0">
                <a:latin typeface="DengXian" charset="-122"/>
                <a:ea typeface="DengXian" charset="-122"/>
                <a:cs typeface="DengXian" charset="-122"/>
              </a:rPr>
              <a:t>提供最新的科学学习方法和个性化学习体验</a:t>
            </a:r>
            <a:r>
              <a:rPr lang="zh-CN" altLang="zh-CN" sz="1100" dirty="0" smtClean="0">
                <a:latin typeface="DengXian" charset="-122"/>
                <a:ea typeface="DengXian" charset="-122"/>
                <a:cs typeface="DengXian" charset="-122"/>
              </a:rPr>
              <a:t>，</a:t>
            </a:r>
            <a:r>
              <a:rPr lang="zh-CN" altLang="en-US" sz="1100" dirty="0" smtClean="0">
                <a:latin typeface="DengXian" charset="-122"/>
                <a:ea typeface="DengXian" charset="-122"/>
                <a:cs typeface="DengXian" charset="-122"/>
              </a:rPr>
              <a:t>拥有多样的线上讨论和线下讨论模式</a:t>
            </a:r>
            <a:r>
              <a:rPr lang="zh-CN" altLang="en-US" sz="1100" dirty="0">
                <a:latin typeface="DengXian" charset="-122"/>
                <a:ea typeface="DengXian" charset="-122"/>
                <a:cs typeface="DengXian" charset="-122"/>
              </a:rPr>
              <a:t>以及</a:t>
            </a:r>
            <a:r>
              <a:rPr lang="zh-CN" altLang="zh-CN" sz="1100" dirty="0" smtClean="0">
                <a:latin typeface="DengXian" charset="-122"/>
                <a:ea typeface="DengXian" charset="-122"/>
                <a:cs typeface="DengXian" charset="-122"/>
              </a:rPr>
              <a:t>更为</a:t>
            </a:r>
            <a:r>
              <a:rPr lang="zh-CN" altLang="zh-CN" sz="1100" dirty="0">
                <a:latin typeface="DengXian" charset="-122"/>
                <a:ea typeface="DengXian" charset="-122"/>
                <a:cs typeface="DengXian" charset="-122"/>
              </a:rPr>
              <a:t>丰富的课程体系和授课</a:t>
            </a:r>
            <a:r>
              <a:rPr lang="zh-CN" altLang="zh-CN" sz="1100" dirty="0" smtClean="0">
                <a:latin typeface="DengXian" charset="-122"/>
                <a:ea typeface="DengXian" charset="-122"/>
                <a:cs typeface="DengXian" charset="-122"/>
              </a:rPr>
              <a:t>模式</a:t>
            </a:r>
            <a:r>
              <a:rPr lang="zh-CN" altLang="en-US" sz="1100" dirty="0" smtClean="0">
                <a:latin typeface="DengXian" charset="-122"/>
                <a:ea typeface="DengXian" charset="-122"/>
                <a:cs typeface="DengXian" charset="-122"/>
              </a:rPr>
              <a:t>。这</a:t>
            </a:r>
            <a:r>
              <a:rPr lang="zh-CN" altLang="zh-CN" sz="1100" dirty="0" smtClean="0">
                <a:latin typeface="DengXian" charset="-122"/>
                <a:ea typeface="DengXian" charset="-122"/>
                <a:cs typeface="DengXian" charset="-122"/>
              </a:rPr>
              <a:t>也</a:t>
            </a:r>
            <a:r>
              <a:rPr lang="zh-CN" altLang="zh-CN" sz="1100" dirty="0">
                <a:latin typeface="DengXian" charset="-122"/>
                <a:ea typeface="DengXian" charset="-122"/>
                <a:cs typeface="DengXian" charset="-122"/>
              </a:rPr>
              <a:t>将成为新的经济时代下互联网教育的最佳实践。</a:t>
            </a:r>
          </a:p>
        </p:txBody>
      </p:sp>
      <p:sp>
        <p:nvSpPr>
          <p:cNvPr id="40" name="文本框 39"/>
          <p:cNvSpPr txBox="1"/>
          <p:nvPr/>
        </p:nvSpPr>
        <p:spPr>
          <a:xfrm>
            <a:off x="1476013" y="4208697"/>
            <a:ext cx="1692275" cy="338554"/>
          </a:xfrm>
          <a:prstGeom prst="rect">
            <a:avLst/>
          </a:prstGeom>
          <a:noFill/>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marL="285750" indent="-285750">
              <a:lnSpc>
                <a:spcPct val="100000"/>
              </a:lnSpc>
              <a:spcBef>
                <a:spcPct val="0"/>
              </a:spcBef>
            </a:pPr>
            <a:r>
              <a:rPr lang="zh-CN" altLang="en-US" sz="1600" b="1" dirty="0">
                <a:solidFill>
                  <a:schemeClr val="accent1"/>
                </a:solidFill>
                <a:latin typeface="DengXian" charset="-122"/>
                <a:ea typeface="DengXian" charset="-122"/>
                <a:cs typeface="DengXian" charset="-122"/>
              </a:rPr>
              <a:t>商业模式</a:t>
            </a:r>
          </a:p>
        </p:txBody>
      </p:sp>
      <p:sp>
        <p:nvSpPr>
          <p:cNvPr id="41" name="文本框 40"/>
          <p:cNvSpPr txBox="1"/>
          <p:nvPr/>
        </p:nvSpPr>
        <p:spPr>
          <a:xfrm>
            <a:off x="1476013" y="4630972"/>
            <a:ext cx="3808919" cy="1243013"/>
          </a:xfrm>
          <a:prstGeom prst="rect">
            <a:avLst/>
          </a:prstGeom>
          <a:noFill/>
        </p:spPr>
        <p:txBody>
          <a:bodyPr wrap="square">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70000"/>
              </a:lnSpc>
              <a:spcBef>
                <a:spcPct val="0"/>
              </a:spcBef>
              <a:buFontTx/>
              <a:buNone/>
            </a:pPr>
            <a:r>
              <a:rPr lang="zh-CN" altLang="zh-CN" sz="1100" dirty="0">
                <a:latin typeface="DengXian" charset="-122"/>
                <a:ea typeface="DengXian" charset="-122"/>
                <a:cs typeface="DengXian" charset="-122"/>
              </a:rPr>
              <a:t>商业模式为：</a:t>
            </a:r>
            <a:r>
              <a:rPr lang="en-US" altLang="zh-CN" sz="1100" dirty="0">
                <a:latin typeface="DengXian" charset="-122"/>
                <a:ea typeface="DengXian" charset="-122"/>
                <a:cs typeface="DengXian" charset="-122"/>
              </a:rPr>
              <a:t>B2B2C</a:t>
            </a:r>
            <a:r>
              <a:rPr lang="zh-CN" altLang="zh-CN" sz="1100" dirty="0">
                <a:latin typeface="DengXian" charset="-122"/>
                <a:ea typeface="DengXian" charset="-122"/>
                <a:cs typeface="DengXian" charset="-122"/>
              </a:rPr>
              <a:t>，第一个</a:t>
            </a:r>
            <a:r>
              <a:rPr lang="en-US" altLang="zh-CN" sz="1100" dirty="0">
                <a:latin typeface="DengXian" charset="-122"/>
                <a:ea typeface="DengXian" charset="-122"/>
                <a:cs typeface="DengXian" charset="-122"/>
              </a:rPr>
              <a:t>B</a:t>
            </a:r>
            <a:r>
              <a:rPr lang="zh-CN" altLang="zh-CN" sz="1100" dirty="0">
                <a:latin typeface="DengXian" charset="-122"/>
                <a:ea typeface="DengXian" charset="-122"/>
                <a:cs typeface="DengXian" charset="-122"/>
              </a:rPr>
              <a:t>指的是院校</a:t>
            </a:r>
            <a:r>
              <a:rPr lang="en-US" altLang="zh-CN" sz="1100" dirty="0">
                <a:latin typeface="DengXian" charset="-122"/>
                <a:ea typeface="DengXian" charset="-122"/>
                <a:cs typeface="DengXian" charset="-122"/>
              </a:rPr>
              <a:t>/</a:t>
            </a:r>
            <a:r>
              <a:rPr lang="zh-CN" altLang="zh-CN" sz="1100" dirty="0">
                <a:latin typeface="DengXian" charset="-122"/>
                <a:ea typeface="DengXian" charset="-122"/>
                <a:cs typeface="DengXian" charset="-122"/>
              </a:rPr>
              <a:t>机构入驻，第二个</a:t>
            </a:r>
            <a:r>
              <a:rPr lang="en-US" altLang="zh-CN" sz="1100" dirty="0">
                <a:latin typeface="DengXian" charset="-122"/>
                <a:ea typeface="DengXian" charset="-122"/>
                <a:cs typeface="DengXian" charset="-122"/>
              </a:rPr>
              <a:t>B</a:t>
            </a:r>
            <a:r>
              <a:rPr lang="zh-CN" altLang="zh-CN" sz="1100" dirty="0">
                <a:latin typeface="DengXian" charset="-122"/>
                <a:ea typeface="DengXian" charset="-122"/>
                <a:cs typeface="DengXian" charset="-122"/>
              </a:rPr>
              <a:t>指的是“云智教育”平台运营商，</a:t>
            </a:r>
            <a:r>
              <a:rPr lang="en-US" altLang="zh-CN" sz="1100" dirty="0">
                <a:latin typeface="DengXian" charset="-122"/>
                <a:ea typeface="DengXian" charset="-122"/>
                <a:cs typeface="DengXian" charset="-122"/>
              </a:rPr>
              <a:t>C</a:t>
            </a:r>
            <a:r>
              <a:rPr lang="zh-CN" altLang="zh-CN" sz="1100" dirty="0">
                <a:latin typeface="DengXian" charset="-122"/>
                <a:ea typeface="DengXian" charset="-122"/>
                <a:cs typeface="DengXian" charset="-122"/>
              </a:rPr>
              <a:t>则表示学生用户</a:t>
            </a:r>
            <a:r>
              <a:rPr lang="zh-CN" altLang="en-US" sz="1100" dirty="0">
                <a:latin typeface="DengXian" charset="-122"/>
                <a:ea typeface="DengXian" charset="-122"/>
                <a:cs typeface="DengXian" charset="-122"/>
              </a:rPr>
              <a:t>；</a:t>
            </a:r>
            <a:r>
              <a:rPr lang="zh-CN" altLang="zh-CN" sz="1100" dirty="0">
                <a:latin typeface="DengXian" charset="-122"/>
                <a:ea typeface="DengXian" charset="-122"/>
                <a:cs typeface="DengXian" charset="-122"/>
              </a:rPr>
              <a:t>以</a:t>
            </a:r>
            <a:r>
              <a:rPr lang="en-US" altLang="zh-CN" sz="1100" dirty="0">
                <a:latin typeface="DengXian" charset="-122"/>
                <a:ea typeface="DengXian" charset="-122"/>
                <a:cs typeface="DengXian" charset="-122"/>
              </a:rPr>
              <a:t>“</a:t>
            </a:r>
            <a:r>
              <a:rPr lang="zh-CN" altLang="zh-CN" sz="1100" dirty="0">
                <a:latin typeface="DengXian" charset="-122"/>
                <a:ea typeface="DengXian" charset="-122"/>
                <a:cs typeface="DengXian" charset="-122"/>
              </a:rPr>
              <a:t>云智教育</a:t>
            </a:r>
            <a:r>
              <a:rPr lang="en-US" altLang="zh-CN" sz="1100" dirty="0">
                <a:latin typeface="DengXian" charset="-122"/>
                <a:ea typeface="DengXian" charset="-122"/>
                <a:cs typeface="DengXian" charset="-122"/>
              </a:rPr>
              <a:t>”</a:t>
            </a:r>
            <a:r>
              <a:rPr lang="zh-CN" altLang="zh-CN" sz="1100" dirty="0">
                <a:latin typeface="DengXian" charset="-122"/>
                <a:ea typeface="DengXian" charset="-122"/>
                <a:cs typeface="DengXian" charset="-122"/>
              </a:rPr>
              <a:t>平台为载体，各个院校和机构可以在平台上面开设和管理私有或公开的课程。</a:t>
            </a:r>
            <a:endParaRPr lang="zh-CN" altLang="en-US" sz="1100" b="1" dirty="0">
              <a:latin typeface="DengXian" charset="-122"/>
              <a:ea typeface="DengXian" charset="-122"/>
              <a:cs typeface="DengXian" charset="-122"/>
              <a:sym typeface="+mn-ea" charset="0"/>
            </a:endParaRPr>
          </a:p>
        </p:txBody>
      </p:sp>
      <p:sp>
        <p:nvSpPr>
          <p:cNvPr id="42" name="roller-shutter-door_78132">
            <a:extLst>
              <a:ext uri="{FF2B5EF4-FFF2-40B4-BE49-F238E27FC236}">
                <a16:creationId xmlns:a16="http://schemas.microsoft.com/office/drawing/2014/main" id="{874A34D6-F505-41B0-9D71-B5F8C802AA14}"/>
              </a:ext>
            </a:extLst>
          </p:cNvPr>
          <p:cNvSpPr>
            <a:spLocks noChangeAspect="1"/>
          </p:cNvSpPr>
          <p:nvPr/>
        </p:nvSpPr>
        <p:spPr bwMode="auto">
          <a:xfrm>
            <a:off x="886984" y="2972749"/>
            <a:ext cx="249570" cy="209512"/>
          </a:xfrm>
          <a:custGeom>
            <a:avLst/>
            <a:gdLst>
              <a:gd name="T0" fmla="*/ 140 w 667"/>
              <a:gd name="T1" fmla="*/ 182 h 523"/>
              <a:gd name="T2" fmla="*/ 160 w 667"/>
              <a:gd name="T3" fmla="*/ 162 h 523"/>
              <a:gd name="T4" fmla="*/ 507 w 667"/>
              <a:gd name="T5" fmla="*/ 162 h 523"/>
              <a:gd name="T6" fmla="*/ 527 w 667"/>
              <a:gd name="T7" fmla="*/ 182 h 523"/>
              <a:gd name="T8" fmla="*/ 507 w 667"/>
              <a:gd name="T9" fmla="*/ 202 h 523"/>
              <a:gd name="T10" fmla="*/ 160 w 667"/>
              <a:gd name="T11" fmla="*/ 202 h 523"/>
              <a:gd name="T12" fmla="*/ 140 w 667"/>
              <a:gd name="T13" fmla="*/ 182 h 523"/>
              <a:gd name="T14" fmla="*/ 160 w 667"/>
              <a:gd name="T15" fmla="*/ 426 h 523"/>
              <a:gd name="T16" fmla="*/ 507 w 667"/>
              <a:gd name="T17" fmla="*/ 426 h 523"/>
              <a:gd name="T18" fmla="*/ 527 w 667"/>
              <a:gd name="T19" fmla="*/ 406 h 523"/>
              <a:gd name="T20" fmla="*/ 507 w 667"/>
              <a:gd name="T21" fmla="*/ 386 h 523"/>
              <a:gd name="T22" fmla="*/ 160 w 667"/>
              <a:gd name="T23" fmla="*/ 386 h 523"/>
              <a:gd name="T24" fmla="*/ 140 w 667"/>
              <a:gd name="T25" fmla="*/ 406 h 523"/>
              <a:gd name="T26" fmla="*/ 160 w 667"/>
              <a:gd name="T27" fmla="*/ 426 h 523"/>
              <a:gd name="T28" fmla="*/ 160 w 667"/>
              <a:gd name="T29" fmla="*/ 276 h 523"/>
              <a:gd name="T30" fmla="*/ 507 w 667"/>
              <a:gd name="T31" fmla="*/ 276 h 523"/>
              <a:gd name="T32" fmla="*/ 527 w 667"/>
              <a:gd name="T33" fmla="*/ 256 h 523"/>
              <a:gd name="T34" fmla="*/ 507 w 667"/>
              <a:gd name="T35" fmla="*/ 236 h 523"/>
              <a:gd name="T36" fmla="*/ 160 w 667"/>
              <a:gd name="T37" fmla="*/ 236 h 523"/>
              <a:gd name="T38" fmla="*/ 140 w 667"/>
              <a:gd name="T39" fmla="*/ 256 h 523"/>
              <a:gd name="T40" fmla="*/ 160 w 667"/>
              <a:gd name="T41" fmla="*/ 276 h 523"/>
              <a:gd name="T42" fmla="*/ 160 w 667"/>
              <a:gd name="T43" fmla="*/ 352 h 523"/>
              <a:gd name="T44" fmla="*/ 507 w 667"/>
              <a:gd name="T45" fmla="*/ 352 h 523"/>
              <a:gd name="T46" fmla="*/ 527 w 667"/>
              <a:gd name="T47" fmla="*/ 332 h 523"/>
              <a:gd name="T48" fmla="*/ 507 w 667"/>
              <a:gd name="T49" fmla="*/ 312 h 523"/>
              <a:gd name="T50" fmla="*/ 160 w 667"/>
              <a:gd name="T51" fmla="*/ 312 h 523"/>
              <a:gd name="T52" fmla="*/ 140 w 667"/>
              <a:gd name="T53" fmla="*/ 332 h 523"/>
              <a:gd name="T54" fmla="*/ 160 w 667"/>
              <a:gd name="T55" fmla="*/ 352 h 523"/>
              <a:gd name="T56" fmla="*/ 607 w 667"/>
              <a:gd name="T57" fmla="*/ 105 h 523"/>
              <a:gd name="T58" fmla="*/ 607 w 667"/>
              <a:gd name="T59" fmla="*/ 483 h 523"/>
              <a:gd name="T60" fmla="*/ 647 w 667"/>
              <a:gd name="T61" fmla="*/ 483 h 523"/>
              <a:gd name="T62" fmla="*/ 667 w 667"/>
              <a:gd name="T63" fmla="*/ 503 h 523"/>
              <a:gd name="T64" fmla="*/ 647 w 667"/>
              <a:gd name="T65" fmla="*/ 523 h 523"/>
              <a:gd name="T66" fmla="*/ 20 w 667"/>
              <a:gd name="T67" fmla="*/ 523 h 523"/>
              <a:gd name="T68" fmla="*/ 0 w 667"/>
              <a:gd name="T69" fmla="*/ 503 h 523"/>
              <a:gd name="T70" fmla="*/ 20 w 667"/>
              <a:gd name="T71" fmla="*/ 483 h 523"/>
              <a:gd name="T72" fmla="*/ 60 w 667"/>
              <a:gd name="T73" fmla="*/ 483 h 523"/>
              <a:gd name="T74" fmla="*/ 60 w 667"/>
              <a:gd name="T75" fmla="*/ 105 h 523"/>
              <a:gd name="T76" fmla="*/ 20 w 667"/>
              <a:gd name="T77" fmla="*/ 105 h 523"/>
              <a:gd name="T78" fmla="*/ 0 w 667"/>
              <a:gd name="T79" fmla="*/ 85 h 523"/>
              <a:gd name="T80" fmla="*/ 0 w 667"/>
              <a:gd name="T81" fmla="*/ 20 h 523"/>
              <a:gd name="T82" fmla="*/ 20 w 667"/>
              <a:gd name="T83" fmla="*/ 0 h 523"/>
              <a:gd name="T84" fmla="*/ 647 w 667"/>
              <a:gd name="T85" fmla="*/ 0 h 523"/>
              <a:gd name="T86" fmla="*/ 667 w 667"/>
              <a:gd name="T87" fmla="*/ 20 h 523"/>
              <a:gd name="T88" fmla="*/ 667 w 667"/>
              <a:gd name="T89" fmla="*/ 85 h 523"/>
              <a:gd name="T90" fmla="*/ 647 w 667"/>
              <a:gd name="T91" fmla="*/ 105 h 523"/>
              <a:gd name="T92" fmla="*/ 607 w 667"/>
              <a:gd name="T93" fmla="*/ 105 h 523"/>
              <a:gd name="T94" fmla="*/ 567 w 667"/>
              <a:gd name="T95" fmla="*/ 105 h 523"/>
              <a:gd name="T96" fmla="*/ 100 w 667"/>
              <a:gd name="T97" fmla="*/ 105 h 523"/>
              <a:gd name="T98" fmla="*/ 100 w 667"/>
              <a:gd name="T99" fmla="*/ 483 h 523"/>
              <a:gd name="T100" fmla="*/ 567 w 667"/>
              <a:gd name="T101" fmla="*/ 483 h 523"/>
              <a:gd name="T102" fmla="*/ 567 w 667"/>
              <a:gd name="T103" fmla="*/ 105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7" h="523">
                <a:moveTo>
                  <a:pt x="140" y="182"/>
                </a:moveTo>
                <a:cubicBezTo>
                  <a:pt x="140" y="171"/>
                  <a:pt x="149" y="162"/>
                  <a:pt x="160" y="162"/>
                </a:cubicBezTo>
                <a:lnTo>
                  <a:pt x="507" y="162"/>
                </a:lnTo>
                <a:cubicBezTo>
                  <a:pt x="518" y="162"/>
                  <a:pt x="527" y="171"/>
                  <a:pt x="527" y="182"/>
                </a:cubicBezTo>
                <a:cubicBezTo>
                  <a:pt x="527" y="193"/>
                  <a:pt x="518" y="202"/>
                  <a:pt x="507" y="202"/>
                </a:cubicBezTo>
                <a:lnTo>
                  <a:pt x="160" y="202"/>
                </a:lnTo>
                <a:cubicBezTo>
                  <a:pt x="149" y="202"/>
                  <a:pt x="140" y="193"/>
                  <a:pt x="140" y="182"/>
                </a:cubicBezTo>
                <a:close/>
                <a:moveTo>
                  <a:pt x="160" y="426"/>
                </a:moveTo>
                <a:lnTo>
                  <a:pt x="507" y="426"/>
                </a:lnTo>
                <a:cubicBezTo>
                  <a:pt x="518" y="426"/>
                  <a:pt x="527" y="417"/>
                  <a:pt x="527" y="406"/>
                </a:cubicBezTo>
                <a:cubicBezTo>
                  <a:pt x="527" y="395"/>
                  <a:pt x="518" y="386"/>
                  <a:pt x="507" y="386"/>
                </a:cubicBezTo>
                <a:lnTo>
                  <a:pt x="160" y="386"/>
                </a:lnTo>
                <a:cubicBezTo>
                  <a:pt x="149" y="386"/>
                  <a:pt x="140" y="395"/>
                  <a:pt x="140" y="406"/>
                </a:cubicBezTo>
                <a:cubicBezTo>
                  <a:pt x="140" y="417"/>
                  <a:pt x="149" y="426"/>
                  <a:pt x="160" y="426"/>
                </a:cubicBezTo>
                <a:close/>
                <a:moveTo>
                  <a:pt x="160" y="276"/>
                </a:moveTo>
                <a:lnTo>
                  <a:pt x="507" y="276"/>
                </a:lnTo>
                <a:cubicBezTo>
                  <a:pt x="518" y="276"/>
                  <a:pt x="527" y="267"/>
                  <a:pt x="527" y="256"/>
                </a:cubicBezTo>
                <a:cubicBezTo>
                  <a:pt x="527" y="245"/>
                  <a:pt x="518" y="236"/>
                  <a:pt x="507" y="236"/>
                </a:cubicBezTo>
                <a:lnTo>
                  <a:pt x="160" y="236"/>
                </a:lnTo>
                <a:cubicBezTo>
                  <a:pt x="149" y="236"/>
                  <a:pt x="140" y="245"/>
                  <a:pt x="140" y="256"/>
                </a:cubicBezTo>
                <a:cubicBezTo>
                  <a:pt x="140" y="267"/>
                  <a:pt x="149" y="276"/>
                  <a:pt x="160" y="276"/>
                </a:cubicBezTo>
                <a:close/>
                <a:moveTo>
                  <a:pt x="160" y="352"/>
                </a:moveTo>
                <a:lnTo>
                  <a:pt x="507" y="352"/>
                </a:lnTo>
                <a:cubicBezTo>
                  <a:pt x="518" y="352"/>
                  <a:pt x="527" y="343"/>
                  <a:pt x="527" y="332"/>
                </a:cubicBezTo>
                <a:cubicBezTo>
                  <a:pt x="527" y="321"/>
                  <a:pt x="518" y="312"/>
                  <a:pt x="507" y="312"/>
                </a:cubicBezTo>
                <a:lnTo>
                  <a:pt x="160" y="312"/>
                </a:lnTo>
                <a:cubicBezTo>
                  <a:pt x="149" y="312"/>
                  <a:pt x="140" y="321"/>
                  <a:pt x="140" y="332"/>
                </a:cubicBezTo>
                <a:cubicBezTo>
                  <a:pt x="140" y="343"/>
                  <a:pt x="149" y="352"/>
                  <a:pt x="160" y="352"/>
                </a:cubicBezTo>
                <a:close/>
                <a:moveTo>
                  <a:pt x="607" y="105"/>
                </a:moveTo>
                <a:lnTo>
                  <a:pt x="607" y="483"/>
                </a:lnTo>
                <a:lnTo>
                  <a:pt x="647" y="483"/>
                </a:lnTo>
                <a:cubicBezTo>
                  <a:pt x="658" y="483"/>
                  <a:pt x="667" y="492"/>
                  <a:pt x="667" y="503"/>
                </a:cubicBezTo>
                <a:cubicBezTo>
                  <a:pt x="667" y="514"/>
                  <a:pt x="658" y="523"/>
                  <a:pt x="647" y="523"/>
                </a:cubicBezTo>
                <a:lnTo>
                  <a:pt x="20" y="523"/>
                </a:lnTo>
                <a:cubicBezTo>
                  <a:pt x="9" y="523"/>
                  <a:pt x="0" y="514"/>
                  <a:pt x="0" y="503"/>
                </a:cubicBezTo>
                <a:cubicBezTo>
                  <a:pt x="0" y="492"/>
                  <a:pt x="9" y="483"/>
                  <a:pt x="20" y="483"/>
                </a:cubicBezTo>
                <a:lnTo>
                  <a:pt x="60" y="483"/>
                </a:lnTo>
                <a:lnTo>
                  <a:pt x="60" y="105"/>
                </a:lnTo>
                <a:lnTo>
                  <a:pt x="20" y="105"/>
                </a:lnTo>
                <a:cubicBezTo>
                  <a:pt x="9" y="105"/>
                  <a:pt x="0" y="96"/>
                  <a:pt x="0" y="85"/>
                </a:cubicBezTo>
                <a:lnTo>
                  <a:pt x="0" y="20"/>
                </a:lnTo>
                <a:cubicBezTo>
                  <a:pt x="0" y="9"/>
                  <a:pt x="9" y="0"/>
                  <a:pt x="20" y="0"/>
                </a:cubicBezTo>
                <a:lnTo>
                  <a:pt x="647" y="0"/>
                </a:lnTo>
                <a:cubicBezTo>
                  <a:pt x="658" y="0"/>
                  <a:pt x="667" y="9"/>
                  <a:pt x="667" y="20"/>
                </a:cubicBezTo>
                <a:lnTo>
                  <a:pt x="667" y="85"/>
                </a:lnTo>
                <a:cubicBezTo>
                  <a:pt x="667" y="96"/>
                  <a:pt x="658" y="105"/>
                  <a:pt x="647" y="105"/>
                </a:cubicBezTo>
                <a:lnTo>
                  <a:pt x="607" y="105"/>
                </a:lnTo>
                <a:close/>
                <a:moveTo>
                  <a:pt x="567" y="105"/>
                </a:moveTo>
                <a:lnTo>
                  <a:pt x="100" y="105"/>
                </a:lnTo>
                <a:lnTo>
                  <a:pt x="100" y="483"/>
                </a:lnTo>
                <a:lnTo>
                  <a:pt x="567" y="483"/>
                </a:lnTo>
                <a:lnTo>
                  <a:pt x="567" y="105"/>
                </a:lnTo>
                <a:close/>
              </a:path>
            </a:pathLst>
          </a:custGeom>
          <a:solidFill>
            <a:schemeClr val="bg1"/>
          </a:solidFill>
          <a:ln>
            <a:noFill/>
          </a:ln>
        </p:spPr>
        <p:txBody>
          <a:bodyPr/>
          <a:lstStyle/>
          <a:p>
            <a:endParaRPr lang="zh-CN" altLang="en-US">
              <a:cs typeface="+mn-ea"/>
              <a:sym typeface="+mn-lt"/>
            </a:endParaRPr>
          </a:p>
        </p:txBody>
      </p:sp>
      <p:sp>
        <p:nvSpPr>
          <p:cNvPr id="43" name="increase-rate_75869">
            <a:extLst>
              <a:ext uri="{FF2B5EF4-FFF2-40B4-BE49-F238E27FC236}">
                <a16:creationId xmlns:a16="http://schemas.microsoft.com/office/drawing/2014/main" id="{CA10CF15-1D4A-4310-9110-E3B10B524A67}"/>
              </a:ext>
            </a:extLst>
          </p:cNvPr>
          <p:cNvSpPr>
            <a:spLocks noChangeAspect="1"/>
          </p:cNvSpPr>
          <p:nvPr/>
        </p:nvSpPr>
        <p:spPr bwMode="auto">
          <a:xfrm>
            <a:off x="886984" y="4465153"/>
            <a:ext cx="249570" cy="252374"/>
          </a:xfrm>
          <a:custGeom>
            <a:avLst/>
            <a:gdLst>
              <a:gd name="connsiteX0" fmla="*/ 72358 w 604411"/>
              <a:gd name="connsiteY0" fmla="*/ 492915 h 570221"/>
              <a:gd name="connsiteX1" fmla="*/ 51100 w 604411"/>
              <a:gd name="connsiteY1" fmla="*/ 514134 h 570221"/>
              <a:gd name="connsiteX2" fmla="*/ 72358 w 604411"/>
              <a:gd name="connsiteY2" fmla="*/ 535354 h 570221"/>
              <a:gd name="connsiteX3" fmla="*/ 93616 w 604411"/>
              <a:gd name="connsiteY3" fmla="*/ 514134 h 570221"/>
              <a:gd name="connsiteX4" fmla="*/ 72358 w 604411"/>
              <a:gd name="connsiteY4" fmla="*/ 492915 h 570221"/>
              <a:gd name="connsiteX5" fmla="*/ 35790 w 604411"/>
              <a:gd name="connsiteY5" fmla="*/ 383657 h 570221"/>
              <a:gd name="connsiteX6" fmla="*/ 125123 w 604411"/>
              <a:gd name="connsiteY6" fmla="*/ 388078 h 570221"/>
              <a:gd name="connsiteX7" fmla="*/ 136005 w 604411"/>
              <a:gd name="connsiteY7" fmla="*/ 393257 h 570221"/>
              <a:gd name="connsiteX8" fmla="*/ 139928 w 604411"/>
              <a:gd name="connsiteY8" fmla="*/ 404877 h 570221"/>
              <a:gd name="connsiteX9" fmla="*/ 129046 w 604411"/>
              <a:gd name="connsiteY9" fmla="*/ 546596 h 570221"/>
              <a:gd name="connsiteX10" fmla="*/ 112596 w 604411"/>
              <a:gd name="connsiteY10" fmla="*/ 561753 h 570221"/>
              <a:gd name="connsiteX11" fmla="*/ 111964 w 604411"/>
              <a:gd name="connsiteY11" fmla="*/ 561753 h 570221"/>
              <a:gd name="connsiteX12" fmla="*/ 13140 w 604411"/>
              <a:gd name="connsiteY12" fmla="*/ 561753 h 570221"/>
              <a:gd name="connsiteX13" fmla="*/ 13013 w 604411"/>
              <a:gd name="connsiteY13" fmla="*/ 561753 h 570221"/>
              <a:gd name="connsiteX14" fmla="*/ 2511 w 604411"/>
              <a:gd name="connsiteY14" fmla="*/ 556448 h 570221"/>
              <a:gd name="connsiteX15" fmla="*/ 360 w 604411"/>
              <a:gd name="connsiteY15" fmla="*/ 545080 h 570221"/>
              <a:gd name="connsiteX16" fmla="*/ 16683 w 604411"/>
              <a:gd name="connsiteY16" fmla="*/ 397930 h 570221"/>
              <a:gd name="connsiteX17" fmla="*/ 16683 w 604411"/>
              <a:gd name="connsiteY17" fmla="*/ 397678 h 570221"/>
              <a:gd name="connsiteX18" fmla="*/ 35790 w 604411"/>
              <a:gd name="connsiteY18" fmla="*/ 383657 h 570221"/>
              <a:gd name="connsiteX19" fmla="*/ 275940 w 604411"/>
              <a:gd name="connsiteY19" fmla="*/ 378859 h 570221"/>
              <a:gd name="connsiteX20" fmla="*/ 403471 w 604411"/>
              <a:gd name="connsiteY20" fmla="*/ 410942 h 570221"/>
              <a:gd name="connsiteX21" fmla="*/ 430546 w 604411"/>
              <a:gd name="connsiteY21" fmla="*/ 419153 h 570221"/>
              <a:gd name="connsiteX22" fmla="*/ 446107 w 604411"/>
              <a:gd name="connsiteY22" fmla="*/ 439110 h 570221"/>
              <a:gd name="connsiteX23" fmla="*/ 421183 w 604411"/>
              <a:gd name="connsiteY23" fmla="*/ 466140 h 570221"/>
              <a:gd name="connsiteX24" fmla="*/ 395373 w 604411"/>
              <a:gd name="connsiteY24" fmla="*/ 469046 h 570221"/>
              <a:gd name="connsiteX25" fmla="*/ 337681 w 604411"/>
              <a:gd name="connsiteY25" fmla="*/ 461972 h 570221"/>
              <a:gd name="connsiteX26" fmla="*/ 319209 w 604411"/>
              <a:gd name="connsiteY26" fmla="*/ 459067 h 570221"/>
              <a:gd name="connsiteX27" fmla="*/ 347549 w 604411"/>
              <a:gd name="connsiteY27" fmla="*/ 473088 h 570221"/>
              <a:gd name="connsiteX28" fmla="*/ 408531 w 604411"/>
              <a:gd name="connsiteY28" fmla="*/ 481298 h 570221"/>
              <a:gd name="connsiteX29" fmla="*/ 429027 w 604411"/>
              <a:gd name="connsiteY29" fmla="*/ 479908 h 570221"/>
              <a:gd name="connsiteX30" fmla="*/ 549979 w 604411"/>
              <a:gd name="connsiteY30" fmla="*/ 438731 h 570221"/>
              <a:gd name="connsiteX31" fmla="*/ 563390 w 604411"/>
              <a:gd name="connsiteY31" fmla="*/ 435068 h 570221"/>
              <a:gd name="connsiteX32" fmla="*/ 584013 w 604411"/>
              <a:gd name="connsiteY32" fmla="*/ 448962 h 570221"/>
              <a:gd name="connsiteX33" fmla="*/ 571361 w 604411"/>
              <a:gd name="connsiteY33" fmla="*/ 486982 h 570221"/>
              <a:gd name="connsiteX34" fmla="*/ 422701 w 604411"/>
              <a:gd name="connsiteY34" fmla="*/ 569463 h 570221"/>
              <a:gd name="connsiteX35" fmla="*/ 413592 w 604411"/>
              <a:gd name="connsiteY35" fmla="*/ 570221 h 570221"/>
              <a:gd name="connsiteX36" fmla="*/ 207620 w 604411"/>
              <a:gd name="connsiteY36" fmla="*/ 539275 h 570221"/>
              <a:gd name="connsiteX37" fmla="*/ 174725 w 604411"/>
              <a:gd name="connsiteY37" fmla="*/ 553043 h 570221"/>
              <a:gd name="connsiteX38" fmla="*/ 167134 w 604411"/>
              <a:gd name="connsiteY38" fmla="*/ 556579 h 570221"/>
              <a:gd name="connsiteX39" fmla="*/ 162073 w 604411"/>
              <a:gd name="connsiteY39" fmla="*/ 554306 h 570221"/>
              <a:gd name="connsiteX40" fmla="*/ 159163 w 604411"/>
              <a:gd name="connsiteY40" fmla="*/ 546348 h 570221"/>
              <a:gd name="connsiteX41" fmla="*/ 164350 w 604411"/>
              <a:gd name="connsiteY41" fmla="*/ 465761 h 570221"/>
              <a:gd name="connsiteX42" fmla="*/ 168525 w 604411"/>
              <a:gd name="connsiteY42" fmla="*/ 401343 h 570221"/>
              <a:gd name="connsiteX43" fmla="*/ 182442 w 604411"/>
              <a:gd name="connsiteY43" fmla="*/ 389848 h 570221"/>
              <a:gd name="connsiteX44" fmla="*/ 184846 w 604411"/>
              <a:gd name="connsiteY44" fmla="*/ 389469 h 570221"/>
              <a:gd name="connsiteX45" fmla="*/ 275940 w 604411"/>
              <a:gd name="connsiteY45" fmla="*/ 378859 h 570221"/>
              <a:gd name="connsiteX46" fmla="*/ 584806 w 604411"/>
              <a:gd name="connsiteY46" fmla="*/ 1561 h 570221"/>
              <a:gd name="connsiteX47" fmla="*/ 601256 w 604411"/>
              <a:gd name="connsiteY47" fmla="*/ 3961 h 570221"/>
              <a:gd name="connsiteX48" fmla="*/ 604166 w 604411"/>
              <a:gd name="connsiteY48" fmla="*/ 16593 h 570221"/>
              <a:gd name="connsiteX49" fmla="*/ 587337 w 604411"/>
              <a:gd name="connsiteY49" fmla="*/ 132305 h 570221"/>
              <a:gd name="connsiteX50" fmla="*/ 574684 w 604411"/>
              <a:gd name="connsiteY50" fmla="*/ 145568 h 570221"/>
              <a:gd name="connsiteX51" fmla="*/ 564308 w 604411"/>
              <a:gd name="connsiteY51" fmla="*/ 141526 h 570221"/>
              <a:gd name="connsiteX52" fmla="*/ 537357 w 604411"/>
              <a:gd name="connsiteY52" fmla="*/ 120557 h 570221"/>
              <a:gd name="connsiteX53" fmla="*/ 432589 w 604411"/>
              <a:gd name="connsiteY53" fmla="*/ 277828 h 570221"/>
              <a:gd name="connsiteX54" fmla="*/ 408927 w 604411"/>
              <a:gd name="connsiteY54" fmla="*/ 291976 h 570221"/>
              <a:gd name="connsiteX55" fmla="*/ 383241 w 604411"/>
              <a:gd name="connsiteY55" fmla="*/ 281617 h 570221"/>
              <a:gd name="connsiteX56" fmla="*/ 335792 w 604411"/>
              <a:gd name="connsiteY56" fmla="*/ 230204 h 570221"/>
              <a:gd name="connsiteX57" fmla="*/ 266200 w 604411"/>
              <a:gd name="connsiteY57" fmla="*/ 338589 h 570221"/>
              <a:gd name="connsiteX58" fmla="*/ 243803 w 604411"/>
              <a:gd name="connsiteY58" fmla="*/ 353242 h 570221"/>
              <a:gd name="connsiteX59" fmla="*/ 218118 w 604411"/>
              <a:gd name="connsiteY59" fmla="*/ 345789 h 570221"/>
              <a:gd name="connsiteX60" fmla="*/ 182942 w 604411"/>
              <a:gd name="connsiteY60" fmla="*/ 316103 h 570221"/>
              <a:gd name="connsiteX61" fmla="*/ 136505 w 604411"/>
              <a:gd name="connsiteY61" fmla="*/ 352358 h 570221"/>
              <a:gd name="connsiteX62" fmla="*/ 121574 w 604411"/>
              <a:gd name="connsiteY62" fmla="*/ 357537 h 570221"/>
              <a:gd name="connsiteX63" fmla="*/ 102468 w 604411"/>
              <a:gd name="connsiteY63" fmla="*/ 348189 h 570221"/>
              <a:gd name="connsiteX64" fmla="*/ 106643 w 604411"/>
              <a:gd name="connsiteY64" fmla="*/ 314335 h 570221"/>
              <a:gd name="connsiteX65" fmla="*/ 161431 w 604411"/>
              <a:gd name="connsiteY65" fmla="*/ 271638 h 570221"/>
              <a:gd name="connsiteX66" fmla="*/ 206224 w 604411"/>
              <a:gd name="connsiteY66" fmla="*/ 272522 h 570221"/>
              <a:gd name="connsiteX67" fmla="*/ 235326 w 604411"/>
              <a:gd name="connsiteY67" fmla="*/ 297029 h 570221"/>
              <a:gd name="connsiteX68" fmla="*/ 306943 w 604411"/>
              <a:gd name="connsiteY68" fmla="*/ 185613 h 570221"/>
              <a:gd name="connsiteX69" fmla="*/ 330604 w 604411"/>
              <a:gd name="connsiteY69" fmla="*/ 171085 h 570221"/>
              <a:gd name="connsiteX70" fmla="*/ 356417 w 604411"/>
              <a:gd name="connsiteY70" fmla="*/ 181191 h 570221"/>
              <a:gd name="connsiteX71" fmla="*/ 404246 w 604411"/>
              <a:gd name="connsiteY71" fmla="*/ 233110 h 570221"/>
              <a:gd name="connsiteX72" fmla="*/ 499018 w 604411"/>
              <a:gd name="connsiteY72" fmla="*/ 90745 h 570221"/>
              <a:gd name="connsiteX73" fmla="*/ 473206 w 604411"/>
              <a:gd name="connsiteY73" fmla="*/ 70659 h 570221"/>
              <a:gd name="connsiteX74" fmla="*/ 466626 w 604411"/>
              <a:gd name="connsiteY74" fmla="*/ 57269 h 570221"/>
              <a:gd name="connsiteX75" fmla="*/ 476622 w 604411"/>
              <a:gd name="connsiteY75" fmla="*/ 46153 h 57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4411" h="570221">
                <a:moveTo>
                  <a:pt x="72358" y="492915"/>
                </a:moveTo>
                <a:cubicBezTo>
                  <a:pt x="60590" y="492915"/>
                  <a:pt x="51100" y="502514"/>
                  <a:pt x="51100" y="514134"/>
                </a:cubicBezTo>
                <a:cubicBezTo>
                  <a:pt x="51100" y="525881"/>
                  <a:pt x="60590" y="535354"/>
                  <a:pt x="72358" y="535354"/>
                </a:cubicBezTo>
                <a:cubicBezTo>
                  <a:pt x="84126" y="535354"/>
                  <a:pt x="93616" y="525881"/>
                  <a:pt x="93616" y="514134"/>
                </a:cubicBezTo>
                <a:cubicBezTo>
                  <a:pt x="93616" y="502514"/>
                  <a:pt x="84126" y="492915"/>
                  <a:pt x="72358" y="492915"/>
                </a:cubicBezTo>
                <a:close/>
                <a:moveTo>
                  <a:pt x="35790" y="383657"/>
                </a:moveTo>
                <a:lnTo>
                  <a:pt x="125123" y="388078"/>
                </a:lnTo>
                <a:cubicBezTo>
                  <a:pt x="129299" y="388204"/>
                  <a:pt x="133222" y="390099"/>
                  <a:pt x="136005" y="393257"/>
                </a:cubicBezTo>
                <a:cubicBezTo>
                  <a:pt x="138916" y="396541"/>
                  <a:pt x="140181" y="400583"/>
                  <a:pt x="139928" y="404877"/>
                </a:cubicBezTo>
                <a:lnTo>
                  <a:pt x="129046" y="546596"/>
                </a:lnTo>
                <a:cubicBezTo>
                  <a:pt x="128413" y="555059"/>
                  <a:pt x="121201" y="561753"/>
                  <a:pt x="112596" y="561753"/>
                </a:cubicBezTo>
                <a:cubicBezTo>
                  <a:pt x="112470" y="561753"/>
                  <a:pt x="112217" y="561753"/>
                  <a:pt x="111964" y="561753"/>
                </a:cubicBezTo>
                <a:lnTo>
                  <a:pt x="13140" y="561753"/>
                </a:lnTo>
                <a:lnTo>
                  <a:pt x="13013" y="561753"/>
                </a:lnTo>
                <a:cubicBezTo>
                  <a:pt x="8711" y="561500"/>
                  <a:pt x="4915" y="559606"/>
                  <a:pt x="2511" y="556448"/>
                </a:cubicBezTo>
                <a:cubicBezTo>
                  <a:pt x="233" y="553290"/>
                  <a:pt x="-526" y="549248"/>
                  <a:pt x="360" y="545080"/>
                </a:cubicBezTo>
                <a:lnTo>
                  <a:pt x="16683" y="397930"/>
                </a:lnTo>
                <a:lnTo>
                  <a:pt x="16683" y="397678"/>
                </a:lnTo>
                <a:cubicBezTo>
                  <a:pt x="18834" y="389594"/>
                  <a:pt x="27185" y="383152"/>
                  <a:pt x="35790" y="383657"/>
                </a:cubicBezTo>
                <a:close/>
                <a:moveTo>
                  <a:pt x="275940" y="378859"/>
                </a:moveTo>
                <a:cubicBezTo>
                  <a:pt x="306684" y="379870"/>
                  <a:pt x="367286" y="399322"/>
                  <a:pt x="403471" y="410942"/>
                </a:cubicBezTo>
                <a:cubicBezTo>
                  <a:pt x="416249" y="414984"/>
                  <a:pt x="426370" y="418268"/>
                  <a:pt x="430546" y="419153"/>
                </a:cubicBezTo>
                <a:cubicBezTo>
                  <a:pt x="439528" y="421174"/>
                  <a:pt x="445981" y="429384"/>
                  <a:pt x="446107" y="439110"/>
                </a:cubicBezTo>
                <a:cubicBezTo>
                  <a:pt x="446360" y="448962"/>
                  <a:pt x="439782" y="461088"/>
                  <a:pt x="421183" y="466140"/>
                </a:cubicBezTo>
                <a:cubicBezTo>
                  <a:pt x="413845" y="468035"/>
                  <a:pt x="405242" y="469046"/>
                  <a:pt x="395373" y="469046"/>
                </a:cubicBezTo>
                <a:cubicBezTo>
                  <a:pt x="375257" y="469046"/>
                  <a:pt x="353496" y="465004"/>
                  <a:pt x="337681" y="461972"/>
                </a:cubicBezTo>
                <a:cubicBezTo>
                  <a:pt x="329837" y="460456"/>
                  <a:pt x="323005" y="459193"/>
                  <a:pt x="319209" y="459067"/>
                </a:cubicBezTo>
                <a:cubicBezTo>
                  <a:pt x="321740" y="462983"/>
                  <a:pt x="330722" y="468414"/>
                  <a:pt x="347549" y="473088"/>
                </a:cubicBezTo>
                <a:cubicBezTo>
                  <a:pt x="366021" y="478266"/>
                  <a:pt x="388794" y="481298"/>
                  <a:pt x="408531" y="481298"/>
                </a:cubicBezTo>
                <a:cubicBezTo>
                  <a:pt x="416249" y="481298"/>
                  <a:pt x="423081" y="480919"/>
                  <a:pt x="429027" y="479908"/>
                </a:cubicBezTo>
                <a:cubicBezTo>
                  <a:pt x="469513" y="473593"/>
                  <a:pt x="514681" y="458183"/>
                  <a:pt x="549979" y="438731"/>
                </a:cubicBezTo>
                <a:cubicBezTo>
                  <a:pt x="554407" y="436331"/>
                  <a:pt x="558836" y="435068"/>
                  <a:pt x="563390" y="435068"/>
                </a:cubicBezTo>
                <a:cubicBezTo>
                  <a:pt x="572626" y="435068"/>
                  <a:pt x="580470" y="440373"/>
                  <a:pt x="584013" y="448962"/>
                </a:cubicBezTo>
                <a:cubicBezTo>
                  <a:pt x="588694" y="460583"/>
                  <a:pt x="584013" y="474856"/>
                  <a:pt x="571361" y="486982"/>
                </a:cubicBezTo>
                <a:cubicBezTo>
                  <a:pt x="551751" y="505802"/>
                  <a:pt x="456482" y="561632"/>
                  <a:pt x="422701" y="569463"/>
                </a:cubicBezTo>
                <a:cubicBezTo>
                  <a:pt x="420551" y="569968"/>
                  <a:pt x="417641" y="570221"/>
                  <a:pt x="413592" y="570221"/>
                </a:cubicBezTo>
                <a:cubicBezTo>
                  <a:pt x="371208" y="570221"/>
                  <a:pt x="225206" y="543317"/>
                  <a:pt x="207620" y="539275"/>
                </a:cubicBezTo>
                <a:cubicBezTo>
                  <a:pt x="198890" y="537254"/>
                  <a:pt x="187756" y="541927"/>
                  <a:pt x="174725" y="553043"/>
                </a:cubicBezTo>
                <a:cubicBezTo>
                  <a:pt x="171941" y="555443"/>
                  <a:pt x="169538" y="556579"/>
                  <a:pt x="167134" y="556579"/>
                </a:cubicBezTo>
                <a:cubicBezTo>
                  <a:pt x="165236" y="556579"/>
                  <a:pt x="163465" y="555822"/>
                  <a:pt x="162073" y="554306"/>
                </a:cubicBezTo>
                <a:cubicBezTo>
                  <a:pt x="159416" y="551527"/>
                  <a:pt x="159163" y="547106"/>
                  <a:pt x="159163" y="546348"/>
                </a:cubicBezTo>
                <a:cubicBezTo>
                  <a:pt x="160555" y="525759"/>
                  <a:pt x="162579" y="495192"/>
                  <a:pt x="164350" y="465761"/>
                </a:cubicBezTo>
                <a:cubicBezTo>
                  <a:pt x="165995" y="441131"/>
                  <a:pt x="167513" y="417384"/>
                  <a:pt x="168525" y="401343"/>
                </a:cubicBezTo>
                <a:cubicBezTo>
                  <a:pt x="169158" y="391869"/>
                  <a:pt x="175863" y="390859"/>
                  <a:pt x="182442" y="389848"/>
                </a:cubicBezTo>
                <a:cubicBezTo>
                  <a:pt x="183202" y="389722"/>
                  <a:pt x="183961" y="389596"/>
                  <a:pt x="184846" y="389469"/>
                </a:cubicBezTo>
                <a:cubicBezTo>
                  <a:pt x="210150" y="385301"/>
                  <a:pt x="256582" y="378354"/>
                  <a:pt x="275940" y="378859"/>
                </a:cubicBezTo>
                <a:close/>
                <a:moveTo>
                  <a:pt x="584806" y="1561"/>
                </a:moveTo>
                <a:cubicBezTo>
                  <a:pt x="591386" y="-1218"/>
                  <a:pt x="597713" y="-207"/>
                  <a:pt x="601256" y="3961"/>
                </a:cubicBezTo>
                <a:cubicBezTo>
                  <a:pt x="603913" y="6993"/>
                  <a:pt x="604925" y="11414"/>
                  <a:pt x="604166" y="16593"/>
                </a:cubicBezTo>
                <a:lnTo>
                  <a:pt x="587337" y="132305"/>
                </a:lnTo>
                <a:cubicBezTo>
                  <a:pt x="586198" y="140515"/>
                  <a:pt x="581264" y="145568"/>
                  <a:pt x="574684" y="145568"/>
                </a:cubicBezTo>
                <a:cubicBezTo>
                  <a:pt x="571268" y="145568"/>
                  <a:pt x="567725" y="144179"/>
                  <a:pt x="564308" y="141526"/>
                </a:cubicBezTo>
                <a:lnTo>
                  <a:pt x="537357" y="120557"/>
                </a:lnTo>
                <a:lnTo>
                  <a:pt x="432589" y="277828"/>
                </a:lnTo>
                <a:cubicBezTo>
                  <a:pt x="427148" y="286039"/>
                  <a:pt x="418544" y="291218"/>
                  <a:pt x="408927" y="291976"/>
                </a:cubicBezTo>
                <a:cubicBezTo>
                  <a:pt x="399311" y="292734"/>
                  <a:pt x="389948" y="288944"/>
                  <a:pt x="383241" y="281617"/>
                </a:cubicBezTo>
                <a:lnTo>
                  <a:pt x="335792" y="230204"/>
                </a:lnTo>
                <a:lnTo>
                  <a:pt x="266200" y="338589"/>
                </a:lnTo>
                <a:cubicBezTo>
                  <a:pt x="261138" y="346547"/>
                  <a:pt x="252914" y="351852"/>
                  <a:pt x="243803" y="353242"/>
                </a:cubicBezTo>
                <a:cubicBezTo>
                  <a:pt x="234693" y="354632"/>
                  <a:pt x="225330" y="351852"/>
                  <a:pt x="218118" y="345789"/>
                </a:cubicBezTo>
                <a:lnTo>
                  <a:pt x="182942" y="316103"/>
                </a:lnTo>
                <a:lnTo>
                  <a:pt x="136505" y="352358"/>
                </a:lnTo>
                <a:cubicBezTo>
                  <a:pt x="132076" y="355768"/>
                  <a:pt x="126762" y="357537"/>
                  <a:pt x="121574" y="357537"/>
                </a:cubicBezTo>
                <a:cubicBezTo>
                  <a:pt x="114362" y="357537"/>
                  <a:pt x="107276" y="354253"/>
                  <a:pt x="102468" y="348189"/>
                </a:cubicBezTo>
                <a:cubicBezTo>
                  <a:pt x="94243" y="337704"/>
                  <a:pt x="96141" y="322546"/>
                  <a:pt x="106643" y="314335"/>
                </a:cubicBezTo>
                <a:lnTo>
                  <a:pt x="161431" y="271638"/>
                </a:lnTo>
                <a:cubicBezTo>
                  <a:pt x="174338" y="261406"/>
                  <a:pt x="193697" y="261785"/>
                  <a:pt x="206224" y="272522"/>
                </a:cubicBezTo>
                <a:lnTo>
                  <a:pt x="235326" y="297029"/>
                </a:lnTo>
                <a:lnTo>
                  <a:pt x="306943" y="185613"/>
                </a:lnTo>
                <a:cubicBezTo>
                  <a:pt x="312384" y="177149"/>
                  <a:pt x="320988" y="171843"/>
                  <a:pt x="330604" y="171085"/>
                </a:cubicBezTo>
                <a:cubicBezTo>
                  <a:pt x="340221" y="170201"/>
                  <a:pt x="349584" y="173991"/>
                  <a:pt x="356417" y="181191"/>
                </a:cubicBezTo>
                <a:lnTo>
                  <a:pt x="404246" y="233110"/>
                </a:lnTo>
                <a:lnTo>
                  <a:pt x="499018" y="90745"/>
                </a:lnTo>
                <a:lnTo>
                  <a:pt x="473206" y="70659"/>
                </a:lnTo>
                <a:cubicBezTo>
                  <a:pt x="468271" y="66870"/>
                  <a:pt x="465867" y="62069"/>
                  <a:pt x="466626" y="57269"/>
                </a:cubicBezTo>
                <a:cubicBezTo>
                  <a:pt x="467258" y="52469"/>
                  <a:pt x="470801" y="48553"/>
                  <a:pt x="476622" y="46153"/>
                </a:cubicBezTo>
                <a:close/>
              </a:path>
            </a:pathLst>
          </a:custGeom>
          <a:solidFill>
            <a:schemeClr val="bg1"/>
          </a:solidFill>
          <a:ln>
            <a:noFill/>
          </a:ln>
        </p:spPr>
        <p:txBody>
          <a:bodyPr/>
          <a:lstStyle/>
          <a:p>
            <a:endParaRPr lang="zh-CN" altLang="en-US">
              <a:cs typeface="+mn-ea"/>
              <a:sym typeface="+mn-lt"/>
            </a:endParaRPr>
          </a:p>
        </p:txBody>
      </p:sp>
      <p:grpSp>
        <p:nvGrpSpPr>
          <p:cNvPr id="9" name="组 8"/>
          <p:cNvGrpSpPr/>
          <p:nvPr/>
        </p:nvGrpSpPr>
        <p:grpSpPr>
          <a:xfrm>
            <a:off x="6018623" y="1313382"/>
            <a:ext cx="5332720" cy="3703166"/>
            <a:chOff x="2106732" y="1230258"/>
            <a:chExt cx="6895098" cy="4788117"/>
          </a:xfrm>
        </p:grpSpPr>
        <p:sp>
          <p:nvSpPr>
            <p:cNvPr id="44" name="Freeform: Shape 4"/>
            <p:cNvSpPr/>
            <p:nvPr/>
          </p:nvSpPr>
          <p:spPr bwMode="auto">
            <a:xfrm>
              <a:off x="4596483" y="4038404"/>
              <a:ext cx="1786844" cy="1788584"/>
            </a:xfrm>
            <a:custGeom>
              <a:avLst/>
              <a:gdLst/>
              <a:ahLst/>
              <a:cxnLst>
                <a:cxn ang="0">
                  <a:pos x="428" y="0"/>
                </a:cxn>
                <a:cxn ang="0">
                  <a:pos x="0" y="429"/>
                </a:cxn>
                <a:cxn ang="0">
                  <a:pos x="428" y="857"/>
                </a:cxn>
                <a:cxn ang="0">
                  <a:pos x="856" y="429"/>
                </a:cxn>
                <a:cxn ang="0">
                  <a:pos x="428" y="0"/>
                </a:cxn>
                <a:cxn ang="0">
                  <a:pos x="428" y="602"/>
                </a:cxn>
                <a:cxn ang="0">
                  <a:pos x="254" y="429"/>
                </a:cxn>
                <a:cxn ang="0">
                  <a:pos x="428" y="255"/>
                </a:cxn>
                <a:cxn ang="0">
                  <a:pos x="601" y="429"/>
                </a:cxn>
                <a:cxn ang="0">
                  <a:pos x="428" y="602"/>
                </a:cxn>
              </a:cxnLst>
              <a:rect l="0" t="0" r="r" b="b"/>
              <a:pathLst>
                <a:path w="856" h="857">
                  <a:moveTo>
                    <a:pt x="428" y="0"/>
                  </a:moveTo>
                  <a:cubicBezTo>
                    <a:pt x="192" y="0"/>
                    <a:pt x="0" y="192"/>
                    <a:pt x="0" y="429"/>
                  </a:cubicBezTo>
                  <a:cubicBezTo>
                    <a:pt x="0" y="665"/>
                    <a:pt x="192" y="857"/>
                    <a:pt x="428" y="857"/>
                  </a:cubicBezTo>
                  <a:cubicBezTo>
                    <a:pt x="664" y="857"/>
                    <a:pt x="856" y="665"/>
                    <a:pt x="856" y="429"/>
                  </a:cubicBezTo>
                  <a:cubicBezTo>
                    <a:pt x="856" y="192"/>
                    <a:pt x="664" y="0"/>
                    <a:pt x="428" y="0"/>
                  </a:cubicBezTo>
                  <a:close/>
                  <a:moveTo>
                    <a:pt x="428" y="602"/>
                  </a:moveTo>
                  <a:cubicBezTo>
                    <a:pt x="332" y="602"/>
                    <a:pt x="254" y="524"/>
                    <a:pt x="254" y="429"/>
                  </a:cubicBezTo>
                  <a:cubicBezTo>
                    <a:pt x="254" y="333"/>
                    <a:pt x="332" y="255"/>
                    <a:pt x="428" y="255"/>
                  </a:cubicBezTo>
                  <a:cubicBezTo>
                    <a:pt x="524" y="255"/>
                    <a:pt x="601" y="333"/>
                    <a:pt x="601" y="429"/>
                  </a:cubicBezTo>
                  <a:cubicBezTo>
                    <a:pt x="601" y="524"/>
                    <a:pt x="524" y="602"/>
                    <a:pt x="428" y="602"/>
                  </a:cubicBezTo>
                  <a:close/>
                </a:path>
              </a:pathLst>
            </a:custGeom>
            <a:solidFill>
              <a:schemeClr val="accent3">
                <a:lumMod val="20000"/>
                <a:lumOff val="80000"/>
              </a:schemeClr>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45" name="Freeform: Shape 5"/>
            <p:cNvSpPr/>
            <p:nvPr/>
          </p:nvSpPr>
          <p:spPr bwMode="auto">
            <a:xfrm>
              <a:off x="4405098" y="3845279"/>
              <a:ext cx="2167876" cy="2173096"/>
            </a:xfrm>
            <a:custGeom>
              <a:avLst/>
              <a:gdLst/>
              <a:ahLst/>
              <a:cxnLst>
                <a:cxn ang="0">
                  <a:pos x="996" y="485"/>
                </a:cxn>
                <a:cxn ang="0">
                  <a:pos x="990" y="435"/>
                </a:cxn>
                <a:cxn ang="0">
                  <a:pos x="979" y="386"/>
                </a:cxn>
                <a:cxn ang="0">
                  <a:pos x="962" y="339"/>
                </a:cxn>
                <a:cxn ang="0">
                  <a:pos x="941" y="294"/>
                </a:cxn>
                <a:cxn ang="0">
                  <a:pos x="915" y="251"/>
                </a:cxn>
                <a:cxn ang="0">
                  <a:pos x="884" y="211"/>
                </a:cxn>
                <a:cxn ang="0">
                  <a:pos x="850" y="175"/>
                </a:cxn>
                <a:cxn ang="0">
                  <a:pos x="812" y="142"/>
                </a:cxn>
                <a:cxn ang="0">
                  <a:pos x="771" y="113"/>
                </a:cxn>
                <a:cxn ang="0">
                  <a:pos x="727" y="89"/>
                </a:cxn>
                <a:cxn ang="0">
                  <a:pos x="681" y="70"/>
                </a:cxn>
                <a:cxn ang="0">
                  <a:pos x="633" y="55"/>
                </a:cxn>
                <a:cxn ang="0">
                  <a:pos x="584" y="46"/>
                </a:cxn>
                <a:cxn ang="0">
                  <a:pos x="534" y="42"/>
                </a:cxn>
                <a:cxn ang="0">
                  <a:pos x="484" y="43"/>
                </a:cxn>
                <a:cxn ang="0">
                  <a:pos x="435" y="50"/>
                </a:cxn>
                <a:cxn ang="0">
                  <a:pos x="386" y="61"/>
                </a:cxn>
                <a:cxn ang="0">
                  <a:pos x="339" y="78"/>
                </a:cxn>
                <a:cxn ang="0">
                  <a:pos x="293" y="99"/>
                </a:cxn>
                <a:cxn ang="0">
                  <a:pos x="251" y="125"/>
                </a:cxn>
                <a:cxn ang="0">
                  <a:pos x="211" y="155"/>
                </a:cxn>
                <a:cxn ang="0">
                  <a:pos x="175" y="190"/>
                </a:cxn>
                <a:cxn ang="0">
                  <a:pos x="142" y="228"/>
                </a:cxn>
                <a:cxn ang="0">
                  <a:pos x="113" y="269"/>
                </a:cxn>
                <a:cxn ang="0">
                  <a:pos x="89" y="313"/>
                </a:cxn>
                <a:cxn ang="0">
                  <a:pos x="70" y="359"/>
                </a:cxn>
                <a:cxn ang="0">
                  <a:pos x="56" y="407"/>
                </a:cxn>
                <a:cxn ang="0">
                  <a:pos x="46" y="456"/>
                </a:cxn>
                <a:cxn ang="0">
                  <a:pos x="42" y="506"/>
                </a:cxn>
                <a:cxn ang="0">
                  <a:pos x="43" y="556"/>
                </a:cxn>
                <a:cxn ang="0">
                  <a:pos x="50" y="606"/>
                </a:cxn>
                <a:cxn ang="0">
                  <a:pos x="61" y="655"/>
                </a:cxn>
                <a:cxn ang="0">
                  <a:pos x="78" y="702"/>
                </a:cxn>
                <a:cxn ang="0">
                  <a:pos x="99" y="747"/>
                </a:cxn>
                <a:cxn ang="0">
                  <a:pos x="125" y="790"/>
                </a:cxn>
                <a:cxn ang="0">
                  <a:pos x="155" y="830"/>
                </a:cxn>
                <a:cxn ang="0">
                  <a:pos x="190" y="866"/>
                </a:cxn>
                <a:cxn ang="0">
                  <a:pos x="228" y="899"/>
                </a:cxn>
                <a:cxn ang="0">
                  <a:pos x="269" y="928"/>
                </a:cxn>
                <a:cxn ang="0">
                  <a:pos x="313" y="952"/>
                </a:cxn>
                <a:cxn ang="0">
                  <a:pos x="359" y="971"/>
                </a:cxn>
                <a:cxn ang="0">
                  <a:pos x="407" y="986"/>
                </a:cxn>
                <a:cxn ang="0">
                  <a:pos x="456" y="995"/>
                </a:cxn>
                <a:cxn ang="0">
                  <a:pos x="506" y="999"/>
                </a:cxn>
                <a:cxn ang="0">
                  <a:pos x="556" y="998"/>
                </a:cxn>
                <a:cxn ang="0">
                  <a:pos x="605" y="991"/>
                </a:cxn>
                <a:cxn ang="0">
                  <a:pos x="654" y="980"/>
                </a:cxn>
                <a:cxn ang="0">
                  <a:pos x="701" y="963"/>
                </a:cxn>
                <a:cxn ang="0">
                  <a:pos x="746" y="942"/>
                </a:cxn>
                <a:cxn ang="0">
                  <a:pos x="789" y="916"/>
                </a:cxn>
                <a:cxn ang="0">
                  <a:pos x="829" y="886"/>
                </a:cxn>
                <a:cxn ang="0">
                  <a:pos x="865" y="851"/>
                </a:cxn>
                <a:cxn ang="0">
                  <a:pos x="898" y="813"/>
                </a:cxn>
                <a:cxn ang="0">
                  <a:pos x="926" y="772"/>
                </a:cxn>
                <a:cxn ang="0">
                  <a:pos x="950" y="728"/>
                </a:cxn>
                <a:cxn ang="0">
                  <a:pos x="970" y="682"/>
                </a:cxn>
                <a:cxn ang="0">
                  <a:pos x="984" y="634"/>
                </a:cxn>
                <a:cxn ang="0">
                  <a:pos x="993" y="585"/>
                </a:cxn>
                <a:cxn ang="0">
                  <a:pos x="997" y="535"/>
                </a:cxn>
              </a:cxnLst>
              <a:rect l="0" t="0" r="r" b="b"/>
              <a:pathLst>
                <a:path w="1039" h="1041">
                  <a:moveTo>
                    <a:pt x="1030" y="532"/>
                  </a:moveTo>
                  <a:cubicBezTo>
                    <a:pt x="1032" y="531"/>
                    <a:pt x="1035" y="530"/>
                    <a:pt x="1036" y="528"/>
                  </a:cubicBezTo>
                  <a:cubicBezTo>
                    <a:pt x="1038" y="526"/>
                    <a:pt x="1039" y="523"/>
                    <a:pt x="1039" y="521"/>
                  </a:cubicBezTo>
                  <a:cubicBezTo>
                    <a:pt x="1039" y="518"/>
                    <a:pt x="1038" y="515"/>
                    <a:pt x="1036" y="513"/>
                  </a:cubicBezTo>
                  <a:cubicBezTo>
                    <a:pt x="1035" y="511"/>
                    <a:pt x="1032" y="510"/>
                    <a:pt x="1030" y="509"/>
                  </a:cubicBezTo>
                  <a:cubicBezTo>
                    <a:pt x="1026" y="509"/>
                    <a:pt x="1011" y="508"/>
                    <a:pt x="997" y="506"/>
                  </a:cubicBezTo>
                  <a:cubicBezTo>
                    <a:pt x="997" y="499"/>
                    <a:pt x="997" y="492"/>
                    <a:pt x="996" y="485"/>
                  </a:cubicBezTo>
                  <a:cubicBezTo>
                    <a:pt x="1010" y="482"/>
                    <a:pt x="1025" y="479"/>
                    <a:pt x="1028" y="478"/>
                  </a:cubicBezTo>
                  <a:cubicBezTo>
                    <a:pt x="1031" y="478"/>
                    <a:pt x="1033" y="476"/>
                    <a:pt x="1034" y="474"/>
                  </a:cubicBezTo>
                  <a:cubicBezTo>
                    <a:pt x="1036" y="472"/>
                    <a:pt x="1037" y="469"/>
                    <a:pt x="1036" y="466"/>
                  </a:cubicBezTo>
                  <a:cubicBezTo>
                    <a:pt x="1036" y="463"/>
                    <a:pt x="1035" y="461"/>
                    <a:pt x="1033" y="459"/>
                  </a:cubicBezTo>
                  <a:cubicBezTo>
                    <a:pt x="1031" y="457"/>
                    <a:pt x="1028" y="456"/>
                    <a:pt x="1026" y="456"/>
                  </a:cubicBezTo>
                  <a:cubicBezTo>
                    <a:pt x="1022" y="456"/>
                    <a:pt x="1007" y="456"/>
                    <a:pt x="993" y="456"/>
                  </a:cubicBezTo>
                  <a:cubicBezTo>
                    <a:pt x="992" y="449"/>
                    <a:pt x="991" y="442"/>
                    <a:pt x="990" y="435"/>
                  </a:cubicBezTo>
                  <a:cubicBezTo>
                    <a:pt x="1003" y="431"/>
                    <a:pt x="1018" y="426"/>
                    <a:pt x="1021" y="425"/>
                  </a:cubicBezTo>
                  <a:cubicBezTo>
                    <a:pt x="1023" y="425"/>
                    <a:pt x="1025" y="423"/>
                    <a:pt x="1027" y="420"/>
                  </a:cubicBezTo>
                  <a:cubicBezTo>
                    <a:pt x="1028" y="418"/>
                    <a:pt x="1028" y="415"/>
                    <a:pt x="1028" y="412"/>
                  </a:cubicBezTo>
                  <a:cubicBezTo>
                    <a:pt x="1027" y="410"/>
                    <a:pt x="1026" y="407"/>
                    <a:pt x="1024" y="406"/>
                  </a:cubicBezTo>
                  <a:cubicBezTo>
                    <a:pt x="1022" y="404"/>
                    <a:pt x="1019" y="403"/>
                    <a:pt x="1016" y="403"/>
                  </a:cubicBezTo>
                  <a:cubicBezTo>
                    <a:pt x="1013" y="404"/>
                    <a:pt x="998" y="405"/>
                    <a:pt x="984" y="407"/>
                  </a:cubicBezTo>
                  <a:cubicBezTo>
                    <a:pt x="982" y="400"/>
                    <a:pt x="981" y="393"/>
                    <a:pt x="979" y="386"/>
                  </a:cubicBezTo>
                  <a:cubicBezTo>
                    <a:pt x="991" y="381"/>
                    <a:pt x="1005" y="375"/>
                    <a:pt x="1008" y="373"/>
                  </a:cubicBezTo>
                  <a:cubicBezTo>
                    <a:pt x="1011" y="372"/>
                    <a:pt x="1013" y="370"/>
                    <a:pt x="1014" y="368"/>
                  </a:cubicBezTo>
                  <a:cubicBezTo>
                    <a:pt x="1015" y="365"/>
                    <a:pt x="1015" y="362"/>
                    <a:pt x="1014" y="360"/>
                  </a:cubicBezTo>
                  <a:cubicBezTo>
                    <a:pt x="1013" y="357"/>
                    <a:pt x="1011" y="355"/>
                    <a:pt x="1009" y="353"/>
                  </a:cubicBezTo>
                  <a:cubicBezTo>
                    <a:pt x="1007" y="352"/>
                    <a:pt x="1004" y="351"/>
                    <a:pt x="1001" y="352"/>
                  </a:cubicBezTo>
                  <a:cubicBezTo>
                    <a:pt x="998" y="353"/>
                    <a:pt x="983" y="356"/>
                    <a:pt x="970" y="359"/>
                  </a:cubicBezTo>
                  <a:cubicBezTo>
                    <a:pt x="967" y="352"/>
                    <a:pt x="965" y="346"/>
                    <a:pt x="962" y="339"/>
                  </a:cubicBezTo>
                  <a:cubicBezTo>
                    <a:pt x="974" y="332"/>
                    <a:pt x="987" y="325"/>
                    <a:pt x="990" y="323"/>
                  </a:cubicBezTo>
                  <a:cubicBezTo>
                    <a:pt x="993" y="322"/>
                    <a:pt x="994" y="319"/>
                    <a:pt x="995" y="317"/>
                  </a:cubicBezTo>
                  <a:cubicBezTo>
                    <a:pt x="996" y="314"/>
                    <a:pt x="996" y="311"/>
                    <a:pt x="994" y="309"/>
                  </a:cubicBezTo>
                  <a:cubicBezTo>
                    <a:pt x="993" y="306"/>
                    <a:pt x="991" y="304"/>
                    <a:pt x="989" y="303"/>
                  </a:cubicBezTo>
                  <a:cubicBezTo>
                    <a:pt x="986" y="302"/>
                    <a:pt x="984" y="302"/>
                    <a:pt x="981" y="303"/>
                  </a:cubicBezTo>
                  <a:cubicBezTo>
                    <a:pt x="978" y="304"/>
                    <a:pt x="964" y="308"/>
                    <a:pt x="950" y="313"/>
                  </a:cubicBezTo>
                  <a:cubicBezTo>
                    <a:pt x="947" y="306"/>
                    <a:pt x="944" y="300"/>
                    <a:pt x="941" y="294"/>
                  </a:cubicBezTo>
                  <a:cubicBezTo>
                    <a:pt x="952" y="286"/>
                    <a:pt x="964" y="277"/>
                    <a:pt x="967" y="275"/>
                  </a:cubicBezTo>
                  <a:cubicBezTo>
                    <a:pt x="969" y="273"/>
                    <a:pt x="971" y="271"/>
                    <a:pt x="971" y="268"/>
                  </a:cubicBezTo>
                  <a:cubicBezTo>
                    <a:pt x="971" y="266"/>
                    <a:pt x="971" y="263"/>
                    <a:pt x="970" y="260"/>
                  </a:cubicBezTo>
                  <a:cubicBezTo>
                    <a:pt x="968" y="258"/>
                    <a:pt x="966" y="256"/>
                    <a:pt x="964" y="255"/>
                  </a:cubicBezTo>
                  <a:cubicBezTo>
                    <a:pt x="961" y="254"/>
                    <a:pt x="958" y="254"/>
                    <a:pt x="956" y="256"/>
                  </a:cubicBezTo>
                  <a:cubicBezTo>
                    <a:pt x="953" y="257"/>
                    <a:pt x="939" y="263"/>
                    <a:pt x="926" y="269"/>
                  </a:cubicBezTo>
                  <a:cubicBezTo>
                    <a:pt x="923" y="263"/>
                    <a:pt x="919" y="257"/>
                    <a:pt x="915" y="251"/>
                  </a:cubicBezTo>
                  <a:cubicBezTo>
                    <a:pt x="925" y="242"/>
                    <a:pt x="936" y="232"/>
                    <a:pt x="939" y="230"/>
                  </a:cubicBezTo>
                  <a:cubicBezTo>
                    <a:pt x="941" y="228"/>
                    <a:pt x="942" y="225"/>
                    <a:pt x="942" y="222"/>
                  </a:cubicBezTo>
                  <a:cubicBezTo>
                    <a:pt x="942" y="220"/>
                    <a:pt x="942" y="217"/>
                    <a:pt x="940" y="215"/>
                  </a:cubicBezTo>
                  <a:cubicBezTo>
                    <a:pt x="938" y="212"/>
                    <a:pt x="936" y="211"/>
                    <a:pt x="933" y="210"/>
                  </a:cubicBezTo>
                  <a:cubicBezTo>
                    <a:pt x="931" y="210"/>
                    <a:pt x="928" y="210"/>
                    <a:pt x="926" y="211"/>
                  </a:cubicBezTo>
                  <a:cubicBezTo>
                    <a:pt x="923" y="213"/>
                    <a:pt x="910" y="221"/>
                    <a:pt x="898" y="228"/>
                  </a:cubicBezTo>
                  <a:cubicBezTo>
                    <a:pt x="893" y="222"/>
                    <a:pt x="889" y="217"/>
                    <a:pt x="884" y="211"/>
                  </a:cubicBezTo>
                  <a:cubicBezTo>
                    <a:pt x="894" y="201"/>
                    <a:pt x="904" y="190"/>
                    <a:pt x="906" y="187"/>
                  </a:cubicBezTo>
                  <a:cubicBezTo>
                    <a:pt x="908" y="185"/>
                    <a:pt x="909" y="182"/>
                    <a:pt x="909" y="180"/>
                  </a:cubicBezTo>
                  <a:cubicBezTo>
                    <a:pt x="909" y="177"/>
                    <a:pt x="908" y="174"/>
                    <a:pt x="906" y="172"/>
                  </a:cubicBezTo>
                  <a:cubicBezTo>
                    <a:pt x="904" y="170"/>
                    <a:pt x="901" y="169"/>
                    <a:pt x="899" y="169"/>
                  </a:cubicBezTo>
                  <a:cubicBezTo>
                    <a:pt x="896" y="168"/>
                    <a:pt x="893" y="169"/>
                    <a:pt x="891" y="171"/>
                  </a:cubicBezTo>
                  <a:cubicBezTo>
                    <a:pt x="889" y="172"/>
                    <a:pt x="876" y="181"/>
                    <a:pt x="865" y="190"/>
                  </a:cubicBezTo>
                  <a:cubicBezTo>
                    <a:pt x="860" y="185"/>
                    <a:pt x="855" y="180"/>
                    <a:pt x="850" y="175"/>
                  </a:cubicBezTo>
                  <a:cubicBezTo>
                    <a:pt x="858" y="163"/>
                    <a:pt x="867" y="151"/>
                    <a:pt x="869" y="149"/>
                  </a:cubicBezTo>
                  <a:cubicBezTo>
                    <a:pt x="871" y="146"/>
                    <a:pt x="871" y="144"/>
                    <a:pt x="871" y="141"/>
                  </a:cubicBezTo>
                  <a:cubicBezTo>
                    <a:pt x="871" y="138"/>
                    <a:pt x="870" y="136"/>
                    <a:pt x="867" y="134"/>
                  </a:cubicBezTo>
                  <a:cubicBezTo>
                    <a:pt x="865" y="132"/>
                    <a:pt x="863" y="131"/>
                    <a:pt x="860" y="131"/>
                  </a:cubicBezTo>
                  <a:cubicBezTo>
                    <a:pt x="857" y="131"/>
                    <a:pt x="855" y="132"/>
                    <a:pt x="853" y="134"/>
                  </a:cubicBezTo>
                  <a:cubicBezTo>
                    <a:pt x="850" y="136"/>
                    <a:pt x="839" y="146"/>
                    <a:pt x="829" y="155"/>
                  </a:cubicBezTo>
                  <a:cubicBezTo>
                    <a:pt x="823" y="151"/>
                    <a:pt x="818" y="146"/>
                    <a:pt x="812" y="142"/>
                  </a:cubicBezTo>
                  <a:cubicBezTo>
                    <a:pt x="819" y="130"/>
                    <a:pt x="827" y="117"/>
                    <a:pt x="829" y="114"/>
                  </a:cubicBezTo>
                  <a:cubicBezTo>
                    <a:pt x="830" y="112"/>
                    <a:pt x="830" y="109"/>
                    <a:pt x="830" y="106"/>
                  </a:cubicBezTo>
                  <a:cubicBezTo>
                    <a:pt x="829" y="104"/>
                    <a:pt x="827" y="101"/>
                    <a:pt x="825" y="100"/>
                  </a:cubicBezTo>
                  <a:cubicBezTo>
                    <a:pt x="823" y="98"/>
                    <a:pt x="820" y="97"/>
                    <a:pt x="818" y="97"/>
                  </a:cubicBezTo>
                  <a:cubicBezTo>
                    <a:pt x="815" y="98"/>
                    <a:pt x="812" y="99"/>
                    <a:pt x="810" y="101"/>
                  </a:cubicBezTo>
                  <a:cubicBezTo>
                    <a:pt x="808" y="103"/>
                    <a:pt x="798" y="115"/>
                    <a:pt x="789" y="125"/>
                  </a:cubicBezTo>
                  <a:cubicBezTo>
                    <a:pt x="783" y="121"/>
                    <a:pt x="777" y="117"/>
                    <a:pt x="771" y="113"/>
                  </a:cubicBezTo>
                  <a:cubicBezTo>
                    <a:pt x="777" y="101"/>
                    <a:pt x="783" y="87"/>
                    <a:pt x="784" y="84"/>
                  </a:cubicBezTo>
                  <a:cubicBezTo>
                    <a:pt x="786" y="81"/>
                    <a:pt x="786" y="79"/>
                    <a:pt x="785" y="76"/>
                  </a:cubicBezTo>
                  <a:cubicBezTo>
                    <a:pt x="784" y="74"/>
                    <a:pt x="782" y="71"/>
                    <a:pt x="780" y="70"/>
                  </a:cubicBezTo>
                  <a:cubicBezTo>
                    <a:pt x="777" y="69"/>
                    <a:pt x="774" y="68"/>
                    <a:pt x="772" y="69"/>
                  </a:cubicBezTo>
                  <a:cubicBezTo>
                    <a:pt x="769" y="69"/>
                    <a:pt x="767" y="70"/>
                    <a:pt x="765" y="73"/>
                  </a:cubicBezTo>
                  <a:cubicBezTo>
                    <a:pt x="763" y="75"/>
                    <a:pt x="754" y="88"/>
                    <a:pt x="746" y="99"/>
                  </a:cubicBezTo>
                  <a:cubicBezTo>
                    <a:pt x="740" y="96"/>
                    <a:pt x="734" y="92"/>
                    <a:pt x="727" y="89"/>
                  </a:cubicBezTo>
                  <a:cubicBezTo>
                    <a:pt x="732" y="76"/>
                    <a:pt x="736" y="62"/>
                    <a:pt x="737" y="59"/>
                  </a:cubicBezTo>
                  <a:cubicBezTo>
                    <a:pt x="738" y="56"/>
                    <a:pt x="738" y="53"/>
                    <a:pt x="737" y="51"/>
                  </a:cubicBezTo>
                  <a:cubicBezTo>
                    <a:pt x="736" y="48"/>
                    <a:pt x="734" y="46"/>
                    <a:pt x="731" y="45"/>
                  </a:cubicBezTo>
                  <a:cubicBezTo>
                    <a:pt x="729" y="44"/>
                    <a:pt x="726" y="44"/>
                    <a:pt x="723" y="45"/>
                  </a:cubicBezTo>
                  <a:cubicBezTo>
                    <a:pt x="721" y="45"/>
                    <a:pt x="718" y="47"/>
                    <a:pt x="717" y="50"/>
                  </a:cubicBezTo>
                  <a:cubicBezTo>
                    <a:pt x="715" y="52"/>
                    <a:pt x="708" y="65"/>
                    <a:pt x="701" y="78"/>
                  </a:cubicBezTo>
                  <a:cubicBezTo>
                    <a:pt x="694" y="75"/>
                    <a:pt x="688" y="72"/>
                    <a:pt x="681" y="70"/>
                  </a:cubicBezTo>
                  <a:cubicBezTo>
                    <a:pt x="684" y="56"/>
                    <a:pt x="687" y="41"/>
                    <a:pt x="688" y="38"/>
                  </a:cubicBezTo>
                  <a:cubicBezTo>
                    <a:pt x="689" y="36"/>
                    <a:pt x="688" y="33"/>
                    <a:pt x="687" y="31"/>
                  </a:cubicBezTo>
                  <a:cubicBezTo>
                    <a:pt x="685" y="28"/>
                    <a:pt x="683" y="27"/>
                    <a:pt x="680" y="26"/>
                  </a:cubicBezTo>
                  <a:cubicBezTo>
                    <a:pt x="678" y="25"/>
                    <a:pt x="675" y="25"/>
                    <a:pt x="672" y="26"/>
                  </a:cubicBezTo>
                  <a:cubicBezTo>
                    <a:pt x="670" y="27"/>
                    <a:pt x="668" y="29"/>
                    <a:pt x="667" y="31"/>
                  </a:cubicBezTo>
                  <a:cubicBezTo>
                    <a:pt x="665" y="34"/>
                    <a:pt x="659" y="48"/>
                    <a:pt x="654" y="61"/>
                  </a:cubicBezTo>
                  <a:cubicBezTo>
                    <a:pt x="647" y="59"/>
                    <a:pt x="640" y="57"/>
                    <a:pt x="633" y="55"/>
                  </a:cubicBezTo>
                  <a:cubicBezTo>
                    <a:pt x="635" y="42"/>
                    <a:pt x="636" y="27"/>
                    <a:pt x="637" y="23"/>
                  </a:cubicBezTo>
                  <a:cubicBezTo>
                    <a:pt x="637" y="21"/>
                    <a:pt x="636" y="18"/>
                    <a:pt x="635" y="16"/>
                  </a:cubicBezTo>
                  <a:cubicBezTo>
                    <a:pt x="633" y="14"/>
                    <a:pt x="631" y="12"/>
                    <a:pt x="628" y="12"/>
                  </a:cubicBezTo>
                  <a:cubicBezTo>
                    <a:pt x="625" y="11"/>
                    <a:pt x="622" y="11"/>
                    <a:pt x="620" y="13"/>
                  </a:cubicBezTo>
                  <a:cubicBezTo>
                    <a:pt x="618" y="14"/>
                    <a:pt x="616" y="16"/>
                    <a:pt x="615" y="19"/>
                  </a:cubicBezTo>
                  <a:cubicBezTo>
                    <a:pt x="614" y="22"/>
                    <a:pt x="609" y="36"/>
                    <a:pt x="605" y="50"/>
                  </a:cubicBezTo>
                  <a:cubicBezTo>
                    <a:pt x="598" y="48"/>
                    <a:pt x="591" y="47"/>
                    <a:pt x="584" y="46"/>
                  </a:cubicBezTo>
                  <a:cubicBezTo>
                    <a:pt x="584" y="32"/>
                    <a:pt x="584" y="17"/>
                    <a:pt x="584" y="14"/>
                  </a:cubicBezTo>
                  <a:cubicBezTo>
                    <a:pt x="584" y="11"/>
                    <a:pt x="583" y="9"/>
                    <a:pt x="581" y="7"/>
                  </a:cubicBezTo>
                  <a:cubicBezTo>
                    <a:pt x="579" y="5"/>
                    <a:pt x="577" y="3"/>
                    <a:pt x="574" y="3"/>
                  </a:cubicBezTo>
                  <a:cubicBezTo>
                    <a:pt x="571" y="3"/>
                    <a:pt x="569" y="4"/>
                    <a:pt x="566" y="5"/>
                  </a:cubicBezTo>
                  <a:cubicBezTo>
                    <a:pt x="564" y="7"/>
                    <a:pt x="563" y="9"/>
                    <a:pt x="562" y="12"/>
                  </a:cubicBezTo>
                  <a:cubicBezTo>
                    <a:pt x="561" y="15"/>
                    <a:pt x="558" y="30"/>
                    <a:pt x="556" y="43"/>
                  </a:cubicBezTo>
                  <a:cubicBezTo>
                    <a:pt x="548" y="43"/>
                    <a:pt x="541" y="42"/>
                    <a:pt x="534" y="42"/>
                  </a:cubicBezTo>
                  <a:cubicBezTo>
                    <a:pt x="533" y="28"/>
                    <a:pt x="531" y="13"/>
                    <a:pt x="531" y="10"/>
                  </a:cubicBezTo>
                  <a:cubicBezTo>
                    <a:pt x="531" y="7"/>
                    <a:pt x="529" y="5"/>
                    <a:pt x="527" y="3"/>
                  </a:cubicBezTo>
                  <a:cubicBezTo>
                    <a:pt x="525" y="1"/>
                    <a:pt x="523" y="0"/>
                    <a:pt x="520" y="0"/>
                  </a:cubicBezTo>
                  <a:cubicBezTo>
                    <a:pt x="517" y="0"/>
                    <a:pt x="514" y="1"/>
                    <a:pt x="512" y="3"/>
                  </a:cubicBezTo>
                  <a:cubicBezTo>
                    <a:pt x="510" y="5"/>
                    <a:pt x="509" y="7"/>
                    <a:pt x="509" y="10"/>
                  </a:cubicBezTo>
                  <a:cubicBezTo>
                    <a:pt x="508" y="13"/>
                    <a:pt x="507" y="28"/>
                    <a:pt x="506" y="42"/>
                  </a:cubicBezTo>
                  <a:cubicBezTo>
                    <a:pt x="498" y="42"/>
                    <a:pt x="491" y="43"/>
                    <a:pt x="484" y="43"/>
                  </a:cubicBezTo>
                  <a:cubicBezTo>
                    <a:pt x="481" y="30"/>
                    <a:pt x="478" y="15"/>
                    <a:pt x="478" y="12"/>
                  </a:cubicBezTo>
                  <a:cubicBezTo>
                    <a:pt x="477" y="9"/>
                    <a:pt x="475" y="7"/>
                    <a:pt x="473" y="5"/>
                  </a:cubicBezTo>
                  <a:cubicBezTo>
                    <a:pt x="471" y="4"/>
                    <a:pt x="468" y="3"/>
                    <a:pt x="466" y="3"/>
                  </a:cubicBezTo>
                  <a:cubicBezTo>
                    <a:pt x="463" y="3"/>
                    <a:pt x="460" y="5"/>
                    <a:pt x="458" y="7"/>
                  </a:cubicBezTo>
                  <a:cubicBezTo>
                    <a:pt x="457" y="9"/>
                    <a:pt x="455" y="11"/>
                    <a:pt x="455" y="14"/>
                  </a:cubicBezTo>
                  <a:cubicBezTo>
                    <a:pt x="455" y="17"/>
                    <a:pt x="456" y="32"/>
                    <a:pt x="456" y="46"/>
                  </a:cubicBezTo>
                  <a:cubicBezTo>
                    <a:pt x="449" y="47"/>
                    <a:pt x="442" y="48"/>
                    <a:pt x="435" y="50"/>
                  </a:cubicBezTo>
                  <a:cubicBezTo>
                    <a:pt x="430" y="36"/>
                    <a:pt x="426" y="22"/>
                    <a:pt x="425" y="19"/>
                  </a:cubicBezTo>
                  <a:cubicBezTo>
                    <a:pt x="424" y="16"/>
                    <a:pt x="422" y="14"/>
                    <a:pt x="420" y="13"/>
                  </a:cubicBezTo>
                  <a:cubicBezTo>
                    <a:pt x="417" y="11"/>
                    <a:pt x="415" y="11"/>
                    <a:pt x="412" y="12"/>
                  </a:cubicBezTo>
                  <a:cubicBezTo>
                    <a:pt x="409" y="12"/>
                    <a:pt x="407" y="14"/>
                    <a:pt x="405" y="16"/>
                  </a:cubicBezTo>
                  <a:cubicBezTo>
                    <a:pt x="404" y="18"/>
                    <a:pt x="403" y="21"/>
                    <a:pt x="403" y="23"/>
                  </a:cubicBezTo>
                  <a:cubicBezTo>
                    <a:pt x="403" y="27"/>
                    <a:pt x="405" y="42"/>
                    <a:pt x="407" y="55"/>
                  </a:cubicBezTo>
                  <a:cubicBezTo>
                    <a:pt x="400" y="57"/>
                    <a:pt x="393" y="59"/>
                    <a:pt x="386" y="61"/>
                  </a:cubicBezTo>
                  <a:cubicBezTo>
                    <a:pt x="380" y="48"/>
                    <a:pt x="374" y="34"/>
                    <a:pt x="373" y="31"/>
                  </a:cubicBezTo>
                  <a:cubicBezTo>
                    <a:pt x="372" y="29"/>
                    <a:pt x="370" y="27"/>
                    <a:pt x="367" y="26"/>
                  </a:cubicBezTo>
                  <a:cubicBezTo>
                    <a:pt x="365" y="25"/>
                    <a:pt x="362" y="25"/>
                    <a:pt x="359" y="26"/>
                  </a:cubicBezTo>
                  <a:cubicBezTo>
                    <a:pt x="357" y="27"/>
                    <a:pt x="355" y="28"/>
                    <a:pt x="353" y="31"/>
                  </a:cubicBezTo>
                  <a:cubicBezTo>
                    <a:pt x="352" y="33"/>
                    <a:pt x="351" y="36"/>
                    <a:pt x="352" y="38"/>
                  </a:cubicBezTo>
                  <a:cubicBezTo>
                    <a:pt x="352" y="41"/>
                    <a:pt x="356" y="56"/>
                    <a:pt x="359" y="70"/>
                  </a:cubicBezTo>
                  <a:cubicBezTo>
                    <a:pt x="352" y="72"/>
                    <a:pt x="345" y="75"/>
                    <a:pt x="339" y="78"/>
                  </a:cubicBezTo>
                  <a:cubicBezTo>
                    <a:pt x="332" y="65"/>
                    <a:pt x="324" y="52"/>
                    <a:pt x="323" y="50"/>
                  </a:cubicBezTo>
                  <a:cubicBezTo>
                    <a:pt x="321" y="47"/>
                    <a:pt x="319" y="45"/>
                    <a:pt x="317" y="45"/>
                  </a:cubicBezTo>
                  <a:cubicBezTo>
                    <a:pt x="314" y="44"/>
                    <a:pt x="311" y="44"/>
                    <a:pt x="309" y="45"/>
                  </a:cubicBezTo>
                  <a:cubicBezTo>
                    <a:pt x="306" y="46"/>
                    <a:pt x="304" y="48"/>
                    <a:pt x="303" y="51"/>
                  </a:cubicBezTo>
                  <a:cubicBezTo>
                    <a:pt x="302" y="53"/>
                    <a:pt x="301" y="56"/>
                    <a:pt x="302" y="59"/>
                  </a:cubicBezTo>
                  <a:cubicBezTo>
                    <a:pt x="303" y="62"/>
                    <a:pt x="308" y="76"/>
                    <a:pt x="313" y="89"/>
                  </a:cubicBezTo>
                  <a:cubicBezTo>
                    <a:pt x="306" y="92"/>
                    <a:pt x="300" y="96"/>
                    <a:pt x="293" y="99"/>
                  </a:cubicBezTo>
                  <a:cubicBezTo>
                    <a:pt x="285" y="88"/>
                    <a:pt x="277" y="75"/>
                    <a:pt x="275" y="73"/>
                  </a:cubicBezTo>
                  <a:cubicBezTo>
                    <a:pt x="273" y="70"/>
                    <a:pt x="271" y="69"/>
                    <a:pt x="268" y="69"/>
                  </a:cubicBezTo>
                  <a:cubicBezTo>
                    <a:pt x="265" y="68"/>
                    <a:pt x="263" y="69"/>
                    <a:pt x="260" y="70"/>
                  </a:cubicBezTo>
                  <a:cubicBezTo>
                    <a:pt x="258" y="71"/>
                    <a:pt x="256" y="74"/>
                    <a:pt x="255" y="76"/>
                  </a:cubicBezTo>
                  <a:cubicBezTo>
                    <a:pt x="254" y="79"/>
                    <a:pt x="254" y="81"/>
                    <a:pt x="255" y="84"/>
                  </a:cubicBezTo>
                  <a:cubicBezTo>
                    <a:pt x="257" y="87"/>
                    <a:pt x="263" y="101"/>
                    <a:pt x="269" y="113"/>
                  </a:cubicBezTo>
                  <a:cubicBezTo>
                    <a:pt x="263" y="117"/>
                    <a:pt x="257" y="121"/>
                    <a:pt x="251" y="125"/>
                  </a:cubicBezTo>
                  <a:cubicBezTo>
                    <a:pt x="241" y="115"/>
                    <a:pt x="231" y="103"/>
                    <a:pt x="229" y="101"/>
                  </a:cubicBezTo>
                  <a:cubicBezTo>
                    <a:pt x="227" y="99"/>
                    <a:pt x="225" y="98"/>
                    <a:pt x="222" y="97"/>
                  </a:cubicBezTo>
                  <a:cubicBezTo>
                    <a:pt x="220" y="97"/>
                    <a:pt x="217" y="98"/>
                    <a:pt x="215" y="100"/>
                  </a:cubicBezTo>
                  <a:cubicBezTo>
                    <a:pt x="212" y="101"/>
                    <a:pt x="211" y="104"/>
                    <a:pt x="210" y="106"/>
                  </a:cubicBezTo>
                  <a:cubicBezTo>
                    <a:pt x="210" y="109"/>
                    <a:pt x="210" y="112"/>
                    <a:pt x="211" y="114"/>
                  </a:cubicBezTo>
                  <a:cubicBezTo>
                    <a:pt x="213" y="117"/>
                    <a:pt x="221" y="130"/>
                    <a:pt x="228" y="142"/>
                  </a:cubicBezTo>
                  <a:cubicBezTo>
                    <a:pt x="222" y="146"/>
                    <a:pt x="216" y="151"/>
                    <a:pt x="211" y="155"/>
                  </a:cubicBezTo>
                  <a:cubicBezTo>
                    <a:pt x="201" y="146"/>
                    <a:pt x="189" y="136"/>
                    <a:pt x="187" y="134"/>
                  </a:cubicBezTo>
                  <a:cubicBezTo>
                    <a:pt x="185" y="132"/>
                    <a:pt x="182" y="131"/>
                    <a:pt x="180" y="131"/>
                  </a:cubicBezTo>
                  <a:cubicBezTo>
                    <a:pt x="177" y="131"/>
                    <a:pt x="174" y="132"/>
                    <a:pt x="172" y="134"/>
                  </a:cubicBezTo>
                  <a:cubicBezTo>
                    <a:pt x="170" y="136"/>
                    <a:pt x="169" y="138"/>
                    <a:pt x="169" y="141"/>
                  </a:cubicBezTo>
                  <a:cubicBezTo>
                    <a:pt x="168" y="144"/>
                    <a:pt x="169" y="146"/>
                    <a:pt x="171" y="149"/>
                  </a:cubicBezTo>
                  <a:cubicBezTo>
                    <a:pt x="172" y="151"/>
                    <a:pt x="181" y="163"/>
                    <a:pt x="190" y="175"/>
                  </a:cubicBezTo>
                  <a:cubicBezTo>
                    <a:pt x="185" y="180"/>
                    <a:pt x="179" y="185"/>
                    <a:pt x="175" y="190"/>
                  </a:cubicBezTo>
                  <a:cubicBezTo>
                    <a:pt x="163" y="181"/>
                    <a:pt x="151" y="172"/>
                    <a:pt x="149" y="171"/>
                  </a:cubicBezTo>
                  <a:cubicBezTo>
                    <a:pt x="146" y="169"/>
                    <a:pt x="144" y="168"/>
                    <a:pt x="141" y="169"/>
                  </a:cubicBezTo>
                  <a:cubicBezTo>
                    <a:pt x="138" y="169"/>
                    <a:pt x="136" y="170"/>
                    <a:pt x="134" y="172"/>
                  </a:cubicBezTo>
                  <a:cubicBezTo>
                    <a:pt x="132" y="174"/>
                    <a:pt x="131" y="177"/>
                    <a:pt x="131" y="180"/>
                  </a:cubicBezTo>
                  <a:cubicBezTo>
                    <a:pt x="131" y="182"/>
                    <a:pt x="132" y="185"/>
                    <a:pt x="134" y="187"/>
                  </a:cubicBezTo>
                  <a:cubicBezTo>
                    <a:pt x="136" y="190"/>
                    <a:pt x="146" y="201"/>
                    <a:pt x="155" y="211"/>
                  </a:cubicBezTo>
                  <a:cubicBezTo>
                    <a:pt x="151" y="217"/>
                    <a:pt x="146" y="222"/>
                    <a:pt x="142" y="228"/>
                  </a:cubicBezTo>
                  <a:cubicBezTo>
                    <a:pt x="130" y="221"/>
                    <a:pt x="117" y="213"/>
                    <a:pt x="114" y="211"/>
                  </a:cubicBezTo>
                  <a:cubicBezTo>
                    <a:pt x="112" y="210"/>
                    <a:pt x="109" y="210"/>
                    <a:pt x="106" y="210"/>
                  </a:cubicBezTo>
                  <a:cubicBezTo>
                    <a:pt x="104" y="211"/>
                    <a:pt x="101" y="212"/>
                    <a:pt x="100" y="215"/>
                  </a:cubicBezTo>
                  <a:cubicBezTo>
                    <a:pt x="98" y="217"/>
                    <a:pt x="97" y="220"/>
                    <a:pt x="98" y="222"/>
                  </a:cubicBezTo>
                  <a:cubicBezTo>
                    <a:pt x="98" y="225"/>
                    <a:pt x="99" y="228"/>
                    <a:pt x="101" y="230"/>
                  </a:cubicBezTo>
                  <a:cubicBezTo>
                    <a:pt x="103" y="232"/>
                    <a:pt x="115" y="242"/>
                    <a:pt x="125" y="251"/>
                  </a:cubicBezTo>
                  <a:cubicBezTo>
                    <a:pt x="121" y="257"/>
                    <a:pt x="117" y="263"/>
                    <a:pt x="113" y="269"/>
                  </a:cubicBezTo>
                  <a:cubicBezTo>
                    <a:pt x="101" y="263"/>
                    <a:pt x="87" y="257"/>
                    <a:pt x="84" y="256"/>
                  </a:cubicBezTo>
                  <a:cubicBezTo>
                    <a:pt x="82" y="254"/>
                    <a:pt x="79" y="254"/>
                    <a:pt x="76" y="255"/>
                  </a:cubicBezTo>
                  <a:cubicBezTo>
                    <a:pt x="74" y="256"/>
                    <a:pt x="71" y="258"/>
                    <a:pt x="70" y="260"/>
                  </a:cubicBezTo>
                  <a:cubicBezTo>
                    <a:pt x="69" y="263"/>
                    <a:pt x="68" y="266"/>
                    <a:pt x="69" y="268"/>
                  </a:cubicBezTo>
                  <a:cubicBezTo>
                    <a:pt x="69" y="271"/>
                    <a:pt x="71" y="273"/>
                    <a:pt x="73" y="275"/>
                  </a:cubicBezTo>
                  <a:cubicBezTo>
                    <a:pt x="75" y="277"/>
                    <a:pt x="88" y="286"/>
                    <a:pt x="99" y="294"/>
                  </a:cubicBezTo>
                  <a:cubicBezTo>
                    <a:pt x="96" y="300"/>
                    <a:pt x="92" y="306"/>
                    <a:pt x="89" y="313"/>
                  </a:cubicBezTo>
                  <a:cubicBezTo>
                    <a:pt x="76" y="308"/>
                    <a:pt x="62" y="304"/>
                    <a:pt x="59" y="303"/>
                  </a:cubicBezTo>
                  <a:cubicBezTo>
                    <a:pt x="56" y="302"/>
                    <a:pt x="53" y="302"/>
                    <a:pt x="51" y="303"/>
                  </a:cubicBezTo>
                  <a:cubicBezTo>
                    <a:pt x="49" y="304"/>
                    <a:pt x="47" y="306"/>
                    <a:pt x="45" y="309"/>
                  </a:cubicBezTo>
                  <a:cubicBezTo>
                    <a:pt x="44" y="311"/>
                    <a:pt x="44" y="314"/>
                    <a:pt x="45" y="317"/>
                  </a:cubicBezTo>
                  <a:cubicBezTo>
                    <a:pt x="46" y="319"/>
                    <a:pt x="47" y="322"/>
                    <a:pt x="50" y="323"/>
                  </a:cubicBezTo>
                  <a:cubicBezTo>
                    <a:pt x="52" y="325"/>
                    <a:pt x="66" y="332"/>
                    <a:pt x="78" y="339"/>
                  </a:cubicBezTo>
                  <a:cubicBezTo>
                    <a:pt x="75" y="346"/>
                    <a:pt x="72" y="352"/>
                    <a:pt x="70" y="359"/>
                  </a:cubicBezTo>
                  <a:cubicBezTo>
                    <a:pt x="56" y="356"/>
                    <a:pt x="42" y="353"/>
                    <a:pt x="39" y="352"/>
                  </a:cubicBezTo>
                  <a:cubicBezTo>
                    <a:pt x="36" y="351"/>
                    <a:pt x="33" y="352"/>
                    <a:pt x="31" y="353"/>
                  </a:cubicBezTo>
                  <a:cubicBezTo>
                    <a:pt x="29" y="355"/>
                    <a:pt x="27" y="357"/>
                    <a:pt x="26" y="360"/>
                  </a:cubicBezTo>
                  <a:cubicBezTo>
                    <a:pt x="25" y="362"/>
                    <a:pt x="25" y="365"/>
                    <a:pt x="26" y="368"/>
                  </a:cubicBezTo>
                  <a:cubicBezTo>
                    <a:pt x="27" y="370"/>
                    <a:pt x="29" y="372"/>
                    <a:pt x="32" y="373"/>
                  </a:cubicBezTo>
                  <a:cubicBezTo>
                    <a:pt x="35" y="375"/>
                    <a:pt x="48" y="381"/>
                    <a:pt x="61" y="386"/>
                  </a:cubicBezTo>
                  <a:cubicBezTo>
                    <a:pt x="59" y="393"/>
                    <a:pt x="57" y="400"/>
                    <a:pt x="56" y="407"/>
                  </a:cubicBezTo>
                  <a:cubicBezTo>
                    <a:pt x="42" y="405"/>
                    <a:pt x="27" y="404"/>
                    <a:pt x="24" y="403"/>
                  </a:cubicBezTo>
                  <a:cubicBezTo>
                    <a:pt x="21" y="403"/>
                    <a:pt x="18" y="404"/>
                    <a:pt x="16" y="406"/>
                  </a:cubicBezTo>
                  <a:cubicBezTo>
                    <a:pt x="14" y="407"/>
                    <a:pt x="12" y="410"/>
                    <a:pt x="12" y="412"/>
                  </a:cubicBezTo>
                  <a:cubicBezTo>
                    <a:pt x="11" y="415"/>
                    <a:pt x="12" y="418"/>
                    <a:pt x="13" y="420"/>
                  </a:cubicBezTo>
                  <a:cubicBezTo>
                    <a:pt x="14" y="423"/>
                    <a:pt x="16" y="425"/>
                    <a:pt x="19" y="425"/>
                  </a:cubicBezTo>
                  <a:cubicBezTo>
                    <a:pt x="22" y="426"/>
                    <a:pt x="36" y="431"/>
                    <a:pt x="50" y="435"/>
                  </a:cubicBezTo>
                  <a:cubicBezTo>
                    <a:pt x="48" y="442"/>
                    <a:pt x="47" y="449"/>
                    <a:pt x="46" y="456"/>
                  </a:cubicBezTo>
                  <a:cubicBezTo>
                    <a:pt x="32" y="456"/>
                    <a:pt x="17" y="456"/>
                    <a:pt x="14" y="456"/>
                  </a:cubicBezTo>
                  <a:cubicBezTo>
                    <a:pt x="11" y="456"/>
                    <a:pt x="9" y="457"/>
                    <a:pt x="7" y="459"/>
                  </a:cubicBezTo>
                  <a:cubicBezTo>
                    <a:pt x="5" y="461"/>
                    <a:pt x="4" y="463"/>
                    <a:pt x="3" y="466"/>
                  </a:cubicBezTo>
                  <a:cubicBezTo>
                    <a:pt x="3" y="469"/>
                    <a:pt x="4" y="472"/>
                    <a:pt x="5" y="474"/>
                  </a:cubicBezTo>
                  <a:cubicBezTo>
                    <a:pt x="7" y="476"/>
                    <a:pt x="9" y="478"/>
                    <a:pt x="12" y="478"/>
                  </a:cubicBezTo>
                  <a:cubicBezTo>
                    <a:pt x="15" y="479"/>
                    <a:pt x="30" y="482"/>
                    <a:pt x="43" y="485"/>
                  </a:cubicBezTo>
                  <a:cubicBezTo>
                    <a:pt x="43" y="492"/>
                    <a:pt x="43" y="499"/>
                    <a:pt x="42" y="506"/>
                  </a:cubicBezTo>
                  <a:cubicBezTo>
                    <a:pt x="28" y="508"/>
                    <a:pt x="13" y="509"/>
                    <a:pt x="10" y="509"/>
                  </a:cubicBezTo>
                  <a:cubicBezTo>
                    <a:pt x="7" y="510"/>
                    <a:pt x="5" y="511"/>
                    <a:pt x="3" y="513"/>
                  </a:cubicBezTo>
                  <a:cubicBezTo>
                    <a:pt x="2" y="515"/>
                    <a:pt x="0" y="518"/>
                    <a:pt x="0" y="521"/>
                  </a:cubicBezTo>
                  <a:cubicBezTo>
                    <a:pt x="0" y="523"/>
                    <a:pt x="2" y="526"/>
                    <a:pt x="3" y="528"/>
                  </a:cubicBezTo>
                  <a:cubicBezTo>
                    <a:pt x="5" y="530"/>
                    <a:pt x="7" y="531"/>
                    <a:pt x="10" y="532"/>
                  </a:cubicBezTo>
                  <a:cubicBezTo>
                    <a:pt x="13" y="532"/>
                    <a:pt x="28" y="533"/>
                    <a:pt x="42" y="535"/>
                  </a:cubicBezTo>
                  <a:cubicBezTo>
                    <a:pt x="43" y="542"/>
                    <a:pt x="43" y="549"/>
                    <a:pt x="43" y="556"/>
                  </a:cubicBezTo>
                  <a:cubicBezTo>
                    <a:pt x="30" y="559"/>
                    <a:pt x="15" y="562"/>
                    <a:pt x="12" y="563"/>
                  </a:cubicBezTo>
                  <a:cubicBezTo>
                    <a:pt x="9" y="563"/>
                    <a:pt x="7" y="565"/>
                    <a:pt x="5" y="567"/>
                  </a:cubicBezTo>
                  <a:cubicBezTo>
                    <a:pt x="4" y="569"/>
                    <a:pt x="3" y="572"/>
                    <a:pt x="3" y="575"/>
                  </a:cubicBezTo>
                  <a:cubicBezTo>
                    <a:pt x="4" y="578"/>
                    <a:pt x="5" y="580"/>
                    <a:pt x="7" y="582"/>
                  </a:cubicBezTo>
                  <a:cubicBezTo>
                    <a:pt x="9" y="584"/>
                    <a:pt x="11" y="585"/>
                    <a:pt x="14" y="585"/>
                  </a:cubicBezTo>
                  <a:cubicBezTo>
                    <a:pt x="17" y="585"/>
                    <a:pt x="32" y="585"/>
                    <a:pt x="46" y="585"/>
                  </a:cubicBezTo>
                  <a:cubicBezTo>
                    <a:pt x="47" y="592"/>
                    <a:pt x="48" y="599"/>
                    <a:pt x="50" y="606"/>
                  </a:cubicBezTo>
                  <a:cubicBezTo>
                    <a:pt x="36" y="610"/>
                    <a:pt x="22" y="615"/>
                    <a:pt x="19" y="616"/>
                  </a:cubicBezTo>
                  <a:cubicBezTo>
                    <a:pt x="16" y="617"/>
                    <a:pt x="14" y="618"/>
                    <a:pt x="13" y="621"/>
                  </a:cubicBezTo>
                  <a:cubicBezTo>
                    <a:pt x="12" y="623"/>
                    <a:pt x="11" y="626"/>
                    <a:pt x="12" y="629"/>
                  </a:cubicBezTo>
                  <a:cubicBezTo>
                    <a:pt x="12" y="631"/>
                    <a:pt x="14" y="634"/>
                    <a:pt x="16" y="635"/>
                  </a:cubicBezTo>
                  <a:cubicBezTo>
                    <a:pt x="18" y="637"/>
                    <a:pt x="21" y="638"/>
                    <a:pt x="24" y="638"/>
                  </a:cubicBezTo>
                  <a:cubicBezTo>
                    <a:pt x="27" y="637"/>
                    <a:pt x="42" y="636"/>
                    <a:pt x="56" y="634"/>
                  </a:cubicBezTo>
                  <a:cubicBezTo>
                    <a:pt x="57" y="641"/>
                    <a:pt x="59" y="648"/>
                    <a:pt x="61" y="655"/>
                  </a:cubicBezTo>
                  <a:cubicBezTo>
                    <a:pt x="48" y="660"/>
                    <a:pt x="35" y="666"/>
                    <a:pt x="32" y="668"/>
                  </a:cubicBezTo>
                  <a:cubicBezTo>
                    <a:pt x="29" y="669"/>
                    <a:pt x="27" y="671"/>
                    <a:pt x="26" y="673"/>
                  </a:cubicBezTo>
                  <a:cubicBezTo>
                    <a:pt x="25" y="676"/>
                    <a:pt x="25" y="679"/>
                    <a:pt x="26" y="681"/>
                  </a:cubicBezTo>
                  <a:cubicBezTo>
                    <a:pt x="27" y="684"/>
                    <a:pt x="29" y="686"/>
                    <a:pt x="31" y="688"/>
                  </a:cubicBezTo>
                  <a:cubicBezTo>
                    <a:pt x="33" y="689"/>
                    <a:pt x="36" y="690"/>
                    <a:pt x="39" y="689"/>
                  </a:cubicBezTo>
                  <a:cubicBezTo>
                    <a:pt x="42" y="688"/>
                    <a:pt x="56" y="685"/>
                    <a:pt x="70" y="682"/>
                  </a:cubicBezTo>
                  <a:cubicBezTo>
                    <a:pt x="72" y="689"/>
                    <a:pt x="75" y="695"/>
                    <a:pt x="78" y="702"/>
                  </a:cubicBezTo>
                  <a:cubicBezTo>
                    <a:pt x="66" y="709"/>
                    <a:pt x="52" y="716"/>
                    <a:pt x="50" y="718"/>
                  </a:cubicBezTo>
                  <a:cubicBezTo>
                    <a:pt x="47" y="719"/>
                    <a:pt x="46" y="722"/>
                    <a:pt x="45" y="724"/>
                  </a:cubicBezTo>
                  <a:cubicBezTo>
                    <a:pt x="44" y="727"/>
                    <a:pt x="44" y="730"/>
                    <a:pt x="45" y="732"/>
                  </a:cubicBezTo>
                  <a:cubicBezTo>
                    <a:pt x="47" y="735"/>
                    <a:pt x="49" y="737"/>
                    <a:pt x="51" y="738"/>
                  </a:cubicBezTo>
                  <a:cubicBezTo>
                    <a:pt x="53" y="739"/>
                    <a:pt x="56" y="739"/>
                    <a:pt x="59" y="738"/>
                  </a:cubicBezTo>
                  <a:cubicBezTo>
                    <a:pt x="62" y="737"/>
                    <a:pt x="76" y="733"/>
                    <a:pt x="89" y="728"/>
                  </a:cubicBezTo>
                  <a:cubicBezTo>
                    <a:pt x="92" y="735"/>
                    <a:pt x="96" y="741"/>
                    <a:pt x="99" y="747"/>
                  </a:cubicBezTo>
                  <a:cubicBezTo>
                    <a:pt x="88" y="755"/>
                    <a:pt x="75" y="764"/>
                    <a:pt x="73" y="766"/>
                  </a:cubicBezTo>
                  <a:cubicBezTo>
                    <a:pt x="71" y="768"/>
                    <a:pt x="69" y="770"/>
                    <a:pt x="69" y="773"/>
                  </a:cubicBezTo>
                  <a:cubicBezTo>
                    <a:pt x="68" y="775"/>
                    <a:pt x="69" y="778"/>
                    <a:pt x="70" y="781"/>
                  </a:cubicBezTo>
                  <a:cubicBezTo>
                    <a:pt x="71" y="783"/>
                    <a:pt x="74" y="785"/>
                    <a:pt x="76" y="786"/>
                  </a:cubicBezTo>
                  <a:cubicBezTo>
                    <a:pt x="79" y="787"/>
                    <a:pt x="82" y="787"/>
                    <a:pt x="84" y="786"/>
                  </a:cubicBezTo>
                  <a:cubicBezTo>
                    <a:pt x="87" y="784"/>
                    <a:pt x="101" y="778"/>
                    <a:pt x="113" y="772"/>
                  </a:cubicBezTo>
                  <a:cubicBezTo>
                    <a:pt x="117" y="778"/>
                    <a:pt x="121" y="784"/>
                    <a:pt x="125" y="790"/>
                  </a:cubicBezTo>
                  <a:cubicBezTo>
                    <a:pt x="115" y="799"/>
                    <a:pt x="103" y="809"/>
                    <a:pt x="101" y="812"/>
                  </a:cubicBezTo>
                  <a:cubicBezTo>
                    <a:pt x="99" y="813"/>
                    <a:pt x="98" y="816"/>
                    <a:pt x="98" y="819"/>
                  </a:cubicBezTo>
                  <a:cubicBezTo>
                    <a:pt x="97" y="821"/>
                    <a:pt x="98" y="824"/>
                    <a:pt x="100" y="826"/>
                  </a:cubicBezTo>
                  <a:cubicBezTo>
                    <a:pt x="101" y="829"/>
                    <a:pt x="104" y="830"/>
                    <a:pt x="106" y="831"/>
                  </a:cubicBezTo>
                  <a:cubicBezTo>
                    <a:pt x="109" y="831"/>
                    <a:pt x="112" y="831"/>
                    <a:pt x="114" y="830"/>
                  </a:cubicBezTo>
                  <a:cubicBezTo>
                    <a:pt x="117" y="828"/>
                    <a:pt x="130" y="820"/>
                    <a:pt x="142" y="813"/>
                  </a:cubicBezTo>
                  <a:cubicBezTo>
                    <a:pt x="146" y="819"/>
                    <a:pt x="151" y="825"/>
                    <a:pt x="155" y="830"/>
                  </a:cubicBezTo>
                  <a:cubicBezTo>
                    <a:pt x="146" y="840"/>
                    <a:pt x="136" y="851"/>
                    <a:pt x="134" y="854"/>
                  </a:cubicBezTo>
                  <a:cubicBezTo>
                    <a:pt x="132" y="856"/>
                    <a:pt x="131" y="859"/>
                    <a:pt x="131" y="861"/>
                  </a:cubicBezTo>
                  <a:cubicBezTo>
                    <a:pt x="131" y="864"/>
                    <a:pt x="132" y="867"/>
                    <a:pt x="134" y="869"/>
                  </a:cubicBezTo>
                  <a:cubicBezTo>
                    <a:pt x="136" y="871"/>
                    <a:pt x="138" y="872"/>
                    <a:pt x="141" y="872"/>
                  </a:cubicBezTo>
                  <a:cubicBezTo>
                    <a:pt x="144" y="873"/>
                    <a:pt x="146" y="872"/>
                    <a:pt x="149" y="870"/>
                  </a:cubicBezTo>
                  <a:cubicBezTo>
                    <a:pt x="151" y="869"/>
                    <a:pt x="163" y="860"/>
                    <a:pt x="175" y="851"/>
                  </a:cubicBezTo>
                  <a:cubicBezTo>
                    <a:pt x="179" y="856"/>
                    <a:pt x="185" y="861"/>
                    <a:pt x="190" y="866"/>
                  </a:cubicBezTo>
                  <a:cubicBezTo>
                    <a:pt x="181" y="878"/>
                    <a:pt x="172" y="890"/>
                    <a:pt x="171" y="892"/>
                  </a:cubicBezTo>
                  <a:cubicBezTo>
                    <a:pt x="169" y="895"/>
                    <a:pt x="168" y="897"/>
                    <a:pt x="169" y="900"/>
                  </a:cubicBezTo>
                  <a:cubicBezTo>
                    <a:pt x="169" y="903"/>
                    <a:pt x="170" y="905"/>
                    <a:pt x="172" y="907"/>
                  </a:cubicBezTo>
                  <a:cubicBezTo>
                    <a:pt x="174" y="909"/>
                    <a:pt x="177" y="910"/>
                    <a:pt x="180" y="910"/>
                  </a:cubicBezTo>
                  <a:cubicBezTo>
                    <a:pt x="182" y="910"/>
                    <a:pt x="185" y="909"/>
                    <a:pt x="187" y="907"/>
                  </a:cubicBezTo>
                  <a:cubicBezTo>
                    <a:pt x="189" y="905"/>
                    <a:pt x="201" y="895"/>
                    <a:pt x="211" y="886"/>
                  </a:cubicBezTo>
                  <a:cubicBezTo>
                    <a:pt x="216" y="890"/>
                    <a:pt x="222" y="895"/>
                    <a:pt x="228" y="899"/>
                  </a:cubicBezTo>
                  <a:cubicBezTo>
                    <a:pt x="221" y="911"/>
                    <a:pt x="213" y="924"/>
                    <a:pt x="211" y="927"/>
                  </a:cubicBezTo>
                  <a:cubicBezTo>
                    <a:pt x="210" y="929"/>
                    <a:pt x="210" y="932"/>
                    <a:pt x="210" y="935"/>
                  </a:cubicBezTo>
                  <a:cubicBezTo>
                    <a:pt x="211" y="937"/>
                    <a:pt x="212" y="940"/>
                    <a:pt x="215" y="941"/>
                  </a:cubicBezTo>
                  <a:cubicBezTo>
                    <a:pt x="217" y="943"/>
                    <a:pt x="220" y="944"/>
                    <a:pt x="222" y="944"/>
                  </a:cubicBezTo>
                  <a:cubicBezTo>
                    <a:pt x="225" y="943"/>
                    <a:pt x="228" y="942"/>
                    <a:pt x="229" y="940"/>
                  </a:cubicBezTo>
                  <a:cubicBezTo>
                    <a:pt x="231" y="938"/>
                    <a:pt x="241" y="926"/>
                    <a:pt x="251" y="916"/>
                  </a:cubicBezTo>
                  <a:cubicBezTo>
                    <a:pt x="257" y="920"/>
                    <a:pt x="263" y="924"/>
                    <a:pt x="269" y="928"/>
                  </a:cubicBezTo>
                  <a:cubicBezTo>
                    <a:pt x="263" y="940"/>
                    <a:pt x="257" y="954"/>
                    <a:pt x="255" y="957"/>
                  </a:cubicBezTo>
                  <a:cubicBezTo>
                    <a:pt x="254" y="960"/>
                    <a:pt x="254" y="962"/>
                    <a:pt x="255" y="965"/>
                  </a:cubicBezTo>
                  <a:cubicBezTo>
                    <a:pt x="256" y="967"/>
                    <a:pt x="258" y="970"/>
                    <a:pt x="260" y="971"/>
                  </a:cubicBezTo>
                  <a:cubicBezTo>
                    <a:pt x="263" y="973"/>
                    <a:pt x="265" y="973"/>
                    <a:pt x="268" y="972"/>
                  </a:cubicBezTo>
                  <a:cubicBezTo>
                    <a:pt x="271" y="972"/>
                    <a:pt x="273" y="971"/>
                    <a:pt x="275" y="968"/>
                  </a:cubicBezTo>
                  <a:cubicBezTo>
                    <a:pt x="277" y="966"/>
                    <a:pt x="285" y="953"/>
                    <a:pt x="293" y="942"/>
                  </a:cubicBezTo>
                  <a:cubicBezTo>
                    <a:pt x="300" y="945"/>
                    <a:pt x="306" y="949"/>
                    <a:pt x="313" y="952"/>
                  </a:cubicBezTo>
                  <a:cubicBezTo>
                    <a:pt x="308" y="965"/>
                    <a:pt x="303" y="979"/>
                    <a:pt x="302" y="982"/>
                  </a:cubicBezTo>
                  <a:cubicBezTo>
                    <a:pt x="301" y="985"/>
                    <a:pt x="302" y="988"/>
                    <a:pt x="303" y="990"/>
                  </a:cubicBezTo>
                  <a:cubicBezTo>
                    <a:pt x="304" y="993"/>
                    <a:pt x="306" y="995"/>
                    <a:pt x="309" y="996"/>
                  </a:cubicBezTo>
                  <a:cubicBezTo>
                    <a:pt x="311" y="997"/>
                    <a:pt x="314" y="997"/>
                    <a:pt x="317" y="996"/>
                  </a:cubicBezTo>
                  <a:cubicBezTo>
                    <a:pt x="319" y="996"/>
                    <a:pt x="321" y="994"/>
                    <a:pt x="323" y="991"/>
                  </a:cubicBezTo>
                  <a:cubicBezTo>
                    <a:pt x="324" y="989"/>
                    <a:pt x="332" y="976"/>
                    <a:pt x="339" y="963"/>
                  </a:cubicBezTo>
                  <a:cubicBezTo>
                    <a:pt x="345" y="966"/>
                    <a:pt x="352" y="969"/>
                    <a:pt x="359" y="971"/>
                  </a:cubicBezTo>
                  <a:cubicBezTo>
                    <a:pt x="356" y="985"/>
                    <a:pt x="352" y="1000"/>
                    <a:pt x="352" y="1003"/>
                  </a:cubicBezTo>
                  <a:cubicBezTo>
                    <a:pt x="351" y="1005"/>
                    <a:pt x="352" y="1008"/>
                    <a:pt x="353" y="1010"/>
                  </a:cubicBezTo>
                  <a:cubicBezTo>
                    <a:pt x="355" y="1013"/>
                    <a:pt x="357" y="1014"/>
                    <a:pt x="359" y="1015"/>
                  </a:cubicBezTo>
                  <a:cubicBezTo>
                    <a:pt x="362" y="1016"/>
                    <a:pt x="365" y="1016"/>
                    <a:pt x="367" y="1015"/>
                  </a:cubicBezTo>
                  <a:cubicBezTo>
                    <a:pt x="370" y="1014"/>
                    <a:pt x="372" y="1012"/>
                    <a:pt x="373" y="1010"/>
                  </a:cubicBezTo>
                  <a:cubicBezTo>
                    <a:pt x="374" y="1007"/>
                    <a:pt x="380" y="993"/>
                    <a:pt x="386" y="980"/>
                  </a:cubicBezTo>
                  <a:cubicBezTo>
                    <a:pt x="393" y="982"/>
                    <a:pt x="400" y="984"/>
                    <a:pt x="407" y="986"/>
                  </a:cubicBezTo>
                  <a:cubicBezTo>
                    <a:pt x="405" y="999"/>
                    <a:pt x="403" y="1014"/>
                    <a:pt x="403" y="1018"/>
                  </a:cubicBezTo>
                  <a:cubicBezTo>
                    <a:pt x="403" y="1020"/>
                    <a:pt x="404" y="1023"/>
                    <a:pt x="405" y="1025"/>
                  </a:cubicBezTo>
                  <a:cubicBezTo>
                    <a:pt x="407" y="1027"/>
                    <a:pt x="409" y="1029"/>
                    <a:pt x="412" y="1029"/>
                  </a:cubicBezTo>
                  <a:cubicBezTo>
                    <a:pt x="415" y="1030"/>
                    <a:pt x="417" y="1030"/>
                    <a:pt x="420" y="1028"/>
                  </a:cubicBezTo>
                  <a:cubicBezTo>
                    <a:pt x="422" y="1027"/>
                    <a:pt x="424" y="1025"/>
                    <a:pt x="425" y="1022"/>
                  </a:cubicBezTo>
                  <a:cubicBezTo>
                    <a:pt x="426" y="1019"/>
                    <a:pt x="430" y="1005"/>
                    <a:pt x="435" y="991"/>
                  </a:cubicBezTo>
                  <a:cubicBezTo>
                    <a:pt x="442" y="993"/>
                    <a:pt x="449" y="994"/>
                    <a:pt x="456" y="995"/>
                  </a:cubicBezTo>
                  <a:cubicBezTo>
                    <a:pt x="456" y="1009"/>
                    <a:pt x="455" y="1024"/>
                    <a:pt x="455" y="1027"/>
                  </a:cubicBezTo>
                  <a:cubicBezTo>
                    <a:pt x="455" y="1030"/>
                    <a:pt x="457" y="1033"/>
                    <a:pt x="458" y="1034"/>
                  </a:cubicBezTo>
                  <a:cubicBezTo>
                    <a:pt x="460" y="1036"/>
                    <a:pt x="463" y="1038"/>
                    <a:pt x="466" y="1038"/>
                  </a:cubicBezTo>
                  <a:cubicBezTo>
                    <a:pt x="468" y="1038"/>
                    <a:pt x="471" y="1037"/>
                    <a:pt x="473" y="1036"/>
                  </a:cubicBezTo>
                  <a:cubicBezTo>
                    <a:pt x="475" y="1034"/>
                    <a:pt x="477" y="1032"/>
                    <a:pt x="478" y="1029"/>
                  </a:cubicBezTo>
                  <a:cubicBezTo>
                    <a:pt x="478" y="1026"/>
                    <a:pt x="481" y="1011"/>
                    <a:pt x="484" y="998"/>
                  </a:cubicBezTo>
                  <a:cubicBezTo>
                    <a:pt x="491" y="998"/>
                    <a:pt x="498" y="999"/>
                    <a:pt x="506" y="999"/>
                  </a:cubicBezTo>
                  <a:cubicBezTo>
                    <a:pt x="507" y="1013"/>
                    <a:pt x="508" y="1028"/>
                    <a:pt x="509" y="1031"/>
                  </a:cubicBezTo>
                  <a:cubicBezTo>
                    <a:pt x="509" y="1034"/>
                    <a:pt x="510" y="1036"/>
                    <a:pt x="512" y="1038"/>
                  </a:cubicBezTo>
                  <a:cubicBezTo>
                    <a:pt x="514" y="1040"/>
                    <a:pt x="517" y="1041"/>
                    <a:pt x="520" y="1041"/>
                  </a:cubicBezTo>
                  <a:cubicBezTo>
                    <a:pt x="523" y="1041"/>
                    <a:pt x="525" y="1040"/>
                    <a:pt x="527" y="1038"/>
                  </a:cubicBezTo>
                  <a:cubicBezTo>
                    <a:pt x="529" y="1036"/>
                    <a:pt x="531" y="1034"/>
                    <a:pt x="531" y="1031"/>
                  </a:cubicBezTo>
                  <a:cubicBezTo>
                    <a:pt x="531" y="1028"/>
                    <a:pt x="533" y="1013"/>
                    <a:pt x="534" y="999"/>
                  </a:cubicBezTo>
                  <a:cubicBezTo>
                    <a:pt x="541" y="999"/>
                    <a:pt x="548" y="998"/>
                    <a:pt x="556" y="998"/>
                  </a:cubicBezTo>
                  <a:cubicBezTo>
                    <a:pt x="558" y="1011"/>
                    <a:pt x="561" y="1026"/>
                    <a:pt x="562" y="1029"/>
                  </a:cubicBezTo>
                  <a:cubicBezTo>
                    <a:pt x="563" y="1032"/>
                    <a:pt x="564" y="1034"/>
                    <a:pt x="566" y="1036"/>
                  </a:cubicBezTo>
                  <a:cubicBezTo>
                    <a:pt x="569" y="1038"/>
                    <a:pt x="571" y="1038"/>
                    <a:pt x="574" y="1038"/>
                  </a:cubicBezTo>
                  <a:cubicBezTo>
                    <a:pt x="577" y="1038"/>
                    <a:pt x="579" y="1036"/>
                    <a:pt x="581" y="1034"/>
                  </a:cubicBezTo>
                  <a:cubicBezTo>
                    <a:pt x="583" y="1032"/>
                    <a:pt x="584" y="1030"/>
                    <a:pt x="584" y="1027"/>
                  </a:cubicBezTo>
                  <a:cubicBezTo>
                    <a:pt x="584" y="1024"/>
                    <a:pt x="584" y="1009"/>
                    <a:pt x="584" y="995"/>
                  </a:cubicBezTo>
                  <a:cubicBezTo>
                    <a:pt x="591" y="994"/>
                    <a:pt x="598" y="993"/>
                    <a:pt x="605" y="991"/>
                  </a:cubicBezTo>
                  <a:cubicBezTo>
                    <a:pt x="609" y="1005"/>
                    <a:pt x="614" y="1019"/>
                    <a:pt x="615" y="1022"/>
                  </a:cubicBezTo>
                  <a:cubicBezTo>
                    <a:pt x="616" y="1025"/>
                    <a:pt x="618" y="1027"/>
                    <a:pt x="620" y="1028"/>
                  </a:cubicBezTo>
                  <a:cubicBezTo>
                    <a:pt x="622" y="1030"/>
                    <a:pt x="625" y="1030"/>
                    <a:pt x="628" y="1029"/>
                  </a:cubicBezTo>
                  <a:cubicBezTo>
                    <a:pt x="631" y="1029"/>
                    <a:pt x="633" y="1027"/>
                    <a:pt x="635" y="1025"/>
                  </a:cubicBezTo>
                  <a:cubicBezTo>
                    <a:pt x="636" y="1023"/>
                    <a:pt x="637" y="1020"/>
                    <a:pt x="637" y="1018"/>
                  </a:cubicBezTo>
                  <a:cubicBezTo>
                    <a:pt x="636" y="1014"/>
                    <a:pt x="635" y="999"/>
                    <a:pt x="633" y="986"/>
                  </a:cubicBezTo>
                  <a:cubicBezTo>
                    <a:pt x="640" y="984"/>
                    <a:pt x="647" y="982"/>
                    <a:pt x="654" y="980"/>
                  </a:cubicBezTo>
                  <a:cubicBezTo>
                    <a:pt x="659" y="993"/>
                    <a:pt x="665" y="1007"/>
                    <a:pt x="667" y="1010"/>
                  </a:cubicBezTo>
                  <a:cubicBezTo>
                    <a:pt x="668" y="1012"/>
                    <a:pt x="670" y="1014"/>
                    <a:pt x="672" y="1015"/>
                  </a:cubicBezTo>
                  <a:cubicBezTo>
                    <a:pt x="675" y="1016"/>
                    <a:pt x="678" y="1016"/>
                    <a:pt x="680" y="1015"/>
                  </a:cubicBezTo>
                  <a:cubicBezTo>
                    <a:pt x="683" y="1014"/>
                    <a:pt x="685" y="1013"/>
                    <a:pt x="687" y="1010"/>
                  </a:cubicBezTo>
                  <a:cubicBezTo>
                    <a:pt x="688" y="1008"/>
                    <a:pt x="689" y="1005"/>
                    <a:pt x="688" y="1003"/>
                  </a:cubicBezTo>
                  <a:cubicBezTo>
                    <a:pt x="687" y="1000"/>
                    <a:pt x="684" y="985"/>
                    <a:pt x="681" y="971"/>
                  </a:cubicBezTo>
                  <a:cubicBezTo>
                    <a:pt x="688" y="969"/>
                    <a:pt x="694" y="966"/>
                    <a:pt x="701" y="963"/>
                  </a:cubicBezTo>
                  <a:cubicBezTo>
                    <a:pt x="708" y="976"/>
                    <a:pt x="715" y="989"/>
                    <a:pt x="717" y="992"/>
                  </a:cubicBezTo>
                  <a:cubicBezTo>
                    <a:pt x="718" y="994"/>
                    <a:pt x="721" y="996"/>
                    <a:pt x="723" y="996"/>
                  </a:cubicBezTo>
                  <a:cubicBezTo>
                    <a:pt x="726" y="997"/>
                    <a:pt x="729" y="997"/>
                    <a:pt x="731" y="996"/>
                  </a:cubicBezTo>
                  <a:cubicBezTo>
                    <a:pt x="734" y="995"/>
                    <a:pt x="736" y="993"/>
                    <a:pt x="737" y="990"/>
                  </a:cubicBezTo>
                  <a:cubicBezTo>
                    <a:pt x="738" y="988"/>
                    <a:pt x="738" y="985"/>
                    <a:pt x="737" y="982"/>
                  </a:cubicBezTo>
                  <a:cubicBezTo>
                    <a:pt x="736" y="979"/>
                    <a:pt x="732" y="965"/>
                    <a:pt x="727" y="952"/>
                  </a:cubicBezTo>
                  <a:cubicBezTo>
                    <a:pt x="734" y="949"/>
                    <a:pt x="740" y="945"/>
                    <a:pt x="746" y="942"/>
                  </a:cubicBezTo>
                  <a:cubicBezTo>
                    <a:pt x="754" y="953"/>
                    <a:pt x="763" y="966"/>
                    <a:pt x="765" y="968"/>
                  </a:cubicBezTo>
                  <a:cubicBezTo>
                    <a:pt x="767" y="971"/>
                    <a:pt x="769" y="972"/>
                    <a:pt x="772" y="972"/>
                  </a:cubicBezTo>
                  <a:cubicBezTo>
                    <a:pt x="774" y="973"/>
                    <a:pt x="777" y="973"/>
                    <a:pt x="780" y="971"/>
                  </a:cubicBezTo>
                  <a:cubicBezTo>
                    <a:pt x="782" y="970"/>
                    <a:pt x="784" y="967"/>
                    <a:pt x="785" y="965"/>
                  </a:cubicBezTo>
                  <a:cubicBezTo>
                    <a:pt x="786" y="962"/>
                    <a:pt x="786" y="960"/>
                    <a:pt x="784" y="957"/>
                  </a:cubicBezTo>
                  <a:cubicBezTo>
                    <a:pt x="783" y="954"/>
                    <a:pt x="777" y="940"/>
                    <a:pt x="771" y="928"/>
                  </a:cubicBezTo>
                  <a:cubicBezTo>
                    <a:pt x="777" y="924"/>
                    <a:pt x="783" y="920"/>
                    <a:pt x="789" y="916"/>
                  </a:cubicBezTo>
                  <a:cubicBezTo>
                    <a:pt x="798" y="926"/>
                    <a:pt x="808" y="938"/>
                    <a:pt x="810" y="940"/>
                  </a:cubicBezTo>
                  <a:cubicBezTo>
                    <a:pt x="812" y="942"/>
                    <a:pt x="815" y="943"/>
                    <a:pt x="818" y="944"/>
                  </a:cubicBezTo>
                  <a:cubicBezTo>
                    <a:pt x="820" y="944"/>
                    <a:pt x="823" y="943"/>
                    <a:pt x="825" y="941"/>
                  </a:cubicBezTo>
                  <a:cubicBezTo>
                    <a:pt x="827" y="940"/>
                    <a:pt x="829" y="937"/>
                    <a:pt x="830" y="935"/>
                  </a:cubicBezTo>
                  <a:cubicBezTo>
                    <a:pt x="830" y="932"/>
                    <a:pt x="830" y="929"/>
                    <a:pt x="829" y="927"/>
                  </a:cubicBezTo>
                  <a:cubicBezTo>
                    <a:pt x="827" y="924"/>
                    <a:pt x="819" y="911"/>
                    <a:pt x="812" y="899"/>
                  </a:cubicBezTo>
                  <a:cubicBezTo>
                    <a:pt x="818" y="895"/>
                    <a:pt x="823" y="890"/>
                    <a:pt x="829" y="886"/>
                  </a:cubicBezTo>
                  <a:cubicBezTo>
                    <a:pt x="839" y="895"/>
                    <a:pt x="850" y="905"/>
                    <a:pt x="853" y="907"/>
                  </a:cubicBezTo>
                  <a:cubicBezTo>
                    <a:pt x="855" y="909"/>
                    <a:pt x="857" y="910"/>
                    <a:pt x="860" y="910"/>
                  </a:cubicBezTo>
                  <a:cubicBezTo>
                    <a:pt x="863" y="910"/>
                    <a:pt x="865" y="909"/>
                    <a:pt x="867" y="907"/>
                  </a:cubicBezTo>
                  <a:cubicBezTo>
                    <a:pt x="870" y="905"/>
                    <a:pt x="871" y="903"/>
                    <a:pt x="871" y="900"/>
                  </a:cubicBezTo>
                  <a:cubicBezTo>
                    <a:pt x="871" y="897"/>
                    <a:pt x="871" y="895"/>
                    <a:pt x="869" y="892"/>
                  </a:cubicBezTo>
                  <a:cubicBezTo>
                    <a:pt x="867" y="890"/>
                    <a:pt x="858" y="878"/>
                    <a:pt x="850" y="866"/>
                  </a:cubicBezTo>
                  <a:cubicBezTo>
                    <a:pt x="855" y="861"/>
                    <a:pt x="860" y="856"/>
                    <a:pt x="865" y="851"/>
                  </a:cubicBezTo>
                  <a:cubicBezTo>
                    <a:pt x="876" y="860"/>
                    <a:pt x="889" y="869"/>
                    <a:pt x="891" y="870"/>
                  </a:cubicBezTo>
                  <a:cubicBezTo>
                    <a:pt x="893" y="872"/>
                    <a:pt x="896" y="873"/>
                    <a:pt x="899" y="872"/>
                  </a:cubicBezTo>
                  <a:cubicBezTo>
                    <a:pt x="901" y="872"/>
                    <a:pt x="904" y="871"/>
                    <a:pt x="906" y="869"/>
                  </a:cubicBezTo>
                  <a:cubicBezTo>
                    <a:pt x="908" y="867"/>
                    <a:pt x="909" y="864"/>
                    <a:pt x="909" y="861"/>
                  </a:cubicBezTo>
                  <a:cubicBezTo>
                    <a:pt x="909" y="859"/>
                    <a:pt x="908" y="856"/>
                    <a:pt x="906" y="854"/>
                  </a:cubicBezTo>
                  <a:cubicBezTo>
                    <a:pt x="904" y="851"/>
                    <a:pt x="894" y="840"/>
                    <a:pt x="884" y="830"/>
                  </a:cubicBezTo>
                  <a:cubicBezTo>
                    <a:pt x="889" y="825"/>
                    <a:pt x="893" y="819"/>
                    <a:pt x="898" y="813"/>
                  </a:cubicBezTo>
                  <a:cubicBezTo>
                    <a:pt x="910" y="820"/>
                    <a:pt x="923" y="828"/>
                    <a:pt x="926" y="830"/>
                  </a:cubicBezTo>
                  <a:cubicBezTo>
                    <a:pt x="928" y="831"/>
                    <a:pt x="931" y="831"/>
                    <a:pt x="933" y="831"/>
                  </a:cubicBezTo>
                  <a:cubicBezTo>
                    <a:pt x="936" y="830"/>
                    <a:pt x="938" y="829"/>
                    <a:pt x="940" y="826"/>
                  </a:cubicBezTo>
                  <a:cubicBezTo>
                    <a:pt x="942" y="824"/>
                    <a:pt x="942" y="821"/>
                    <a:pt x="942" y="819"/>
                  </a:cubicBezTo>
                  <a:cubicBezTo>
                    <a:pt x="942" y="816"/>
                    <a:pt x="941" y="813"/>
                    <a:pt x="939" y="812"/>
                  </a:cubicBezTo>
                  <a:cubicBezTo>
                    <a:pt x="936" y="809"/>
                    <a:pt x="925" y="799"/>
                    <a:pt x="915" y="790"/>
                  </a:cubicBezTo>
                  <a:cubicBezTo>
                    <a:pt x="919" y="784"/>
                    <a:pt x="923" y="778"/>
                    <a:pt x="926" y="772"/>
                  </a:cubicBezTo>
                  <a:cubicBezTo>
                    <a:pt x="939" y="778"/>
                    <a:pt x="953" y="784"/>
                    <a:pt x="956" y="786"/>
                  </a:cubicBezTo>
                  <a:cubicBezTo>
                    <a:pt x="958" y="787"/>
                    <a:pt x="961" y="787"/>
                    <a:pt x="964" y="786"/>
                  </a:cubicBezTo>
                  <a:cubicBezTo>
                    <a:pt x="966" y="785"/>
                    <a:pt x="968" y="783"/>
                    <a:pt x="970" y="781"/>
                  </a:cubicBezTo>
                  <a:cubicBezTo>
                    <a:pt x="971" y="778"/>
                    <a:pt x="971" y="775"/>
                    <a:pt x="971" y="773"/>
                  </a:cubicBezTo>
                  <a:cubicBezTo>
                    <a:pt x="971" y="770"/>
                    <a:pt x="969" y="768"/>
                    <a:pt x="967" y="766"/>
                  </a:cubicBezTo>
                  <a:cubicBezTo>
                    <a:pt x="964" y="764"/>
                    <a:pt x="952" y="755"/>
                    <a:pt x="941" y="747"/>
                  </a:cubicBezTo>
                  <a:cubicBezTo>
                    <a:pt x="944" y="741"/>
                    <a:pt x="947" y="735"/>
                    <a:pt x="950" y="728"/>
                  </a:cubicBezTo>
                  <a:cubicBezTo>
                    <a:pt x="964" y="733"/>
                    <a:pt x="978" y="737"/>
                    <a:pt x="981" y="738"/>
                  </a:cubicBezTo>
                  <a:cubicBezTo>
                    <a:pt x="984" y="739"/>
                    <a:pt x="986" y="739"/>
                    <a:pt x="989" y="738"/>
                  </a:cubicBezTo>
                  <a:cubicBezTo>
                    <a:pt x="991" y="737"/>
                    <a:pt x="993" y="735"/>
                    <a:pt x="994" y="732"/>
                  </a:cubicBezTo>
                  <a:cubicBezTo>
                    <a:pt x="996" y="730"/>
                    <a:pt x="996" y="727"/>
                    <a:pt x="995" y="724"/>
                  </a:cubicBezTo>
                  <a:cubicBezTo>
                    <a:pt x="994" y="722"/>
                    <a:pt x="993" y="719"/>
                    <a:pt x="990" y="718"/>
                  </a:cubicBezTo>
                  <a:cubicBezTo>
                    <a:pt x="987" y="716"/>
                    <a:pt x="974" y="709"/>
                    <a:pt x="962" y="702"/>
                  </a:cubicBezTo>
                  <a:cubicBezTo>
                    <a:pt x="965" y="695"/>
                    <a:pt x="967" y="689"/>
                    <a:pt x="970" y="682"/>
                  </a:cubicBezTo>
                  <a:cubicBezTo>
                    <a:pt x="983" y="685"/>
                    <a:pt x="998" y="688"/>
                    <a:pt x="1001" y="689"/>
                  </a:cubicBezTo>
                  <a:cubicBezTo>
                    <a:pt x="1004" y="690"/>
                    <a:pt x="1007" y="689"/>
                    <a:pt x="1009" y="688"/>
                  </a:cubicBezTo>
                  <a:cubicBezTo>
                    <a:pt x="1011" y="686"/>
                    <a:pt x="1013" y="684"/>
                    <a:pt x="1014" y="681"/>
                  </a:cubicBezTo>
                  <a:cubicBezTo>
                    <a:pt x="1015" y="679"/>
                    <a:pt x="1015" y="676"/>
                    <a:pt x="1014" y="673"/>
                  </a:cubicBezTo>
                  <a:cubicBezTo>
                    <a:pt x="1013" y="671"/>
                    <a:pt x="1011" y="669"/>
                    <a:pt x="1008" y="668"/>
                  </a:cubicBezTo>
                  <a:cubicBezTo>
                    <a:pt x="1005" y="666"/>
                    <a:pt x="991" y="660"/>
                    <a:pt x="979" y="655"/>
                  </a:cubicBezTo>
                  <a:cubicBezTo>
                    <a:pt x="981" y="648"/>
                    <a:pt x="982" y="641"/>
                    <a:pt x="984" y="634"/>
                  </a:cubicBezTo>
                  <a:cubicBezTo>
                    <a:pt x="998" y="636"/>
                    <a:pt x="1013" y="637"/>
                    <a:pt x="1016" y="638"/>
                  </a:cubicBezTo>
                  <a:cubicBezTo>
                    <a:pt x="1019" y="638"/>
                    <a:pt x="1022" y="637"/>
                    <a:pt x="1024" y="635"/>
                  </a:cubicBezTo>
                  <a:cubicBezTo>
                    <a:pt x="1026" y="634"/>
                    <a:pt x="1027" y="631"/>
                    <a:pt x="1028" y="629"/>
                  </a:cubicBezTo>
                  <a:cubicBezTo>
                    <a:pt x="1028" y="626"/>
                    <a:pt x="1028" y="623"/>
                    <a:pt x="1027" y="621"/>
                  </a:cubicBezTo>
                  <a:cubicBezTo>
                    <a:pt x="1026" y="618"/>
                    <a:pt x="1023" y="617"/>
                    <a:pt x="1021" y="616"/>
                  </a:cubicBezTo>
                  <a:cubicBezTo>
                    <a:pt x="1018" y="615"/>
                    <a:pt x="1003" y="610"/>
                    <a:pt x="990" y="606"/>
                  </a:cubicBezTo>
                  <a:cubicBezTo>
                    <a:pt x="991" y="599"/>
                    <a:pt x="992" y="592"/>
                    <a:pt x="993" y="585"/>
                  </a:cubicBezTo>
                  <a:cubicBezTo>
                    <a:pt x="1007" y="585"/>
                    <a:pt x="1022" y="585"/>
                    <a:pt x="1026" y="585"/>
                  </a:cubicBezTo>
                  <a:cubicBezTo>
                    <a:pt x="1028" y="585"/>
                    <a:pt x="1031" y="584"/>
                    <a:pt x="1033" y="582"/>
                  </a:cubicBezTo>
                  <a:cubicBezTo>
                    <a:pt x="1035" y="580"/>
                    <a:pt x="1036" y="578"/>
                    <a:pt x="1036" y="575"/>
                  </a:cubicBezTo>
                  <a:cubicBezTo>
                    <a:pt x="1037" y="572"/>
                    <a:pt x="1036" y="569"/>
                    <a:pt x="1034" y="567"/>
                  </a:cubicBezTo>
                  <a:cubicBezTo>
                    <a:pt x="1033" y="565"/>
                    <a:pt x="1031" y="563"/>
                    <a:pt x="1028" y="563"/>
                  </a:cubicBezTo>
                  <a:cubicBezTo>
                    <a:pt x="1025" y="562"/>
                    <a:pt x="1010" y="559"/>
                    <a:pt x="996" y="556"/>
                  </a:cubicBezTo>
                  <a:cubicBezTo>
                    <a:pt x="997" y="549"/>
                    <a:pt x="997" y="542"/>
                    <a:pt x="997" y="535"/>
                  </a:cubicBezTo>
                  <a:cubicBezTo>
                    <a:pt x="1011" y="533"/>
                    <a:pt x="1026" y="532"/>
                    <a:pt x="1030" y="532"/>
                  </a:cubicBezTo>
                  <a:close/>
                  <a:moveTo>
                    <a:pt x="520" y="935"/>
                  </a:moveTo>
                  <a:cubicBezTo>
                    <a:pt x="291" y="935"/>
                    <a:pt x="106" y="750"/>
                    <a:pt x="106" y="521"/>
                  </a:cubicBezTo>
                  <a:cubicBezTo>
                    <a:pt x="106" y="292"/>
                    <a:pt x="291" y="106"/>
                    <a:pt x="520" y="106"/>
                  </a:cubicBezTo>
                  <a:cubicBezTo>
                    <a:pt x="748" y="106"/>
                    <a:pt x="934" y="292"/>
                    <a:pt x="934" y="521"/>
                  </a:cubicBezTo>
                  <a:cubicBezTo>
                    <a:pt x="934" y="750"/>
                    <a:pt x="748" y="935"/>
                    <a:pt x="520" y="935"/>
                  </a:cubicBezTo>
                  <a:close/>
                </a:path>
              </a:pathLst>
            </a:custGeom>
            <a:solidFill>
              <a:schemeClr val="accent3"/>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46" name="Freeform: Shape 6"/>
            <p:cNvSpPr/>
            <p:nvPr/>
          </p:nvSpPr>
          <p:spPr bwMode="auto">
            <a:xfrm>
              <a:off x="4641721" y="4567324"/>
              <a:ext cx="40017" cy="46976"/>
            </a:xfrm>
            <a:custGeom>
              <a:avLst/>
              <a:gdLst/>
              <a:ahLst/>
              <a:cxnLst>
                <a:cxn ang="0">
                  <a:pos x="14" y="0"/>
                </a:cxn>
                <a:cxn ang="0">
                  <a:pos x="0" y="19"/>
                </a:cxn>
                <a:cxn ang="0">
                  <a:pos x="15" y="17"/>
                </a:cxn>
                <a:cxn ang="0">
                  <a:pos x="14" y="0"/>
                </a:cxn>
              </a:cxnLst>
              <a:rect l="0" t="0" r="r" b="b"/>
              <a:pathLst>
                <a:path w="19" h="22">
                  <a:moveTo>
                    <a:pt x="14" y="0"/>
                  </a:moveTo>
                  <a:cubicBezTo>
                    <a:pt x="0" y="19"/>
                    <a:pt x="0" y="19"/>
                    <a:pt x="0" y="19"/>
                  </a:cubicBezTo>
                  <a:cubicBezTo>
                    <a:pt x="5" y="22"/>
                    <a:pt x="11" y="21"/>
                    <a:pt x="15" y="17"/>
                  </a:cubicBezTo>
                  <a:cubicBezTo>
                    <a:pt x="19" y="12"/>
                    <a:pt x="19" y="4"/>
                    <a:pt x="14" y="0"/>
                  </a:cubicBezTo>
                  <a:close/>
                </a:path>
              </a:pathLst>
            </a:custGeom>
            <a:solidFill>
              <a:srgbClr val="B7B7B8"/>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47" name="Freeform: Shape 7"/>
            <p:cNvSpPr/>
            <p:nvPr/>
          </p:nvSpPr>
          <p:spPr bwMode="auto">
            <a:xfrm>
              <a:off x="4626062" y="4556886"/>
              <a:ext cx="41757" cy="48716"/>
            </a:xfrm>
            <a:custGeom>
              <a:avLst/>
              <a:gdLst/>
              <a:ahLst/>
              <a:cxnLst>
                <a:cxn ang="0">
                  <a:pos x="4" y="6"/>
                </a:cxn>
                <a:cxn ang="0">
                  <a:pos x="5" y="23"/>
                </a:cxn>
                <a:cxn ang="0">
                  <a:pos x="20" y="3"/>
                </a:cxn>
                <a:cxn ang="0">
                  <a:pos x="4" y="6"/>
                </a:cxn>
              </a:cxnLst>
              <a:rect l="0" t="0" r="r" b="b"/>
              <a:pathLst>
                <a:path w="20" h="23">
                  <a:moveTo>
                    <a:pt x="4" y="6"/>
                  </a:moveTo>
                  <a:cubicBezTo>
                    <a:pt x="0" y="11"/>
                    <a:pt x="1" y="18"/>
                    <a:pt x="5" y="23"/>
                  </a:cubicBezTo>
                  <a:cubicBezTo>
                    <a:pt x="20" y="3"/>
                    <a:pt x="20" y="3"/>
                    <a:pt x="20" y="3"/>
                  </a:cubicBezTo>
                  <a:cubicBezTo>
                    <a:pt x="15" y="0"/>
                    <a:pt x="8" y="1"/>
                    <a:pt x="4" y="6"/>
                  </a:cubicBezTo>
                  <a:close/>
                </a:path>
              </a:pathLst>
            </a:custGeom>
            <a:solidFill>
              <a:srgbClr val="B7B7B8"/>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48" name="Freeform: Shape 8"/>
            <p:cNvSpPr/>
            <p:nvPr/>
          </p:nvSpPr>
          <p:spPr bwMode="auto">
            <a:xfrm>
              <a:off x="4573865" y="4502949"/>
              <a:ext cx="161808" cy="165288"/>
            </a:xfrm>
            <a:custGeom>
              <a:avLst/>
              <a:gdLst/>
              <a:ahLst/>
              <a:cxnLst>
                <a:cxn ang="0">
                  <a:pos x="39" y="0"/>
                </a:cxn>
                <a:cxn ang="0">
                  <a:pos x="0" y="40"/>
                </a:cxn>
                <a:cxn ang="0">
                  <a:pos x="39" y="79"/>
                </a:cxn>
                <a:cxn ang="0">
                  <a:pos x="78" y="40"/>
                </a:cxn>
                <a:cxn ang="0">
                  <a:pos x="39" y="0"/>
                </a:cxn>
                <a:cxn ang="0">
                  <a:pos x="39" y="59"/>
                </a:cxn>
                <a:cxn ang="0">
                  <a:pos x="19" y="40"/>
                </a:cxn>
                <a:cxn ang="0">
                  <a:pos x="39" y="20"/>
                </a:cxn>
                <a:cxn ang="0">
                  <a:pos x="58" y="40"/>
                </a:cxn>
                <a:cxn ang="0">
                  <a:pos x="39" y="59"/>
                </a:cxn>
              </a:cxnLst>
              <a:rect l="0" t="0" r="r" b="b"/>
              <a:pathLst>
                <a:path w="78" h="79">
                  <a:moveTo>
                    <a:pt x="39" y="0"/>
                  </a:moveTo>
                  <a:cubicBezTo>
                    <a:pt x="17" y="0"/>
                    <a:pt x="0" y="18"/>
                    <a:pt x="0" y="40"/>
                  </a:cubicBezTo>
                  <a:cubicBezTo>
                    <a:pt x="0" y="61"/>
                    <a:pt x="17" y="79"/>
                    <a:pt x="39" y="79"/>
                  </a:cubicBezTo>
                  <a:cubicBezTo>
                    <a:pt x="60" y="79"/>
                    <a:pt x="78" y="61"/>
                    <a:pt x="78" y="40"/>
                  </a:cubicBezTo>
                  <a:cubicBezTo>
                    <a:pt x="78" y="18"/>
                    <a:pt x="60" y="0"/>
                    <a:pt x="39" y="0"/>
                  </a:cubicBezTo>
                  <a:close/>
                  <a:moveTo>
                    <a:pt x="39" y="59"/>
                  </a:moveTo>
                  <a:cubicBezTo>
                    <a:pt x="28" y="59"/>
                    <a:pt x="19" y="51"/>
                    <a:pt x="19" y="40"/>
                  </a:cubicBezTo>
                  <a:cubicBezTo>
                    <a:pt x="19" y="29"/>
                    <a:pt x="28" y="20"/>
                    <a:pt x="39" y="20"/>
                  </a:cubicBezTo>
                  <a:cubicBezTo>
                    <a:pt x="50" y="20"/>
                    <a:pt x="58" y="29"/>
                    <a:pt x="58" y="40"/>
                  </a:cubicBezTo>
                  <a:cubicBezTo>
                    <a:pt x="58" y="51"/>
                    <a:pt x="50" y="59"/>
                    <a:pt x="39" y="59"/>
                  </a:cubicBezTo>
                  <a:close/>
                </a:path>
              </a:pathLst>
            </a:custGeom>
            <a:solidFill>
              <a:srgbClr val="B7B7B8"/>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49" name="Freeform: Shape 9"/>
            <p:cNvSpPr/>
            <p:nvPr/>
          </p:nvSpPr>
          <p:spPr bwMode="auto">
            <a:xfrm>
              <a:off x="4377261" y="4309824"/>
              <a:ext cx="555017" cy="551539"/>
            </a:xfrm>
            <a:custGeom>
              <a:avLst/>
              <a:gdLst/>
              <a:ahLst/>
              <a:cxnLst>
                <a:cxn ang="0">
                  <a:pos x="264" y="129"/>
                </a:cxn>
                <a:cxn ang="0">
                  <a:pos x="259" y="112"/>
                </a:cxn>
                <a:cxn ang="0">
                  <a:pos x="256" y="100"/>
                </a:cxn>
                <a:cxn ang="0">
                  <a:pos x="254" y="83"/>
                </a:cxn>
                <a:cxn ang="0">
                  <a:pos x="230" y="81"/>
                </a:cxn>
                <a:cxn ang="0">
                  <a:pos x="240" y="55"/>
                </a:cxn>
                <a:cxn ang="0">
                  <a:pos x="212" y="56"/>
                </a:cxn>
                <a:cxn ang="0">
                  <a:pos x="218" y="32"/>
                </a:cxn>
                <a:cxn ang="0">
                  <a:pos x="202" y="25"/>
                </a:cxn>
                <a:cxn ang="0">
                  <a:pos x="191" y="19"/>
                </a:cxn>
                <a:cxn ang="0">
                  <a:pos x="177" y="9"/>
                </a:cxn>
                <a:cxn ang="0">
                  <a:pos x="159" y="26"/>
                </a:cxn>
                <a:cxn ang="0">
                  <a:pos x="147" y="0"/>
                </a:cxn>
                <a:cxn ang="0">
                  <a:pos x="133" y="22"/>
                </a:cxn>
                <a:cxn ang="0">
                  <a:pos x="119" y="0"/>
                </a:cxn>
                <a:cxn ang="0">
                  <a:pos x="106" y="26"/>
                </a:cxn>
                <a:cxn ang="0">
                  <a:pos x="88" y="9"/>
                </a:cxn>
                <a:cxn ang="0">
                  <a:pos x="74" y="19"/>
                </a:cxn>
                <a:cxn ang="0">
                  <a:pos x="64" y="25"/>
                </a:cxn>
                <a:cxn ang="0">
                  <a:pos x="48" y="32"/>
                </a:cxn>
                <a:cxn ang="0">
                  <a:pos x="54" y="56"/>
                </a:cxn>
                <a:cxn ang="0">
                  <a:pos x="25" y="55"/>
                </a:cxn>
                <a:cxn ang="0">
                  <a:pos x="35" y="81"/>
                </a:cxn>
                <a:cxn ang="0">
                  <a:pos x="11" y="83"/>
                </a:cxn>
                <a:cxn ang="0">
                  <a:pos x="9" y="100"/>
                </a:cxn>
                <a:cxn ang="0">
                  <a:pos x="7" y="112"/>
                </a:cxn>
                <a:cxn ang="0">
                  <a:pos x="1" y="129"/>
                </a:cxn>
                <a:cxn ang="0">
                  <a:pos x="23" y="140"/>
                </a:cxn>
                <a:cxn ang="0">
                  <a:pos x="3" y="160"/>
                </a:cxn>
                <a:cxn ang="0">
                  <a:pos x="29" y="171"/>
                </a:cxn>
                <a:cxn ang="0">
                  <a:pos x="14" y="190"/>
                </a:cxn>
                <a:cxn ang="0">
                  <a:pos x="26" y="203"/>
                </a:cxn>
                <a:cxn ang="0">
                  <a:pos x="33" y="213"/>
                </a:cxn>
                <a:cxn ang="0">
                  <a:pos x="42" y="228"/>
                </a:cxn>
                <a:cxn ang="0">
                  <a:pos x="65" y="220"/>
                </a:cxn>
                <a:cxn ang="0">
                  <a:pos x="66" y="248"/>
                </a:cxn>
                <a:cxn ang="0">
                  <a:pos x="92" y="235"/>
                </a:cxn>
                <a:cxn ang="0">
                  <a:pos x="96" y="259"/>
                </a:cxn>
                <a:cxn ang="0">
                  <a:pos x="113" y="259"/>
                </a:cxn>
                <a:cxn ang="0">
                  <a:pos x="125" y="261"/>
                </a:cxn>
                <a:cxn ang="0">
                  <a:pos x="140" y="261"/>
                </a:cxn>
                <a:cxn ang="0">
                  <a:pos x="152" y="259"/>
                </a:cxn>
                <a:cxn ang="0">
                  <a:pos x="170" y="259"/>
                </a:cxn>
                <a:cxn ang="0">
                  <a:pos x="174" y="235"/>
                </a:cxn>
                <a:cxn ang="0">
                  <a:pos x="199" y="248"/>
                </a:cxn>
                <a:cxn ang="0">
                  <a:pos x="201" y="220"/>
                </a:cxn>
                <a:cxn ang="0">
                  <a:pos x="224" y="228"/>
                </a:cxn>
                <a:cxn ang="0">
                  <a:pos x="233" y="213"/>
                </a:cxn>
                <a:cxn ang="0">
                  <a:pos x="240" y="203"/>
                </a:cxn>
                <a:cxn ang="0">
                  <a:pos x="251" y="190"/>
                </a:cxn>
                <a:cxn ang="0">
                  <a:pos x="236" y="171"/>
                </a:cxn>
                <a:cxn ang="0">
                  <a:pos x="263" y="160"/>
                </a:cxn>
                <a:cxn ang="0">
                  <a:pos x="243" y="140"/>
                </a:cxn>
                <a:cxn ang="0">
                  <a:pos x="133" y="45"/>
                </a:cxn>
              </a:cxnLst>
              <a:rect l="0" t="0" r="r" b="b"/>
              <a:pathLst>
                <a:path w="266" h="265">
                  <a:moveTo>
                    <a:pt x="260" y="139"/>
                  </a:moveTo>
                  <a:cubicBezTo>
                    <a:pt x="262" y="139"/>
                    <a:pt x="263" y="138"/>
                    <a:pt x="264" y="137"/>
                  </a:cubicBezTo>
                  <a:cubicBezTo>
                    <a:pt x="265" y="136"/>
                    <a:pt x="266" y="134"/>
                    <a:pt x="266" y="133"/>
                  </a:cubicBezTo>
                  <a:cubicBezTo>
                    <a:pt x="266" y="131"/>
                    <a:pt x="265" y="130"/>
                    <a:pt x="264" y="129"/>
                  </a:cubicBezTo>
                  <a:cubicBezTo>
                    <a:pt x="263" y="128"/>
                    <a:pt x="262" y="127"/>
                    <a:pt x="260" y="127"/>
                  </a:cubicBezTo>
                  <a:cubicBezTo>
                    <a:pt x="259" y="127"/>
                    <a:pt x="250" y="126"/>
                    <a:pt x="243" y="125"/>
                  </a:cubicBezTo>
                  <a:cubicBezTo>
                    <a:pt x="243" y="122"/>
                    <a:pt x="242" y="120"/>
                    <a:pt x="242" y="117"/>
                  </a:cubicBezTo>
                  <a:cubicBezTo>
                    <a:pt x="249" y="115"/>
                    <a:pt x="257" y="113"/>
                    <a:pt x="259" y="112"/>
                  </a:cubicBezTo>
                  <a:cubicBezTo>
                    <a:pt x="260" y="112"/>
                    <a:pt x="261" y="111"/>
                    <a:pt x="262" y="109"/>
                  </a:cubicBezTo>
                  <a:cubicBezTo>
                    <a:pt x="263" y="108"/>
                    <a:pt x="263" y="107"/>
                    <a:pt x="263" y="105"/>
                  </a:cubicBezTo>
                  <a:cubicBezTo>
                    <a:pt x="262" y="104"/>
                    <a:pt x="262" y="102"/>
                    <a:pt x="261" y="101"/>
                  </a:cubicBezTo>
                  <a:cubicBezTo>
                    <a:pt x="259" y="101"/>
                    <a:pt x="258" y="100"/>
                    <a:pt x="256" y="100"/>
                  </a:cubicBezTo>
                  <a:cubicBezTo>
                    <a:pt x="255" y="100"/>
                    <a:pt x="246" y="101"/>
                    <a:pt x="239" y="102"/>
                  </a:cubicBezTo>
                  <a:cubicBezTo>
                    <a:pt x="238" y="100"/>
                    <a:pt x="237" y="97"/>
                    <a:pt x="236" y="95"/>
                  </a:cubicBezTo>
                  <a:cubicBezTo>
                    <a:pt x="243" y="91"/>
                    <a:pt x="250" y="87"/>
                    <a:pt x="252" y="86"/>
                  </a:cubicBezTo>
                  <a:cubicBezTo>
                    <a:pt x="253" y="86"/>
                    <a:pt x="254" y="84"/>
                    <a:pt x="254" y="83"/>
                  </a:cubicBezTo>
                  <a:cubicBezTo>
                    <a:pt x="255" y="82"/>
                    <a:pt x="255" y="80"/>
                    <a:pt x="254" y="79"/>
                  </a:cubicBezTo>
                  <a:cubicBezTo>
                    <a:pt x="254" y="77"/>
                    <a:pt x="253" y="76"/>
                    <a:pt x="251" y="76"/>
                  </a:cubicBezTo>
                  <a:cubicBezTo>
                    <a:pt x="250" y="75"/>
                    <a:pt x="248" y="75"/>
                    <a:pt x="247" y="75"/>
                  </a:cubicBezTo>
                  <a:cubicBezTo>
                    <a:pt x="245" y="76"/>
                    <a:pt x="237" y="78"/>
                    <a:pt x="230" y="81"/>
                  </a:cubicBezTo>
                  <a:cubicBezTo>
                    <a:pt x="229" y="79"/>
                    <a:pt x="228" y="76"/>
                    <a:pt x="226" y="74"/>
                  </a:cubicBezTo>
                  <a:cubicBezTo>
                    <a:pt x="232" y="69"/>
                    <a:pt x="238" y="64"/>
                    <a:pt x="240" y="62"/>
                  </a:cubicBezTo>
                  <a:cubicBezTo>
                    <a:pt x="241" y="61"/>
                    <a:pt x="241" y="60"/>
                    <a:pt x="241" y="59"/>
                  </a:cubicBezTo>
                  <a:cubicBezTo>
                    <a:pt x="242" y="57"/>
                    <a:pt x="241" y="56"/>
                    <a:pt x="240" y="55"/>
                  </a:cubicBezTo>
                  <a:cubicBezTo>
                    <a:pt x="239" y="53"/>
                    <a:pt x="238" y="52"/>
                    <a:pt x="237" y="52"/>
                  </a:cubicBezTo>
                  <a:cubicBezTo>
                    <a:pt x="235" y="52"/>
                    <a:pt x="234" y="52"/>
                    <a:pt x="233" y="53"/>
                  </a:cubicBezTo>
                  <a:cubicBezTo>
                    <a:pt x="231" y="54"/>
                    <a:pt x="224" y="58"/>
                    <a:pt x="217" y="62"/>
                  </a:cubicBezTo>
                  <a:cubicBezTo>
                    <a:pt x="216" y="60"/>
                    <a:pt x="214" y="58"/>
                    <a:pt x="212" y="56"/>
                  </a:cubicBezTo>
                  <a:cubicBezTo>
                    <a:pt x="217" y="50"/>
                    <a:pt x="222" y="43"/>
                    <a:pt x="223" y="42"/>
                  </a:cubicBezTo>
                  <a:cubicBezTo>
                    <a:pt x="224" y="41"/>
                    <a:pt x="224" y="39"/>
                    <a:pt x="224" y="38"/>
                  </a:cubicBezTo>
                  <a:cubicBezTo>
                    <a:pt x="224" y="36"/>
                    <a:pt x="223" y="35"/>
                    <a:pt x="222" y="34"/>
                  </a:cubicBezTo>
                  <a:cubicBezTo>
                    <a:pt x="221" y="33"/>
                    <a:pt x="219" y="32"/>
                    <a:pt x="218" y="32"/>
                  </a:cubicBezTo>
                  <a:cubicBezTo>
                    <a:pt x="216" y="32"/>
                    <a:pt x="215" y="33"/>
                    <a:pt x="214" y="34"/>
                  </a:cubicBezTo>
                  <a:cubicBezTo>
                    <a:pt x="213" y="35"/>
                    <a:pt x="206" y="41"/>
                    <a:pt x="201" y="46"/>
                  </a:cubicBezTo>
                  <a:cubicBezTo>
                    <a:pt x="199" y="44"/>
                    <a:pt x="197" y="43"/>
                    <a:pt x="194" y="41"/>
                  </a:cubicBezTo>
                  <a:cubicBezTo>
                    <a:pt x="198" y="34"/>
                    <a:pt x="201" y="27"/>
                    <a:pt x="202" y="25"/>
                  </a:cubicBezTo>
                  <a:cubicBezTo>
                    <a:pt x="202" y="24"/>
                    <a:pt x="202" y="22"/>
                    <a:pt x="202" y="21"/>
                  </a:cubicBezTo>
                  <a:cubicBezTo>
                    <a:pt x="201" y="19"/>
                    <a:pt x="201" y="18"/>
                    <a:pt x="199" y="17"/>
                  </a:cubicBezTo>
                  <a:cubicBezTo>
                    <a:pt x="198" y="17"/>
                    <a:pt x="196" y="17"/>
                    <a:pt x="195" y="17"/>
                  </a:cubicBezTo>
                  <a:cubicBezTo>
                    <a:pt x="194" y="17"/>
                    <a:pt x="192" y="18"/>
                    <a:pt x="191" y="19"/>
                  </a:cubicBezTo>
                  <a:cubicBezTo>
                    <a:pt x="190" y="20"/>
                    <a:pt x="186" y="27"/>
                    <a:pt x="181" y="34"/>
                  </a:cubicBezTo>
                  <a:cubicBezTo>
                    <a:pt x="179" y="32"/>
                    <a:pt x="176" y="31"/>
                    <a:pt x="174" y="30"/>
                  </a:cubicBezTo>
                  <a:cubicBezTo>
                    <a:pt x="176" y="23"/>
                    <a:pt x="178" y="15"/>
                    <a:pt x="178" y="13"/>
                  </a:cubicBezTo>
                  <a:cubicBezTo>
                    <a:pt x="178" y="12"/>
                    <a:pt x="178" y="10"/>
                    <a:pt x="177" y="9"/>
                  </a:cubicBezTo>
                  <a:cubicBezTo>
                    <a:pt x="176" y="8"/>
                    <a:pt x="175" y="7"/>
                    <a:pt x="174" y="6"/>
                  </a:cubicBezTo>
                  <a:cubicBezTo>
                    <a:pt x="172" y="6"/>
                    <a:pt x="171" y="6"/>
                    <a:pt x="170" y="6"/>
                  </a:cubicBezTo>
                  <a:cubicBezTo>
                    <a:pt x="168" y="7"/>
                    <a:pt x="167" y="8"/>
                    <a:pt x="167" y="9"/>
                  </a:cubicBezTo>
                  <a:cubicBezTo>
                    <a:pt x="166" y="11"/>
                    <a:pt x="162" y="19"/>
                    <a:pt x="159" y="26"/>
                  </a:cubicBezTo>
                  <a:cubicBezTo>
                    <a:pt x="157" y="25"/>
                    <a:pt x="154" y="24"/>
                    <a:pt x="152" y="24"/>
                  </a:cubicBezTo>
                  <a:cubicBezTo>
                    <a:pt x="152" y="16"/>
                    <a:pt x="152" y="8"/>
                    <a:pt x="152" y="6"/>
                  </a:cubicBezTo>
                  <a:cubicBezTo>
                    <a:pt x="152" y="5"/>
                    <a:pt x="151" y="3"/>
                    <a:pt x="151" y="2"/>
                  </a:cubicBezTo>
                  <a:cubicBezTo>
                    <a:pt x="150" y="1"/>
                    <a:pt x="148" y="1"/>
                    <a:pt x="147" y="0"/>
                  </a:cubicBezTo>
                  <a:cubicBezTo>
                    <a:pt x="145" y="0"/>
                    <a:pt x="144" y="1"/>
                    <a:pt x="143" y="1"/>
                  </a:cubicBezTo>
                  <a:cubicBezTo>
                    <a:pt x="141" y="2"/>
                    <a:pt x="140" y="3"/>
                    <a:pt x="140" y="5"/>
                  </a:cubicBezTo>
                  <a:cubicBezTo>
                    <a:pt x="140" y="7"/>
                    <a:pt x="138" y="15"/>
                    <a:pt x="137" y="22"/>
                  </a:cubicBezTo>
                  <a:cubicBezTo>
                    <a:pt x="135" y="22"/>
                    <a:pt x="134" y="22"/>
                    <a:pt x="133" y="22"/>
                  </a:cubicBezTo>
                  <a:cubicBezTo>
                    <a:pt x="132" y="22"/>
                    <a:pt x="130" y="22"/>
                    <a:pt x="129" y="22"/>
                  </a:cubicBezTo>
                  <a:cubicBezTo>
                    <a:pt x="127" y="15"/>
                    <a:pt x="126" y="7"/>
                    <a:pt x="125" y="5"/>
                  </a:cubicBezTo>
                  <a:cubicBezTo>
                    <a:pt x="125" y="3"/>
                    <a:pt x="124" y="2"/>
                    <a:pt x="123" y="1"/>
                  </a:cubicBezTo>
                  <a:cubicBezTo>
                    <a:pt x="122" y="1"/>
                    <a:pt x="120" y="0"/>
                    <a:pt x="119" y="0"/>
                  </a:cubicBezTo>
                  <a:cubicBezTo>
                    <a:pt x="117" y="1"/>
                    <a:pt x="116" y="1"/>
                    <a:pt x="115" y="2"/>
                  </a:cubicBezTo>
                  <a:cubicBezTo>
                    <a:pt x="114" y="3"/>
                    <a:pt x="113" y="5"/>
                    <a:pt x="113" y="6"/>
                  </a:cubicBezTo>
                  <a:cubicBezTo>
                    <a:pt x="113" y="8"/>
                    <a:pt x="114" y="16"/>
                    <a:pt x="114" y="24"/>
                  </a:cubicBezTo>
                  <a:cubicBezTo>
                    <a:pt x="111" y="24"/>
                    <a:pt x="109" y="25"/>
                    <a:pt x="106" y="26"/>
                  </a:cubicBezTo>
                  <a:cubicBezTo>
                    <a:pt x="103" y="19"/>
                    <a:pt x="100" y="11"/>
                    <a:pt x="99" y="9"/>
                  </a:cubicBezTo>
                  <a:cubicBezTo>
                    <a:pt x="98" y="8"/>
                    <a:pt x="97" y="7"/>
                    <a:pt x="96" y="6"/>
                  </a:cubicBezTo>
                  <a:cubicBezTo>
                    <a:pt x="95" y="6"/>
                    <a:pt x="93" y="6"/>
                    <a:pt x="92" y="6"/>
                  </a:cubicBezTo>
                  <a:cubicBezTo>
                    <a:pt x="90" y="7"/>
                    <a:pt x="89" y="8"/>
                    <a:pt x="88" y="9"/>
                  </a:cubicBezTo>
                  <a:cubicBezTo>
                    <a:pt x="88" y="10"/>
                    <a:pt x="87" y="12"/>
                    <a:pt x="88" y="13"/>
                  </a:cubicBezTo>
                  <a:cubicBezTo>
                    <a:pt x="88" y="15"/>
                    <a:pt x="90" y="23"/>
                    <a:pt x="92" y="30"/>
                  </a:cubicBezTo>
                  <a:cubicBezTo>
                    <a:pt x="89" y="31"/>
                    <a:pt x="87" y="32"/>
                    <a:pt x="84" y="34"/>
                  </a:cubicBezTo>
                  <a:cubicBezTo>
                    <a:pt x="80" y="27"/>
                    <a:pt x="75" y="20"/>
                    <a:pt x="74" y="19"/>
                  </a:cubicBezTo>
                  <a:cubicBezTo>
                    <a:pt x="73" y="18"/>
                    <a:pt x="72" y="17"/>
                    <a:pt x="71" y="17"/>
                  </a:cubicBezTo>
                  <a:cubicBezTo>
                    <a:pt x="69" y="17"/>
                    <a:pt x="68" y="17"/>
                    <a:pt x="66" y="17"/>
                  </a:cubicBezTo>
                  <a:cubicBezTo>
                    <a:pt x="65" y="18"/>
                    <a:pt x="64" y="19"/>
                    <a:pt x="64" y="21"/>
                  </a:cubicBezTo>
                  <a:cubicBezTo>
                    <a:pt x="63" y="22"/>
                    <a:pt x="63" y="24"/>
                    <a:pt x="64" y="25"/>
                  </a:cubicBezTo>
                  <a:cubicBezTo>
                    <a:pt x="64" y="27"/>
                    <a:pt x="68" y="34"/>
                    <a:pt x="71" y="41"/>
                  </a:cubicBezTo>
                  <a:cubicBezTo>
                    <a:pt x="69" y="43"/>
                    <a:pt x="67" y="44"/>
                    <a:pt x="65" y="46"/>
                  </a:cubicBezTo>
                  <a:cubicBezTo>
                    <a:pt x="59" y="41"/>
                    <a:pt x="53" y="35"/>
                    <a:pt x="52" y="34"/>
                  </a:cubicBezTo>
                  <a:cubicBezTo>
                    <a:pt x="51" y="33"/>
                    <a:pt x="49" y="32"/>
                    <a:pt x="48" y="32"/>
                  </a:cubicBezTo>
                  <a:cubicBezTo>
                    <a:pt x="46" y="32"/>
                    <a:pt x="45" y="33"/>
                    <a:pt x="44" y="34"/>
                  </a:cubicBezTo>
                  <a:cubicBezTo>
                    <a:pt x="43" y="35"/>
                    <a:pt x="42" y="36"/>
                    <a:pt x="42" y="38"/>
                  </a:cubicBezTo>
                  <a:cubicBezTo>
                    <a:pt x="42" y="39"/>
                    <a:pt x="42" y="41"/>
                    <a:pt x="43" y="42"/>
                  </a:cubicBezTo>
                  <a:cubicBezTo>
                    <a:pt x="44" y="43"/>
                    <a:pt x="49" y="50"/>
                    <a:pt x="54" y="56"/>
                  </a:cubicBezTo>
                  <a:cubicBezTo>
                    <a:pt x="52" y="58"/>
                    <a:pt x="50" y="60"/>
                    <a:pt x="48" y="62"/>
                  </a:cubicBezTo>
                  <a:cubicBezTo>
                    <a:pt x="42" y="58"/>
                    <a:pt x="35" y="54"/>
                    <a:pt x="33" y="53"/>
                  </a:cubicBezTo>
                  <a:cubicBezTo>
                    <a:pt x="32" y="52"/>
                    <a:pt x="30" y="52"/>
                    <a:pt x="29" y="52"/>
                  </a:cubicBezTo>
                  <a:cubicBezTo>
                    <a:pt x="27" y="52"/>
                    <a:pt x="26" y="53"/>
                    <a:pt x="25" y="55"/>
                  </a:cubicBezTo>
                  <a:cubicBezTo>
                    <a:pt x="24" y="56"/>
                    <a:pt x="24" y="57"/>
                    <a:pt x="24" y="59"/>
                  </a:cubicBezTo>
                  <a:cubicBezTo>
                    <a:pt x="24" y="60"/>
                    <a:pt x="25" y="61"/>
                    <a:pt x="26" y="62"/>
                  </a:cubicBezTo>
                  <a:cubicBezTo>
                    <a:pt x="27" y="64"/>
                    <a:pt x="34" y="69"/>
                    <a:pt x="39" y="74"/>
                  </a:cubicBezTo>
                  <a:cubicBezTo>
                    <a:pt x="38" y="76"/>
                    <a:pt x="37" y="79"/>
                    <a:pt x="35" y="81"/>
                  </a:cubicBezTo>
                  <a:cubicBezTo>
                    <a:pt x="28" y="78"/>
                    <a:pt x="20" y="76"/>
                    <a:pt x="19" y="75"/>
                  </a:cubicBezTo>
                  <a:cubicBezTo>
                    <a:pt x="17" y="75"/>
                    <a:pt x="16" y="75"/>
                    <a:pt x="14" y="76"/>
                  </a:cubicBezTo>
                  <a:cubicBezTo>
                    <a:pt x="13" y="76"/>
                    <a:pt x="12" y="77"/>
                    <a:pt x="11" y="79"/>
                  </a:cubicBezTo>
                  <a:cubicBezTo>
                    <a:pt x="11" y="80"/>
                    <a:pt x="11" y="81"/>
                    <a:pt x="11" y="83"/>
                  </a:cubicBezTo>
                  <a:cubicBezTo>
                    <a:pt x="12" y="84"/>
                    <a:pt x="12" y="86"/>
                    <a:pt x="14" y="86"/>
                  </a:cubicBezTo>
                  <a:cubicBezTo>
                    <a:pt x="15" y="87"/>
                    <a:pt x="23" y="91"/>
                    <a:pt x="29" y="95"/>
                  </a:cubicBezTo>
                  <a:cubicBezTo>
                    <a:pt x="28" y="97"/>
                    <a:pt x="28" y="100"/>
                    <a:pt x="27" y="102"/>
                  </a:cubicBezTo>
                  <a:cubicBezTo>
                    <a:pt x="19" y="101"/>
                    <a:pt x="11" y="100"/>
                    <a:pt x="9" y="100"/>
                  </a:cubicBezTo>
                  <a:cubicBezTo>
                    <a:pt x="8" y="100"/>
                    <a:pt x="6" y="101"/>
                    <a:pt x="5" y="101"/>
                  </a:cubicBezTo>
                  <a:cubicBezTo>
                    <a:pt x="4" y="102"/>
                    <a:pt x="3" y="104"/>
                    <a:pt x="3" y="105"/>
                  </a:cubicBezTo>
                  <a:cubicBezTo>
                    <a:pt x="2" y="107"/>
                    <a:pt x="3" y="108"/>
                    <a:pt x="3" y="109"/>
                  </a:cubicBezTo>
                  <a:cubicBezTo>
                    <a:pt x="4" y="111"/>
                    <a:pt x="5" y="112"/>
                    <a:pt x="7" y="112"/>
                  </a:cubicBezTo>
                  <a:cubicBezTo>
                    <a:pt x="8" y="113"/>
                    <a:pt x="16" y="115"/>
                    <a:pt x="24" y="117"/>
                  </a:cubicBezTo>
                  <a:cubicBezTo>
                    <a:pt x="23" y="120"/>
                    <a:pt x="23" y="122"/>
                    <a:pt x="23" y="125"/>
                  </a:cubicBezTo>
                  <a:cubicBezTo>
                    <a:pt x="15" y="126"/>
                    <a:pt x="7" y="127"/>
                    <a:pt x="5" y="127"/>
                  </a:cubicBezTo>
                  <a:cubicBezTo>
                    <a:pt x="4" y="127"/>
                    <a:pt x="2" y="128"/>
                    <a:pt x="1" y="129"/>
                  </a:cubicBezTo>
                  <a:cubicBezTo>
                    <a:pt x="0" y="130"/>
                    <a:pt x="0" y="131"/>
                    <a:pt x="0" y="133"/>
                  </a:cubicBezTo>
                  <a:cubicBezTo>
                    <a:pt x="0" y="134"/>
                    <a:pt x="0" y="136"/>
                    <a:pt x="1" y="137"/>
                  </a:cubicBezTo>
                  <a:cubicBezTo>
                    <a:pt x="2" y="138"/>
                    <a:pt x="4" y="139"/>
                    <a:pt x="5" y="139"/>
                  </a:cubicBezTo>
                  <a:cubicBezTo>
                    <a:pt x="7" y="139"/>
                    <a:pt x="15" y="140"/>
                    <a:pt x="23" y="140"/>
                  </a:cubicBezTo>
                  <a:cubicBezTo>
                    <a:pt x="23" y="143"/>
                    <a:pt x="23" y="146"/>
                    <a:pt x="24" y="148"/>
                  </a:cubicBezTo>
                  <a:cubicBezTo>
                    <a:pt x="16" y="150"/>
                    <a:pt x="8" y="153"/>
                    <a:pt x="7" y="153"/>
                  </a:cubicBezTo>
                  <a:cubicBezTo>
                    <a:pt x="5" y="154"/>
                    <a:pt x="4" y="155"/>
                    <a:pt x="3" y="156"/>
                  </a:cubicBezTo>
                  <a:cubicBezTo>
                    <a:pt x="3" y="157"/>
                    <a:pt x="2" y="159"/>
                    <a:pt x="3" y="160"/>
                  </a:cubicBezTo>
                  <a:cubicBezTo>
                    <a:pt x="3" y="162"/>
                    <a:pt x="4" y="163"/>
                    <a:pt x="5" y="164"/>
                  </a:cubicBezTo>
                  <a:cubicBezTo>
                    <a:pt x="6" y="165"/>
                    <a:pt x="8" y="165"/>
                    <a:pt x="9" y="165"/>
                  </a:cubicBezTo>
                  <a:cubicBezTo>
                    <a:pt x="11" y="165"/>
                    <a:pt x="19" y="164"/>
                    <a:pt x="27" y="163"/>
                  </a:cubicBezTo>
                  <a:cubicBezTo>
                    <a:pt x="28" y="166"/>
                    <a:pt x="28" y="168"/>
                    <a:pt x="29" y="171"/>
                  </a:cubicBezTo>
                  <a:cubicBezTo>
                    <a:pt x="23" y="174"/>
                    <a:pt x="15" y="178"/>
                    <a:pt x="14" y="179"/>
                  </a:cubicBezTo>
                  <a:cubicBezTo>
                    <a:pt x="12" y="180"/>
                    <a:pt x="12" y="181"/>
                    <a:pt x="11" y="183"/>
                  </a:cubicBezTo>
                  <a:cubicBezTo>
                    <a:pt x="11" y="184"/>
                    <a:pt x="11" y="186"/>
                    <a:pt x="11" y="187"/>
                  </a:cubicBezTo>
                  <a:cubicBezTo>
                    <a:pt x="12" y="188"/>
                    <a:pt x="13" y="189"/>
                    <a:pt x="14" y="190"/>
                  </a:cubicBezTo>
                  <a:cubicBezTo>
                    <a:pt x="16" y="191"/>
                    <a:pt x="17" y="191"/>
                    <a:pt x="19" y="190"/>
                  </a:cubicBezTo>
                  <a:cubicBezTo>
                    <a:pt x="20" y="190"/>
                    <a:pt x="28" y="187"/>
                    <a:pt x="35" y="185"/>
                  </a:cubicBezTo>
                  <a:cubicBezTo>
                    <a:pt x="37" y="187"/>
                    <a:pt x="38" y="189"/>
                    <a:pt x="39" y="191"/>
                  </a:cubicBezTo>
                  <a:cubicBezTo>
                    <a:pt x="34" y="196"/>
                    <a:pt x="27" y="202"/>
                    <a:pt x="26" y="203"/>
                  </a:cubicBezTo>
                  <a:cubicBezTo>
                    <a:pt x="25" y="204"/>
                    <a:pt x="24" y="205"/>
                    <a:pt x="24" y="207"/>
                  </a:cubicBezTo>
                  <a:cubicBezTo>
                    <a:pt x="24" y="208"/>
                    <a:pt x="24" y="210"/>
                    <a:pt x="25" y="211"/>
                  </a:cubicBezTo>
                  <a:cubicBezTo>
                    <a:pt x="26" y="212"/>
                    <a:pt x="27" y="213"/>
                    <a:pt x="29" y="213"/>
                  </a:cubicBezTo>
                  <a:cubicBezTo>
                    <a:pt x="30" y="214"/>
                    <a:pt x="32" y="214"/>
                    <a:pt x="33" y="213"/>
                  </a:cubicBezTo>
                  <a:cubicBezTo>
                    <a:pt x="35" y="212"/>
                    <a:pt x="42" y="208"/>
                    <a:pt x="48" y="204"/>
                  </a:cubicBezTo>
                  <a:cubicBezTo>
                    <a:pt x="50" y="206"/>
                    <a:pt x="52" y="208"/>
                    <a:pt x="54" y="209"/>
                  </a:cubicBezTo>
                  <a:cubicBezTo>
                    <a:pt x="49" y="216"/>
                    <a:pt x="44" y="222"/>
                    <a:pt x="43" y="224"/>
                  </a:cubicBezTo>
                  <a:cubicBezTo>
                    <a:pt x="42" y="225"/>
                    <a:pt x="42" y="227"/>
                    <a:pt x="42" y="228"/>
                  </a:cubicBezTo>
                  <a:cubicBezTo>
                    <a:pt x="42" y="229"/>
                    <a:pt x="43" y="231"/>
                    <a:pt x="44" y="232"/>
                  </a:cubicBezTo>
                  <a:cubicBezTo>
                    <a:pt x="45" y="233"/>
                    <a:pt x="46" y="233"/>
                    <a:pt x="48" y="233"/>
                  </a:cubicBezTo>
                  <a:cubicBezTo>
                    <a:pt x="49" y="233"/>
                    <a:pt x="51" y="233"/>
                    <a:pt x="52" y="232"/>
                  </a:cubicBezTo>
                  <a:cubicBezTo>
                    <a:pt x="53" y="231"/>
                    <a:pt x="59" y="225"/>
                    <a:pt x="65" y="220"/>
                  </a:cubicBezTo>
                  <a:cubicBezTo>
                    <a:pt x="67" y="221"/>
                    <a:pt x="69" y="223"/>
                    <a:pt x="71" y="224"/>
                  </a:cubicBezTo>
                  <a:cubicBezTo>
                    <a:pt x="68" y="231"/>
                    <a:pt x="64" y="239"/>
                    <a:pt x="64" y="241"/>
                  </a:cubicBezTo>
                  <a:cubicBezTo>
                    <a:pt x="63" y="242"/>
                    <a:pt x="63" y="243"/>
                    <a:pt x="64" y="245"/>
                  </a:cubicBezTo>
                  <a:cubicBezTo>
                    <a:pt x="64" y="246"/>
                    <a:pt x="65" y="247"/>
                    <a:pt x="66" y="248"/>
                  </a:cubicBezTo>
                  <a:cubicBezTo>
                    <a:pt x="68" y="249"/>
                    <a:pt x="69" y="249"/>
                    <a:pt x="71" y="249"/>
                  </a:cubicBezTo>
                  <a:cubicBezTo>
                    <a:pt x="72" y="249"/>
                    <a:pt x="73" y="248"/>
                    <a:pt x="74" y="247"/>
                  </a:cubicBezTo>
                  <a:cubicBezTo>
                    <a:pt x="75" y="245"/>
                    <a:pt x="80" y="238"/>
                    <a:pt x="84" y="232"/>
                  </a:cubicBezTo>
                  <a:cubicBezTo>
                    <a:pt x="87" y="233"/>
                    <a:pt x="89" y="234"/>
                    <a:pt x="92" y="235"/>
                  </a:cubicBezTo>
                  <a:cubicBezTo>
                    <a:pt x="90" y="243"/>
                    <a:pt x="88" y="251"/>
                    <a:pt x="88" y="253"/>
                  </a:cubicBezTo>
                  <a:cubicBezTo>
                    <a:pt x="87" y="254"/>
                    <a:pt x="88" y="256"/>
                    <a:pt x="88" y="257"/>
                  </a:cubicBezTo>
                  <a:cubicBezTo>
                    <a:pt x="89" y="258"/>
                    <a:pt x="90" y="259"/>
                    <a:pt x="92" y="259"/>
                  </a:cubicBezTo>
                  <a:cubicBezTo>
                    <a:pt x="93" y="260"/>
                    <a:pt x="95" y="260"/>
                    <a:pt x="96" y="259"/>
                  </a:cubicBezTo>
                  <a:cubicBezTo>
                    <a:pt x="97" y="259"/>
                    <a:pt x="98" y="258"/>
                    <a:pt x="99" y="256"/>
                  </a:cubicBezTo>
                  <a:cubicBezTo>
                    <a:pt x="100" y="255"/>
                    <a:pt x="103" y="247"/>
                    <a:pt x="106" y="240"/>
                  </a:cubicBezTo>
                  <a:cubicBezTo>
                    <a:pt x="109" y="241"/>
                    <a:pt x="111" y="241"/>
                    <a:pt x="114" y="241"/>
                  </a:cubicBezTo>
                  <a:cubicBezTo>
                    <a:pt x="114" y="249"/>
                    <a:pt x="113" y="258"/>
                    <a:pt x="113" y="259"/>
                  </a:cubicBezTo>
                  <a:cubicBezTo>
                    <a:pt x="113" y="261"/>
                    <a:pt x="114" y="262"/>
                    <a:pt x="115" y="263"/>
                  </a:cubicBezTo>
                  <a:cubicBezTo>
                    <a:pt x="116" y="264"/>
                    <a:pt x="117" y="265"/>
                    <a:pt x="119" y="265"/>
                  </a:cubicBezTo>
                  <a:cubicBezTo>
                    <a:pt x="120" y="265"/>
                    <a:pt x="122" y="265"/>
                    <a:pt x="123" y="264"/>
                  </a:cubicBezTo>
                  <a:cubicBezTo>
                    <a:pt x="124" y="263"/>
                    <a:pt x="125" y="262"/>
                    <a:pt x="125" y="261"/>
                  </a:cubicBezTo>
                  <a:cubicBezTo>
                    <a:pt x="126" y="259"/>
                    <a:pt x="127" y="251"/>
                    <a:pt x="129" y="243"/>
                  </a:cubicBezTo>
                  <a:cubicBezTo>
                    <a:pt x="130" y="243"/>
                    <a:pt x="132" y="243"/>
                    <a:pt x="133" y="243"/>
                  </a:cubicBezTo>
                  <a:cubicBezTo>
                    <a:pt x="134" y="243"/>
                    <a:pt x="135" y="243"/>
                    <a:pt x="137" y="243"/>
                  </a:cubicBezTo>
                  <a:cubicBezTo>
                    <a:pt x="138" y="251"/>
                    <a:pt x="140" y="259"/>
                    <a:pt x="140" y="261"/>
                  </a:cubicBezTo>
                  <a:cubicBezTo>
                    <a:pt x="140" y="262"/>
                    <a:pt x="141" y="263"/>
                    <a:pt x="143" y="264"/>
                  </a:cubicBezTo>
                  <a:cubicBezTo>
                    <a:pt x="144" y="265"/>
                    <a:pt x="145" y="265"/>
                    <a:pt x="147" y="265"/>
                  </a:cubicBezTo>
                  <a:cubicBezTo>
                    <a:pt x="148" y="265"/>
                    <a:pt x="150" y="264"/>
                    <a:pt x="151" y="263"/>
                  </a:cubicBezTo>
                  <a:cubicBezTo>
                    <a:pt x="151" y="262"/>
                    <a:pt x="152" y="261"/>
                    <a:pt x="152" y="259"/>
                  </a:cubicBezTo>
                  <a:cubicBezTo>
                    <a:pt x="152" y="258"/>
                    <a:pt x="152" y="249"/>
                    <a:pt x="152" y="241"/>
                  </a:cubicBezTo>
                  <a:cubicBezTo>
                    <a:pt x="154" y="241"/>
                    <a:pt x="157" y="241"/>
                    <a:pt x="159" y="240"/>
                  </a:cubicBezTo>
                  <a:cubicBezTo>
                    <a:pt x="162" y="247"/>
                    <a:pt x="166" y="255"/>
                    <a:pt x="167" y="256"/>
                  </a:cubicBezTo>
                  <a:cubicBezTo>
                    <a:pt x="167" y="258"/>
                    <a:pt x="168" y="259"/>
                    <a:pt x="170" y="259"/>
                  </a:cubicBezTo>
                  <a:cubicBezTo>
                    <a:pt x="171" y="260"/>
                    <a:pt x="172" y="260"/>
                    <a:pt x="174" y="259"/>
                  </a:cubicBezTo>
                  <a:cubicBezTo>
                    <a:pt x="175" y="259"/>
                    <a:pt x="176" y="258"/>
                    <a:pt x="177" y="257"/>
                  </a:cubicBezTo>
                  <a:cubicBezTo>
                    <a:pt x="178" y="256"/>
                    <a:pt x="178" y="254"/>
                    <a:pt x="178" y="253"/>
                  </a:cubicBezTo>
                  <a:cubicBezTo>
                    <a:pt x="178" y="251"/>
                    <a:pt x="176" y="243"/>
                    <a:pt x="174" y="235"/>
                  </a:cubicBezTo>
                  <a:cubicBezTo>
                    <a:pt x="176" y="234"/>
                    <a:pt x="179" y="233"/>
                    <a:pt x="181" y="232"/>
                  </a:cubicBezTo>
                  <a:cubicBezTo>
                    <a:pt x="186" y="238"/>
                    <a:pt x="190" y="245"/>
                    <a:pt x="191" y="247"/>
                  </a:cubicBezTo>
                  <a:cubicBezTo>
                    <a:pt x="192" y="248"/>
                    <a:pt x="194" y="249"/>
                    <a:pt x="195" y="249"/>
                  </a:cubicBezTo>
                  <a:cubicBezTo>
                    <a:pt x="196" y="249"/>
                    <a:pt x="198" y="249"/>
                    <a:pt x="199" y="248"/>
                  </a:cubicBezTo>
                  <a:cubicBezTo>
                    <a:pt x="201" y="247"/>
                    <a:pt x="201" y="246"/>
                    <a:pt x="202" y="245"/>
                  </a:cubicBezTo>
                  <a:cubicBezTo>
                    <a:pt x="202" y="243"/>
                    <a:pt x="202" y="242"/>
                    <a:pt x="202" y="241"/>
                  </a:cubicBezTo>
                  <a:cubicBezTo>
                    <a:pt x="201" y="239"/>
                    <a:pt x="198" y="231"/>
                    <a:pt x="194" y="224"/>
                  </a:cubicBezTo>
                  <a:cubicBezTo>
                    <a:pt x="197" y="223"/>
                    <a:pt x="199" y="221"/>
                    <a:pt x="201" y="220"/>
                  </a:cubicBezTo>
                  <a:cubicBezTo>
                    <a:pt x="206" y="225"/>
                    <a:pt x="213" y="231"/>
                    <a:pt x="214" y="232"/>
                  </a:cubicBezTo>
                  <a:cubicBezTo>
                    <a:pt x="215" y="233"/>
                    <a:pt x="216" y="233"/>
                    <a:pt x="218" y="233"/>
                  </a:cubicBezTo>
                  <a:cubicBezTo>
                    <a:pt x="219" y="233"/>
                    <a:pt x="221" y="233"/>
                    <a:pt x="222" y="232"/>
                  </a:cubicBezTo>
                  <a:cubicBezTo>
                    <a:pt x="223" y="231"/>
                    <a:pt x="224" y="229"/>
                    <a:pt x="224" y="228"/>
                  </a:cubicBezTo>
                  <a:cubicBezTo>
                    <a:pt x="224" y="227"/>
                    <a:pt x="224" y="225"/>
                    <a:pt x="223" y="224"/>
                  </a:cubicBezTo>
                  <a:cubicBezTo>
                    <a:pt x="222" y="222"/>
                    <a:pt x="217" y="216"/>
                    <a:pt x="212" y="209"/>
                  </a:cubicBezTo>
                  <a:cubicBezTo>
                    <a:pt x="214" y="208"/>
                    <a:pt x="216" y="206"/>
                    <a:pt x="217" y="204"/>
                  </a:cubicBezTo>
                  <a:cubicBezTo>
                    <a:pt x="224" y="208"/>
                    <a:pt x="231" y="212"/>
                    <a:pt x="233" y="213"/>
                  </a:cubicBezTo>
                  <a:cubicBezTo>
                    <a:pt x="234" y="214"/>
                    <a:pt x="235" y="214"/>
                    <a:pt x="237" y="213"/>
                  </a:cubicBezTo>
                  <a:cubicBezTo>
                    <a:pt x="238" y="213"/>
                    <a:pt x="239" y="212"/>
                    <a:pt x="240" y="211"/>
                  </a:cubicBezTo>
                  <a:cubicBezTo>
                    <a:pt x="241" y="210"/>
                    <a:pt x="242" y="208"/>
                    <a:pt x="241" y="207"/>
                  </a:cubicBezTo>
                  <a:cubicBezTo>
                    <a:pt x="241" y="205"/>
                    <a:pt x="241" y="204"/>
                    <a:pt x="240" y="203"/>
                  </a:cubicBezTo>
                  <a:cubicBezTo>
                    <a:pt x="238" y="202"/>
                    <a:pt x="232" y="196"/>
                    <a:pt x="226" y="191"/>
                  </a:cubicBezTo>
                  <a:cubicBezTo>
                    <a:pt x="228" y="189"/>
                    <a:pt x="229" y="187"/>
                    <a:pt x="230" y="185"/>
                  </a:cubicBezTo>
                  <a:cubicBezTo>
                    <a:pt x="237" y="187"/>
                    <a:pt x="245" y="190"/>
                    <a:pt x="247" y="190"/>
                  </a:cubicBezTo>
                  <a:cubicBezTo>
                    <a:pt x="248" y="191"/>
                    <a:pt x="250" y="191"/>
                    <a:pt x="251" y="190"/>
                  </a:cubicBezTo>
                  <a:cubicBezTo>
                    <a:pt x="253" y="189"/>
                    <a:pt x="254" y="188"/>
                    <a:pt x="254" y="187"/>
                  </a:cubicBezTo>
                  <a:cubicBezTo>
                    <a:pt x="255" y="186"/>
                    <a:pt x="255" y="184"/>
                    <a:pt x="254" y="183"/>
                  </a:cubicBezTo>
                  <a:cubicBezTo>
                    <a:pt x="254" y="181"/>
                    <a:pt x="253" y="180"/>
                    <a:pt x="252" y="179"/>
                  </a:cubicBezTo>
                  <a:cubicBezTo>
                    <a:pt x="250" y="178"/>
                    <a:pt x="243" y="174"/>
                    <a:pt x="236" y="171"/>
                  </a:cubicBezTo>
                  <a:cubicBezTo>
                    <a:pt x="237" y="168"/>
                    <a:pt x="238" y="166"/>
                    <a:pt x="239" y="163"/>
                  </a:cubicBezTo>
                  <a:cubicBezTo>
                    <a:pt x="246" y="164"/>
                    <a:pt x="255" y="165"/>
                    <a:pt x="256" y="165"/>
                  </a:cubicBezTo>
                  <a:cubicBezTo>
                    <a:pt x="258" y="165"/>
                    <a:pt x="259" y="165"/>
                    <a:pt x="261" y="164"/>
                  </a:cubicBezTo>
                  <a:cubicBezTo>
                    <a:pt x="262" y="163"/>
                    <a:pt x="262" y="162"/>
                    <a:pt x="263" y="160"/>
                  </a:cubicBezTo>
                  <a:cubicBezTo>
                    <a:pt x="263" y="159"/>
                    <a:pt x="263" y="157"/>
                    <a:pt x="262" y="156"/>
                  </a:cubicBezTo>
                  <a:cubicBezTo>
                    <a:pt x="261" y="155"/>
                    <a:pt x="260" y="154"/>
                    <a:pt x="259" y="153"/>
                  </a:cubicBezTo>
                  <a:cubicBezTo>
                    <a:pt x="257" y="153"/>
                    <a:pt x="249" y="150"/>
                    <a:pt x="242" y="148"/>
                  </a:cubicBezTo>
                  <a:cubicBezTo>
                    <a:pt x="242" y="146"/>
                    <a:pt x="243" y="143"/>
                    <a:pt x="243" y="140"/>
                  </a:cubicBezTo>
                  <a:cubicBezTo>
                    <a:pt x="250" y="140"/>
                    <a:pt x="259" y="139"/>
                    <a:pt x="260" y="139"/>
                  </a:cubicBezTo>
                  <a:close/>
                  <a:moveTo>
                    <a:pt x="133" y="221"/>
                  </a:moveTo>
                  <a:cubicBezTo>
                    <a:pt x="84" y="221"/>
                    <a:pt x="45" y="181"/>
                    <a:pt x="45" y="133"/>
                  </a:cubicBezTo>
                  <a:cubicBezTo>
                    <a:pt x="45" y="84"/>
                    <a:pt x="84" y="45"/>
                    <a:pt x="133" y="45"/>
                  </a:cubicBezTo>
                  <a:cubicBezTo>
                    <a:pt x="181" y="45"/>
                    <a:pt x="221" y="84"/>
                    <a:pt x="221" y="133"/>
                  </a:cubicBezTo>
                  <a:cubicBezTo>
                    <a:pt x="221" y="181"/>
                    <a:pt x="181" y="221"/>
                    <a:pt x="133" y="221"/>
                  </a:cubicBezTo>
                  <a:close/>
                </a:path>
              </a:pathLst>
            </a:custGeom>
            <a:solidFill>
              <a:srgbClr val="B7B7B8"/>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50" name="Freeform: Shape 10"/>
            <p:cNvSpPr/>
            <p:nvPr/>
          </p:nvSpPr>
          <p:spPr bwMode="auto">
            <a:xfrm>
              <a:off x="4631281" y="4395078"/>
              <a:ext cx="45236" cy="121791"/>
            </a:xfrm>
            <a:custGeom>
              <a:avLst/>
              <a:gdLst/>
              <a:ahLst/>
              <a:cxnLst>
                <a:cxn ang="0">
                  <a:pos x="11" y="57"/>
                </a:cxn>
                <a:cxn ang="0">
                  <a:pos x="21" y="58"/>
                </a:cxn>
                <a:cxn ang="0">
                  <a:pos x="21" y="0"/>
                </a:cxn>
                <a:cxn ang="0">
                  <a:pos x="0" y="0"/>
                </a:cxn>
                <a:cxn ang="0">
                  <a:pos x="0" y="59"/>
                </a:cxn>
                <a:cxn ang="0">
                  <a:pos x="11" y="57"/>
                </a:cxn>
              </a:cxnLst>
              <a:rect l="0" t="0" r="r" b="b"/>
              <a:pathLst>
                <a:path w="21" h="59">
                  <a:moveTo>
                    <a:pt x="11" y="57"/>
                  </a:moveTo>
                  <a:cubicBezTo>
                    <a:pt x="14" y="57"/>
                    <a:pt x="18" y="57"/>
                    <a:pt x="21" y="58"/>
                  </a:cubicBezTo>
                  <a:cubicBezTo>
                    <a:pt x="21" y="0"/>
                    <a:pt x="21" y="0"/>
                    <a:pt x="21" y="0"/>
                  </a:cubicBezTo>
                  <a:cubicBezTo>
                    <a:pt x="0" y="0"/>
                    <a:pt x="0" y="0"/>
                    <a:pt x="0" y="0"/>
                  </a:cubicBezTo>
                  <a:cubicBezTo>
                    <a:pt x="0" y="59"/>
                    <a:pt x="0" y="59"/>
                    <a:pt x="0" y="59"/>
                  </a:cubicBezTo>
                  <a:cubicBezTo>
                    <a:pt x="4" y="57"/>
                    <a:pt x="7" y="57"/>
                    <a:pt x="11" y="57"/>
                  </a:cubicBezTo>
                  <a:close/>
                </a:path>
              </a:pathLst>
            </a:custGeom>
            <a:solidFill>
              <a:srgbClr val="B7B7B8"/>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51" name="Freeform: Shape 11"/>
            <p:cNvSpPr/>
            <p:nvPr/>
          </p:nvSpPr>
          <p:spPr bwMode="auto">
            <a:xfrm>
              <a:off x="4479913" y="4600383"/>
              <a:ext cx="128751" cy="99172"/>
            </a:xfrm>
            <a:custGeom>
              <a:avLst/>
              <a:gdLst/>
              <a:ahLst/>
              <a:cxnLst>
                <a:cxn ang="0">
                  <a:pos x="51" y="0"/>
                </a:cxn>
                <a:cxn ang="0">
                  <a:pos x="0" y="29"/>
                </a:cxn>
                <a:cxn ang="0">
                  <a:pos x="10" y="47"/>
                </a:cxn>
                <a:cxn ang="0">
                  <a:pos x="62" y="18"/>
                </a:cxn>
                <a:cxn ang="0">
                  <a:pos x="51" y="0"/>
                </a:cxn>
              </a:cxnLst>
              <a:rect l="0" t="0" r="r" b="b"/>
              <a:pathLst>
                <a:path w="62" h="47">
                  <a:moveTo>
                    <a:pt x="51" y="0"/>
                  </a:moveTo>
                  <a:cubicBezTo>
                    <a:pt x="0" y="29"/>
                    <a:pt x="0" y="29"/>
                    <a:pt x="0" y="29"/>
                  </a:cubicBezTo>
                  <a:cubicBezTo>
                    <a:pt x="10" y="47"/>
                    <a:pt x="10" y="47"/>
                    <a:pt x="10" y="47"/>
                  </a:cubicBezTo>
                  <a:cubicBezTo>
                    <a:pt x="62" y="18"/>
                    <a:pt x="62" y="18"/>
                    <a:pt x="62" y="18"/>
                  </a:cubicBezTo>
                  <a:cubicBezTo>
                    <a:pt x="56" y="13"/>
                    <a:pt x="53" y="7"/>
                    <a:pt x="51" y="0"/>
                  </a:cubicBezTo>
                  <a:close/>
                </a:path>
              </a:pathLst>
            </a:custGeom>
            <a:solidFill>
              <a:srgbClr val="B7B7B8"/>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52" name="Freeform: Shape 12"/>
            <p:cNvSpPr/>
            <p:nvPr/>
          </p:nvSpPr>
          <p:spPr bwMode="auto">
            <a:xfrm>
              <a:off x="4700876" y="4600383"/>
              <a:ext cx="132229" cy="100912"/>
            </a:xfrm>
            <a:custGeom>
              <a:avLst/>
              <a:gdLst/>
              <a:ahLst/>
              <a:cxnLst>
                <a:cxn ang="0">
                  <a:pos x="11" y="0"/>
                </a:cxn>
                <a:cxn ang="0">
                  <a:pos x="0" y="18"/>
                </a:cxn>
                <a:cxn ang="0">
                  <a:pos x="52" y="48"/>
                </a:cxn>
                <a:cxn ang="0">
                  <a:pos x="63" y="30"/>
                </a:cxn>
                <a:cxn ang="0">
                  <a:pos x="11" y="0"/>
                </a:cxn>
              </a:cxnLst>
              <a:rect l="0" t="0" r="r" b="b"/>
              <a:pathLst>
                <a:path w="63" h="48">
                  <a:moveTo>
                    <a:pt x="11" y="0"/>
                  </a:moveTo>
                  <a:cubicBezTo>
                    <a:pt x="9" y="7"/>
                    <a:pt x="5" y="13"/>
                    <a:pt x="0" y="18"/>
                  </a:cubicBezTo>
                  <a:cubicBezTo>
                    <a:pt x="52" y="48"/>
                    <a:pt x="52" y="48"/>
                    <a:pt x="52" y="48"/>
                  </a:cubicBezTo>
                  <a:cubicBezTo>
                    <a:pt x="63" y="30"/>
                    <a:pt x="63" y="30"/>
                    <a:pt x="63" y="30"/>
                  </a:cubicBezTo>
                  <a:lnTo>
                    <a:pt x="11" y="0"/>
                  </a:lnTo>
                  <a:close/>
                </a:path>
              </a:pathLst>
            </a:custGeom>
            <a:solidFill>
              <a:srgbClr val="B7B7B8"/>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53" name="Freeform: Shape 13"/>
            <p:cNvSpPr/>
            <p:nvPr/>
          </p:nvSpPr>
          <p:spPr bwMode="auto">
            <a:xfrm>
              <a:off x="5487297" y="4890940"/>
              <a:ext cx="48716" cy="81773"/>
            </a:xfrm>
            <a:custGeom>
              <a:avLst/>
              <a:gdLst/>
              <a:ahLst/>
              <a:cxnLst>
                <a:cxn ang="0">
                  <a:pos x="0" y="1"/>
                </a:cxn>
                <a:cxn ang="0">
                  <a:pos x="9" y="39"/>
                </a:cxn>
                <a:cxn ang="0">
                  <a:pos x="22" y="17"/>
                </a:cxn>
                <a:cxn ang="0">
                  <a:pos x="0" y="1"/>
                </a:cxn>
              </a:cxnLst>
              <a:rect l="0" t="0" r="r" b="b"/>
              <a:pathLst>
                <a:path w="23" h="39">
                  <a:moveTo>
                    <a:pt x="0" y="1"/>
                  </a:moveTo>
                  <a:cubicBezTo>
                    <a:pt x="9" y="39"/>
                    <a:pt x="9" y="39"/>
                    <a:pt x="9" y="39"/>
                  </a:cubicBezTo>
                  <a:cubicBezTo>
                    <a:pt x="18" y="35"/>
                    <a:pt x="23" y="26"/>
                    <a:pt x="22" y="17"/>
                  </a:cubicBezTo>
                  <a:cubicBezTo>
                    <a:pt x="20" y="7"/>
                    <a:pt x="10" y="0"/>
                    <a:pt x="0" y="1"/>
                  </a:cubicBezTo>
                  <a:close/>
                </a:path>
              </a:pathLst>
            </a:custGeom>
            <a:solidFill>
              <a:schemeClr val="accent6"/>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54" name="Freeform: Shape 14"/>
            <p:cNvSpPr/>
            <p:nvPr/>
          </p:nvSpPr>
          <p:spPr bwMode="auto">
            <a:xfrm>
              <a:off x="5450759" y="4896161"/>
              <a:ext cx="46976" cy="80033"/>
            </a:xfrm>
            <a:custGeom>
              <a:avLst/>
              <a:gdLst/>
              <a:ahLst/>
              <a:cxnLst>
                <a:cxn ang="0">
                  <a:pos x="2" y="22"/>
                </a:cxn>
                <a:cxn ang="0">
                  <a:pos x="23" y="38"/>
                </a:cxn>
                <a:cxn ang="0">
                  <a:pos x="14" y="0"/>
                </a:cxn>
                <a:cxn ang="0">
                  <a:pos x="2" y="22"/>
                </a:cxn>
              </a:cxnLst>
              <a:rect l="0" t="0" r="r" b="b"/>
              <a:pathLst>
                <a:path w="23" h="39">
                  <a:moveTo>
                    <a:pt x="2" y="22"/>
                  </a:moveTo>
                  <a:cubicBezTo>
                    <a:pt x="4" y="32"/>
                    <a:pt x="13" y="39"/>
                    <a:pt x="23" y="38"/>
                  </a:cubicBezTo>
                  <a:cubicBezTo>
                    <a:pt x="14" y="0"/>
                    <a:pt x="14" y="0"/>
                    <a:pt x="14" y="0"/>
                  </a:cubicBezTo>
                  <a:cubicBezTo>
                    <a:pt x="5" y="4"/>
                    <a:pt x="0" y="13"/>
                    <a:pt x="2" y="22"/>
                  </a:cubicBezTo>
                  <a:close/>
                </a:path>
              </a:pathLst>
            </a:custGeom>
            <a:solidFill>
              <a:schemeClr val="tx2"/>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55" name="Freeform: Shape 15"/>
            <p:cNvSpPr/>
            <p:nvPr/>
          </p:nvSpPr>
          <p:spPr bwMode="auto">
            <a:xfrm>
              <a:off x="5055808" y="4497730"/>
              <a:ext cx="873413" cy="873413"/>
            </a:xfrm>
            <a:custGeom>
              <a:avLst/>
              <a:gdLst/>
              <a:ahLst/>
              <a:cxnLst>
                <a:cxn ang="0">
                  <a:pos x="417" y="203"/>
                </a:cxn>
                <a:cxn ang="0">
                  <a:pos x="409" y="177"/>
                </a:cxn>
                <a:cxn ang="0">
                  <a:pos x="405" y="158"/>
                </a:cxn>
                <a:cxn ang="0">
                  <a:pos x="402" y="131"/>
                </a:cxn>
                <a:cxn ang="0">
                  <a:pos x="363" y="128"/>
                </a:cxn>
                <a:cxn ang="0">
                  <a:pos x="379" y="86"/>
                </a:cxn>
                <a:cxn ang="0">
                  <a:pos x="335" y="89"/>
                </a:cxn>
                <a:cxn ang="0">
                  <a:pos x="344" y="51"/>
                </a:cxn>
                <a:cxn ang="0">
                  <a:pos x="319" y="40"/>
                </a:cxn>
                <a:cxn ang="0">
                  <a:pos x="302" y="30"/>
                </a:cxn>
                <a:cxn ang="0">
                  <a:pos x="280" y="14"/>
                </a:cxn>
                <a:cxn ang="0">
                  <a:pos x="252" y="41"/>
                </a:cxn>
                <a:cxn ang="0">
                  <a:pos x="232" y="1"/>
                </a:cxn>
                <a:cxn ang="0">
                  <a:pos x="210" y="35"/>
                </a:cxn>
                <a:cxn ang="0">
                  <a:pos x="188" y="1"/>
                </a:cxn>
                <a:cxn ang="0">
                  <a:pos x="168" y="41"/>
                </a:cxn>
                <a:cxn ang="0">
                  <a:pos x="140" y="14"/>
                </a:cxn>
                <a:cxn ang="0">
                  <a:pos x="117" y="30"/>
                </a:cxn>
                <a:cxn ang="0">
                  <a:pos x="101" y="40"/>
                </a:cxn>
                <a:cxn ang="0">
                  <a:pos x="76" y="51"/>
                </a:cxn>
                <a:cxn ang="0">
                  <a:pos x="85" y="89"/>
                </a:cxn>
                <a:cxn ang="0">
                  <a:pos x="40" y="86"/>
                </a:cxn>
                <a:cxn ang="0">
                  <a:pos x="56" y="128"/>
                </a:cxn>
                <a:cxn ang="0">
                  <a:pos x="18" y="131"/>
                </a:cxn>
                <a:cxn ang="0">
                  <a:pos x="15" y="158"/>
                </a:cxn>
                <a:cxn ang="0">
                  <a:pos x="11" y="177"/>
                </a:cxn>
                <a:cxn ang="0">
                  <a:pos x="2" y="203"/>
                </a:cxn>
                <a:cxn ang="0">
                  <a:pos x="36" y="222"/>
                </a:cxn>
                <a:cxn ang="0">
                  <a:pos x="5" y="253"/>
                </a:cxn>
                <a:cxn ang="0">
                  <a:pos x="46" y="269"/>
                </a:cxn>
                <a:cxn ang="0">
                  <a:pos x="23" y="300"/>
                </a:cxn>
                <a:cxn ang="0">
                  <a:pos x="41" y="320"/>
                </a:cxn>
                <a:cxn ang="0">
                  <a:pos x="52" y="336"/>
                </a:cxn>
                <a:cxn ang="0">
                  <a:pos x="66" y="360"/>
                </a:cxn>
                <a:cxn ang="0">
                  <a:pos x="103" y="347"/>
                </a:cxn>
                <a:cxn ang="0">
                  <a:pos x="105" y="391"/>
                </a:cxn>
                <a:cxn ang="0">
                  <a:pos x="145" y="371"/>
                </a:cxn>
                <a:cxn ang="0">
                  <a:pos x="152" y="409"/>
                </a:cxn>
                <a:cxn ang="0">
                  <a:pos x="179" y="409"/>
                </a:cxn>
                <a:cxn ang="0">
                  <a:pos x="198" y="411"/>
                </a:cxn>
                <a:cxn ang="0">
                  <a:pos x="221" y="411"/>
                </a:cxn>
                <a:cxn ang="0">
                  <a:pos x="240" y="409"/>
                </a:cxn>
                <a:cxn ang="0">
                  <a:pos x="268" y="409"/>
                </a:cxn>
                <a:cxn ang="0">
                  <a:pos x="275" y="371"/>
                </a:cxn>
                <a:cxn ang="0">
                  <a:pos x="314" y="391"/>
                </a:cxn>
                <a:cxn ang="0">
                  <a:pos x="317" y="347"/>
                </a:cxn>
                <a:cxn ang="0">
                  <a:pos x="353" y="360"/>
                </a:cxn>
                <a:cxn ang="0">
                  <a:pos x="367" y="336"/>
                </a:cxn>
                <a:cxn ang="0">
                  <a:pos x="378" y="320"/>
                </a:cxn>
                <a:cxn ang="0">
                  <a:pos x="396" y="300"/>
                </a:cxn>
                <a:cxn ang="0">
                  <a:pos x="373" y="269"/>
                </a:cxn>
                <a:cxn ang="0">
                  <a:pos x="415" y="253"/>
                </a:cxn>
                <a:cxn ang="0">
                  <a:pos x="383" y="222"/>
                </a:cxn>
                <a:cxn ang="0">
                  <a:pos x="94" y="180"/>
                </a:cxn>
                <a:cxn ang="0">
                  <a:pos x="239" y="94"/>
                </a:cxn>
                <a:cxn ang="0">
                  <a:pos x="210" y="355"/>
                </a:cxn>
                <a:cxn ang="0">
                  <a:pos x="210" y="355"/>
                </a:cxn>
                <a:cxn ang="0">
                  <a:pos x="251" y="210"/>
                </a:cxn>
                <a:cxn ang="0">
                  <a:pos x="325" y="180"/>
                </a:cxn>
              </a:cxnLst>
              <a:rect l="0" t="0" r="r" b="b"/>
              <a:pathLst>
                <a:path w="419" h="419">
                  <a:moveTo>
                    <a:pt x="411" y="219"/>
                  </a:moveTo>
                  <a:cubicBezTo>
                    <a:pt x="413" y="219"/>
                    <a:pt x="415" y="218"/>
                    <a:pt x="417" y="216"/>
                  </a:cubicBezTo>
                  <a:cubicBezTo>
                    <a:pt x="418" y="214"/>
                    <a:pt x="419" y="212"/>
                    <a:pt x="419" y="210"/>
                  </a:cubicBezTo>
                  <a:cubicBezTo>
                    <a:pt x="419" y="207"/>
                    <a:pt x="418" y="205"/>
                    <a:pt x="417" y="203"/>
                  </a:cubicBezTo>
                  <a:cubicBezTo>
                    <a:pt x="415" y="201"/>
                    <a:pt x="413" y="200"/>
                    <a:pt x="411" y="200"/>
                  </a:cubicBezTo>
                  <a:cubicBezTo>
                    <a:pt x="408" y="200"/>
                    <a:pt x="395" y="198"/>
                    <a:pt x="383" y="197"/>
                  </a:cubicBezTo>
                  <a:cubicBezTo>
                    <a:pt x="383" y="193"/>
                    <a:pt x="382" y="189"/>
                    <a:pt x="382" y="185"/>
                  </a:cubicBezTo>
                  <a:cubicBezTo>
                    <a:pt x="393" y="182"/>
                    <a:pt x="406" y="178"/>
                    <a:pt x="409" y="177"/>
                  </a:cubicBezTo>
                  <a:cubicBezTo>
                    <a:pt x="411" y="176"/>
                    <a:pt x="413" y="174"/>
                    <a:pt x="414" y="173"/>
                  </a:cubicBezTo>
                  <a:cubicBezTo>
                    <a:pt x="415" y="171"/>
                    <a:pt x="415" y="168"/>
                    <a:pt x="415" y="166"/>
                  </a:cubicBezTo>
                  <a:cubicBezTo>
                    <a:pt x="414" y="164"/>
                    <a:pt x="413" y="162"/>
                    <a:pt x="411" y="160"/>
                  </a:cubicBezTo>
                  <a:cubicBezTo>
                    <a:pt x="409" y="159"/>
                    <a:pt x="407" y="158"/>
                    <a:pt x="405" y="158"/>
                  </a:cubicBezTo>
                  <a:cubicBezTo>
                    <a:pt x="402" y="159"/>
                    <a:pt x="389" y="160"/>
                    <a:pt x="377" y="162"/>
                  </a:cubicBezTo>
                  <a:cubicBezTo>
                    <a:pt x="376" y="158"/>
                    <a:pt x="374" y="154"/>
                    <a:pt x="373" y="150"/>
                  </a:cubicBezTo>
                  <a:cubicBezTo>
                    <a:pt x="384" y="144"/>
                    <a:pt x="395" y="137"/>
                    <a:pt x="397" y="136"/>
                  </a:cubicBezTo>
                  <a:cubicBezTo>
                    <a:pt x="400" y="135"/>
                    <a:pt x="401" y="133"/>
                    <a:pt x="402" y="131"/>
                  </a:cubicBezTo>
                  <a:cubicBezTo>
                    <a:pt x="402" y="129"/>
                    <a:pt x="402" y="126"/>
                    <a:pt x="401" y="124"/>
                  </a:cubicBezTo>
                  <a:cubicBezTo>
                    <a:pt x="400" y="122"/>
                    <a:pt x="398" y="120"/>
                    <a:pt x="396" y="119"/>
                  </a:cubicBezTo>
                  <a:cubicBezTo>
                    <a:pt x="394" y="118"/>
                    <a:pt x="392" y="118"/>
                    <a:pt x="390" y="119"/>
                  </a:cubicBezTo>
                  <a:cubicBezTo>
                    <a:pt x="387" y="120"/>
                    <a:pt x="375" y="124"/>
                    <a:pt x="363" y="128"/>
                  </a:cubicBezTo>
                  <a:cubicBezTo>
                    <a:pt x="361" y="124"/>
                    <a:pt x="359" y="121"/>
                    <a:pt x="357" y="117"/>
                  </a:cubicBezTo>
                  <a:cubicBezTo>
                    <a:pt x="366" y="109"/>
                    <a:pt x="376" y="100"/>
                    <a:pt x="378" y="99"/>
                  </a:cubicBezTo>
                  <a:cubicBezTo>
                    <a:pt x="380" y="97"/>
                    <a:pt x="381" y="95"/>
                    <a:pt x="381" y="93"/>
                  </a:cubicBezTo>
                  <a:cubicBezTo>
                    <a:pt x="381" y="90"/>
                    <a:pt x="381" y="88"/>
                    <a:pt x="379" y="86"/>
                  </a:cubicBezTo>
                  <a:cubicBezTo>
                    <a:pt x="378" y="84"/>
                    <a:pt x="376" y="83"/>
                    <a:pt x="374" y="82"/>
                  </a:cubicBezTo>
                  <a:cubicBezTo>
                    <a:pt x="371" y="82"/>
                    <a:pt x="369" y="82"/>
                    <a:pt x="367" y="83"/>
                  </a:cubicBezTo>
                  <a:cubicBezTo>
                    <a:pt x="365" y="85"/>
                    <a:pt x="353" y="91"/>
                    <a:pt x="343" y="98"/>
                  </a:cubicBezTo>
                  <a:cubicBezTo>
                    <a:pt x="340" y="95"/>
                    <a:pt x="338" y="91"/>
                    <a:pt x="335" y="89"/>
                  </a:cubicBezTo>
                  <a:cubicBezTo>
                    <a:pt x="342" y="79"/>
                    <a:pt x="350" y="68"/>
                    <a:pt x="351" y="66"/>
                  </a:cubicBezTo>
                  <a:cubicBezTo>
                    <a:pt x="353" y="64"/>
                    <a:pt x="353" y="62"/>
                    <a:pt x="353" y="59"/>
                  </a:cubicBezTo>
                  <a:cubicBezTo>
                    <a:pt x="353" y="57"/>
                    <a:pt x="352" y="55"/>
                    <a:pt x="350" y="53"/>
                  </a:cubicBezTo>
                  <a:cubicBezTo>
                    <a:pt x="348" y="52"/>
                    <a:pt x="346" y="51"/>
                    <a:pt x="344" y="51"/>
                  </a:cubicBezTo>
                  <a:cubicBezTo>
                    <a:pt x="341" y="51"/>
                    <a:pt x="339" y="52"/>
                    <a:pt x="337" y="53"/>
                  </a:cubicBezTo>
                  <a:cubicBezTo>
                    <a:pt x="335" y="55"/>
                    <a:pt x="326" y="64"/>
                    <a:pt x="317" y="72"/>
                  </a:cubicBezTo>
                  <a:cubicBezTo>
                    <a:pt x="313" y="70"/>
                    <a:pt x="310" y="67"/>
                    <a:pt x="307" y="65"/>
                  </a:cubicBezTo>
                  <a:cubicBezTo>
                    <a:pt x="312" y="54"/>
                    <a:pt x="317" y="42"/>
                    <a:pt x="319" y="40"/>
                  </a:cubicBezTo>
                  <a:cubicBezTo>
                    <a:pt x="320" y="37"/>
                    <a:pt x="320" y="35"/>
                    <a:pt x="319" y="33"/>
                  </a:cubicBezTo>
                  <a:cubicBezTo>
                    <a:pt x="318" y="31"/>
                    <a:pt x="317" y="29"/>
                    <a:pt x="314" y="28"/>
                  </a:cubicBezTo>
                  <a:cubicBezTo>
                    <a:pt x="312" y="27"/>
                    <a:pt x="310" y="26"/>
                    <a:pt x="308" y="27"/>
                  </a:cubicBezTo>
                  <a:cubicBezTo>
                    <a:pt x="306" y="27"/>
                    <a:pt x="304" y="28"/>
                    <a:pt x="302" y="30"/>
                  </a:cubicBezTo>
                  <a:cubicBezTo>
                    <a:pt x="301" y="32"/>
                    <a:pt x="293" y="43"/>
                    <a:pt x="286" y="53"/>
                  </a:cubicBezTo>
                  <a:cubicBezTo>
                    <a:pt x="282" y="51"/>
                    <a:pt x="279" y="50"/>
                    <a:pt x="275" y="48"/>
                  </a:cubicBezTo>
                  <a:cubicBezTo>
                    <a:pt x="277" y="36"/>
                    <a:pt x="280" y="23"/>
                    <a:pt x="281" y="21"/>
                  </a:cubicBezTo>
                  <a:cubicBezTo>
                    <a:pt x="281" y="18"/>
                    <a:pt x="281" y="16"/>
                    <a:pt x="280" y="14"/>
                  </a:cubicBezTo>
                  <a:cubicBezTo>
                    <a:pt x="279" y="12"/>
                    <a:pt x="277" y="11"/>
                    <a:pt x="274" y="10"/>
                  </a:cubicBezTo>
                  <a:cubicBezTo>
                    <a:pt x="272" y="9"/>
                    <a:pt x="270" y="9"/>
                    <a:pt x="268" y="10"/>
                  </a:cubicBezTo>
                  <a:cubicBezTo>
                    <a:pt x="266" y="11"/>
                    <a:pt x="264" y="13"/>
                    <a:pt x="263" y="15"/>
                  </a:cubicBezTo>
                  <a:cubicBezTo>
                    <a:pt x="262" y="17"/>
                    <a:pt x="257" y="30"/>
                    <a:pt x="252" y="41"/>
                  </a:cubicBezTo>
                  <a:cubicBezTo>
                    <a:pt x="248" y="40"/>
                    <a:pt x="244" y="39"/>
                    <a:pt x="240" y="38"/>
                  </a:cubicBezTo>
                  <a:cubicBezTo>
                    <a:pt x="240" y="26"/>
                    <a:pt x="240" y="13"/>
                    <a:pt x="240" y="10"/>
                  </a:cubicBezTo>
                  <a:cubicBezTo>
                    <a:pt x="240" y="8"/>
                    <a:pt x="239" y="5"/>
                    <a:pt x="238" y="4"/>
                  </a:cubicBezTo>
                  <a:cubicBezTo>
                    <a:pt x="236" y="2"/>
                    <a:pt x="234" y="1"/>
                    <a:pt x="232" y="1"/>
                  </a:cubicBezTo>
                  <a:cubicBezTo>
                    <a:pt x="229" y="0"/>
                    <a:pt x="227" y="1"/>
                    <a:pt x="225" y="2"/>
                  </a:cubicBezTo>
                  <a:cubicBezTo>
                    <a:pt x="223" y="4"/>
                    <a:pt x="222" y="6"/>
                    <a:pt x="221" y="8"/>
                  </a:cubicBezTo>
                  <a:cubicBezTo>
                    <a:pt x="221" y="11"/>
                    <a:pt x="218" y="24"/>
                    <a:pt x="216" y="36"/>
                  </a:cubicBezTo>
                  <a:cubicBezTo>
                    <a:pt x="214" y="35"/>
                    <a:pt x="212" y="35"/>
                    <a:pt x="210" y="35"/>
                  </a:cubicBezTo>
                  <a:cubicBezTo>
                    <a:pt x="208" y="35"/>
                    <a:pt x="206" y="35"/>
                    <a:pt x="204" y="36"/>
                  </a:cubicBezTo>
                  <a:cubicBezTo>
                    <a:pt x="201" y="24"/>
                    <a:pt x="199" y="11"/>
                    <a:pt x="198" y="8"/>
                  </a:cubicBezTo>
                  <a:cubicBezTo>
                    <a:pt x="198" y="6"/>
                    <a:pt x="196" y="4"/>
                    <a:pt x="194" y="2"/>
                  </a:cubicBezTo>
                  <a:cubicBezTo>
                    <a:pt x="192" y="1"/>
                    <a:pt x="190" y="0"/>
                    <a:pt x="188" y="1"/>
                  </a:cubicBezTo>
                  <a:cubicBezTo>
                    <a:pt x="185" y="1"/>
                    <a:pt x="183" y="2"/>
                    <a:pt x="182" y="4"/>
                  </a:cubicBezTo>
                  <a:cubicBezTo>
                    <a:pt x="180" y="5"/>
                    <a:pt x="179" y="8"/>
                    <a:pt x="179" y="10"/>
                  </a:cubicBezTo>
                  <a:cubicBezTo>
                    <a:pt x="179" y="13"/>
                    <a:pt x="179" y="26"/>
                    <a:pt x="180" y="38"/>
                  </a:cubicBezTo>
                  <a:cubicBezTo>
                    <a:pt x="176" y="39"/>
                    <a:pt x="172" y="40"/>
                    <a:pt x="168" y="41"/>
                  </a:cubicBezTo>
                  <a:cubicBezTo>
                    <a:pt x="163" y="30"/>
                    <a:pt x="158" y="17"/>
                    <a:pt x="156" y="15"/>
                  </a:cubicBezTo>
                  <a:cubicBezTo>
                    <a:pt x="156" y="13"/>
                    <a:pt x="154" y="11"/>
                    <a:pt x="152" y="10"/>
                  </a:cubicBezTo>
                  <a:cubicBezTo>
                    <a:pt x="150" y="9"/>
                    <a:pt x="147" y="9"/>
                    <a:pt x="145" y="10"/>
                  </a:cubicBezTo>
                  <a:cubicBezTo>
                    <a:pt x="143" y="11"/>
                    <a:pt x="141" y="12"/>
                    <a:pt x="140" y="14"/>
                  </a:cubicBezTo>
                  <a:cubicBezTo>
                    <a:pt x="138" y="16"/>
                    <a:pt x="138" y="18"/>
                    <a:pt x="138" y="21"/>
                  </a:cubicBezTo>
                  <a:cubicBezTo>
                    <a:pt x="139" y="23"/>
                    <a:pt x="142" y="36"/>
                    <a:pt x="145" y="48"/>
                  </a:cubicBezTo>
                  <a:cubicBezTo>
                    <a:pt x="141" y="50"/>
                    <a:pt x="137" y="51"/>
                    <a:pt x="133" y="53"/>
                  </a:cubicBezTo>
                  <a:cubicBezTo>
                    <a:pt x="127" y="43"/>
                    <a:pt x="119" y="32"/>
                    <a:pt x="117" y="30"/>
                  </a:cubicBezTo>
                  <a:cubicBezTo>
                    <a:pt x="116" y="28"/>
                    <a:pt x="114" y="27"/>
                    <a:pt x="112" y="27"/>
                  </a:cubicBezTo>
                  <a:cubicBezTo>
                    <a:pt x="109" y="26"/>
                    <a:pt x="107" y="27"/>
                    <a:pt x="105" y="28"/>
                  </a:cubicBezTo>
                  <a:cubicBezTo>
                    <a:pt x="103" y="29"/>
                    <a:pt x="101" y="31"/>
                    <a:pt x="101" y="33"/>
                  </a:cubicBezTo>
                  <a:cubicBezTo>
                    <a:pt x="100" y="35"/>
                    <a:pt x="100" y="37"/>
                    <a:pt x="101" y="40"/>
                  </a:cubicBezTo>
                  <a:cubicBezTo>
                    <a:pt x="102" y="42"/>
                    <a:pt x="107" y="54"/>
                    <a:pt x="113" y="65"/>
                  </a:cubicBezTo>
                  <a:cubicBezTo>
                    <a:pt x="109" y="67"/>
                    <a:pt x="106" y="70"/>
                    <a:pt x="103" y="72"/>
                  </a:cubicBezTo>
                  <a:cubicBezTo>
                    <a:pt x="94" y="64"/>
                    <a:pt x="84" y="55"/>
                    <a:pt x="82" y="53"/>
                  </a:cubicBezTo>
                  <a:cubicBezTo>
                    <a:pt x="80" y="52"/>
                    <a:pt x="78" y="51"/>
                    <a:pt x="76" y="51"/>
                  </a:cubicBezTo>
                  <a:cubicBezTo>
                    <a:pt x="73" y="51"/>
                    <a:pt x="71" y="52"/>
                    <a:pt x="69" y="53"/>
                  </a:cubicBezTo>
                  <a:cubicBezTo>
                    <a:pt x="68" y="55"/>
                    <a:pt x="67" y="57"/>
                    <a:pt x="66" y="59"/>
                  </a:cubicBezTo>
                  <a:cubicBezTo>
                    <a:pt x="66" y="62"/>
                    <a:pt x="66" y="64"/>
                    <a:pt x="68" y="66"/>
                  </a:cubicBezTo>
                  <a:cubicBezTo>
                    <a:pt x="70" y="68"/>
                    <a:pt x="78" y="79"/>
                    <a:pt x="85" y="89"/>
                  </a:cubicBezTo>
                  <a:cubicBezTo>
                    <a:pt x="82" y="92"/>
                    <a:pt x="79" y="95"/>
                    <a:pt x="77" y="98"/>
                  </a:cubicBezTo>
                  <a:cubicBezTo>
                    <a:pt x="66" y="91"/>
                    <a:pt x="55" y="85"/>
                    <a:pt x="52" y="83"/>
                  </a:cubicBezTo>
                  <a:cubicBezTo>
                    <a:pt x="50" y="82"/>
                    <a:pt x="48" y="82"/>
                    <a:pt x="46" y="82"/>
                  </a:cubicBezTo>
                  <a:cubicBezTo>
                    <a:pt x="44" y="83"/>
                    <a:pt x="42" y="84"/>
                    <a:pt x="40" y="86"/>
                  </a:cubicBezTo>
                  <a:cubicBezTo>
                    <a:pt x="39" y="88"/>
                    <a:pt x="38" y="90"/>
                    <a:pt x="38" y="93"/>
                  </a:cubicBezTo>
                  <a:cubicBezTo>
                    <a:pt x="39" y="95"/>
                    <a:pt x="39" y="97"/>
                    <a:pt x="41" y="99"/>
                  </a:cubicBezTo>
                  <a:cubicBezTo>
                    <a:pt x="43" y="100"/>
                    <a:pt x="53" y="109"/>
                    <a:pt x="62" y="117"/>
                  </a:cubicBezTo>
                  <a:cubicBezTo>
                    <a:pt x="60" y="121"/>
                    <a:pt x="58" y="124"/>
                    <a:pt x="56" y="128"/>
                  </a:cubicBezTo>
                  <a:cubicBezTo>
                    <a:pt x="45" y="124"/>
                    <a:pt x="32" y="120"/>
                    <a:pt x="30" y="119"/>
                  </a:cubicBezTo>
                  <a:cubicBezTo>
                    <a:pt x="27" y="118"/>
                    <a:pt x="25" y="118"/>
                    <a:pt x="23" y="119"/>
                  </a:cubicBezTo>
                  <a:cubicBezTo>
                    <a:pt x="21" y="120"/>
                    <a:pt x="19" y="122"/>
                    <a:pt x="18" y="124"/>
                  </a:cubicBezTo>
                  <a:cubicBezTo>
                    <a:pt x="17" y="126"/>
                    <a:pt x="17" y="129"/>
                    <a:pt x="18" y="131"/>
                  </a:cubicBezTo>
                  <a:cubicBezTo>
                    <a:pt x="18" y="133"/>
                    <a:pt x="20" y="135"/>
                    <a:pt x="22" y="136"/>
                  </a:cubicBezTo>
                  <a:cubicBezTo>
                    <a:pt x="24" y="137"/>
                    <a:pt x="36" y="144"/>
                    <a:pt x="46" y="150"/>
                  </a:cubicBezTo>
                  <a:cubicBezTo>
                    <a:pt x="45" y="154"/>
                    <a:pt x="44" y="158"/>
                    <a:pt x="43" y="162"/>
                  </a:cubicBezTo>
                  <a:cubicBezTo>
                    <a:pt x="31" y="160"/>
                    <a:pt x="17" y="159"/>
                    <a:pt x="15" y="158"/>
                  </a:cubicBezTo>
                  <a:cubicBezTo>
                    <a:pt x="12" y="158"/>
                    <a:pt x="10" y="159"/>
                    <a:pt x="8" y="160"/>
                  </a:cubicBezTo>
                  <a:cubicBezTo>
                    <a:pt x="7" y="162"/>
                    <a:pt x="5" y="164"/>
                    <a:pt x="5" y="166"/>
                  </a:cubicBezTo>
                  <a:cubicBezTo>
                    <a:pt x="4" y="168"/>
                    <a:pt x="5" y="171"/>
                    <a:pt x="6" y="173"/>
                  </a:cubicBezTo>
                  <a:cubicBezTo>
                    <a:pt x="7" y="174"/>
                    <a:pt x="9" y="176"/>
                    <a:pt x="11" y="177"/>
                  </a:cubicBezTo>
                  <a:cubicBezTo>
                    <a:pt x="13" y="178"/>
                    <a:pt x="26" y="182"/>
                    <a:pt x="38" y="185"/>
                  </a:cubicBezTo>
                  <a:cubicBezTo>
                    <a:pt x="37" y="189"/>
                    <a:pt x="37" y="193"/>
                    <a:pt x="36" y="197"/>
                  </a:cubicBezTo>
                  <a:cubicBezTo>
                    <a:pt x="24" y="198"/>
                    <a:pt x="11" y="200"/>
                    <a:pt x="8" y="200"/>
                  </a:cubicBezTo>
                  <a:cubicBezTo>
                    <a:pt x="6" y="200"/>
                    <a:pt x="4" y="201"/>
                    <a:pt x="2" y="203"/>
                  </a:cubicBezTo>
                  <a:cubicBezTo>
                    <a:pt x="1" y="205"/>
                    <a:pt x="0" y="207"/>
                    <a:pt x="0" y="210"/>
                  </a:cubicBezTo>
                  <a:cubicBezTo>
                    <a:pt x="0" y="212"/>
                    <a:pt x="1" y="214"/>
                    <a:pt x="2" y="216"/>
                  </a:cubicBezTo>
                  <a:cubicBezTo>
                    <a:pt x="4" y="218"/>
                    <a:pt x="6" y="219"/>
                    <a:pt x="8" y="219"/>
                  </a:cubicBezTo>
                  <a:cubicBezTo>
                    <a:pt x="11" y="219"/>
                    <a:pt x="24" y="221"/>
                    <a:pt x="36" y="222"/>
                  </a:cubicBezTo>
                  <a:cubicBezTo>
                    <a:pt x="37" y="226"/>
                    <a:pt x="37" y="230"/>
                    <a:pt x="38" y="234"/>
                  </a:cubicBezTo>
                  <a:cubicBezTo>
                    <a:pt x="26" y="237"/>
                    <a:pt x="13" y="241"/>
                    <a:pt x="11" y="242"/>
                  </a:cubicBezTo>
                  <a:cubicBezTo>
                    <a:pt x="9" y="243"/>
                    <a:pt x="7" y="245"/>
                    <a:pt x="6" y="247"/>
                  </a:cubicBezTo>
                  <a:cubicBezTo>
                    <a:pt x="5" y="248"/>
                    <a:pt x="4" y="251"/>
                    <a:pt x="5" y="253"/>
                  </a:cubicBezTo>
                  <a:cubicBezTo>
                    <a:pt x="5" y="255"/>
                    <a:pt x="7" y="257"/>
                    <a:pt x="8" y="259"/>
                  </a:cubicBezTo>
                  <a:cubicBezTo>
                    <a:pt x="10" y="260"/>
                    <a:pt x="12" y="261"/>
                    <a:pt x="15" y="261"/>
                  </a:cubicBezTo>
                  <a:cubicBezTo>
                    <a:pt x="17" y="260"/>
                    <a:pt x="31" y="259"/>
                    <a:pt x="43" y="257"/>
                  </a:cubicBezTo>
                  <a:cubicBezTo>
                    <a:pt x="44" y="261"/>
                    <a:pt x="45" y="265"/>
                    <a:pt x="46" y="269"/>
                  </a:cubicBezTo>
                  <a:cubicBezTo>
                    <a:pt x="36" y="275"/>
                    <a:pt x="24" y="282"/>
                    <a:pt x="22" y="283"/>
                  </a:cubicBezTo>
                  <a:cubicBezTo>
                    <a:pt x="20" y="284"/>
                    <a:pt x="18" y="286"/>
                    <a:pt x="18" y="288"/>
                  </a:cubicBezTo>
                  <a:cubicBezTo>
                    <a:pt x="17" y="290"/>
                    <a:pt x="17" y="293"/>
                    <a:pt x="18" y="295"/>
                  </a:cubicBezTo>
                  <a:cubicBezTo>
                    <a:pt x="19" y="297"/>
                    <a:pt x="21" y="299"/>
                    <a:pt x="23" y="300"/>
                  </a:cubicBezTo>
                  <a:cubicBezTo>
                    <a:pt x="25" y="301"/>
                    <a:pt x="27" y="301"/>
                    <a:pt x="30" y="300"/>
                  </a:cubicBezTo>
                  <a:cubicBezTo>
                    <a:pt x="32" y="299"/>
                    <a:pt x="45" y="295"/>
                    <a:pt x="56" y="291"/>
                  </a:cubicBezTo>
                  <a:cubicBezTo>
                    <a:pt x="58" y="295"/>
                    <a:pt x="60" y="298"/>
                    <a:pt x="62" y="302"/>
                  </a:cubicBezTo>
                  <a:cubicBezTo>
                    <a:pt x="53" y="310"/>
                    <a:pt x="43" y="319"/>
                    <a:pt x="41" y="320"/>
                  </a:cubicBezTo>
                  <a:cubicBezTo>
                    <a:pt x="39" y="322"/>
                    <a:pt x="39" y="324"/>
                    <a:pt x="38" y="326"/>
                  </a:cubicBezTo>
                  <a:cubicBezTo>
                    <a:pt x="38" y="329"/>
                    <a:pt x="39" y="331"/>
                    <a:pt x="40" y="333"/>
                  </a:cubicBezTo>
                  <a:cubicBezTo>
                    <a:pt x="42" y="335"/>
                    <a:pt x="44" y="336"/>
                    <a:pt x="46" y="337"/>
                  </a:cubicBezTo>
                  <a:cubicBezTo>
                    <a:pt x="48" y="337"/>
                    <a:pt x="50" y="337"/>
                    <a:pt x="52" y="336"/>
                  </a:cubicBezTo>
                  <a:cubicBezTo>
                    <a:pt x="55" y="334"/>
                    <a:pt x="66" y="328"/>
                    <a:pt x="77" y="321"/>
                  </a:cubicBezTo>
                  <a:cubicBezTo>
                    <a:pt x="79" y="325"/>
                    <a:pt x="82" y="328"/>
                    <a:pt x="85" y="330"/>
                  </a:cubicBezTo>
                  <a:cubicBezTo>
                    <a:pt x="78" y="340"/>
                    <a:pt x="70" y="351"/>
                    <a:pt x="68" y="353"/>
                  </a:cubicBezTo>
                  <a:cubicBezTo>
                    <a:pt x="67" y="355"/>
                    <a:pt x="66" y="357"/>
                    <a:pt x="66" y="360"/>
                  </a:cubicBezTo>
                  <a:cubicBezTo>
                    <a:pt x="67" y="362"/>
                    <a:pt x="68" y="364"/>
                    <a:pt x="69" y="366"/>
                  </a:cubicBezTo>
                  <a:cubicBezTo>
                    <a:pt x="71" y="367"/>
                    <a:pt x="73" y="368"/>
                    <a:pt x="76" y="368"/>
                  </a:cubicBezTo>
                  <a:cubicBezTo>
                    <a:pt x="78" y="368"/>
                    <a:pt x="80" y="367"/>
                    <a:pt x="82" y="366"/>
                  </a:cubicBezTo>
                  <a:cubicBezTo>
                    <a:pt x="84" y="364"/>
                    <a:pt x="94" y="355"/>
                    <a:pt x="103" y="347"/>
                  </a:cubicBezTo>
                  <a:cubicBezTo>
                    <a:pt x="106" y="349"/>
                    <a:pt x="109" y="352"/>
                    <a:pt x="113" y="354"/>
                  </a:cubicBezTo>
                  <a:cubicBezTo>
                    <a:pt x="107" y="365"/>
                    <a:pt x="102" y="377"/>
                    <a:pt x="101" y="379"/>
                  </a:cubicBezTo>
                  <a:cubicBezTo>
                    <a:pt x="100" y="382"/>
                    <a:pt x="100" y="384"/>
                    <a:pt x="101" y="386"/>
                  </a:cubicBezTo>
                  <a:cubicBezTo>
                    <a:pt x="101" y="388"/>
                    <a:pt x="103" y="390"/>
                    <a:pt x="105" y="391"/>
                  </a:cubicBezTo>
                  <a:cubicBezTo>
                    <a:pt x="107" y="393"/>
                    <a:pt x="109" y="393"/>
                    <a:pt x="112" y="392"/>
                  </a:cubicBezTo>
                  <a:cubicBezTo>
                    <a:pt x="114" y="392"/>
                    <a:pt x="116" y="391"/>
                    <a:pt x="117" y="389"/>
                  </a:cubicBezTo>
                  <a:cubicBezTo>
                    <a:pt x="119" y="387"/>
                    <a:pt x="127" y="376"/>
                    <a:pt x="133" y="366"/>
                  </a:cubicBezTo>
                  <a:cubicBezTo>
                    <a:pt x="137" y="368"/>
                    <a:pt x="141" y="369"/>
                    <a:pt x="145" y="371"/>
                  </a:cubicBezTo>
                  <a:cubicBezTo>
                    <a:pt x="142" y="383"/>
                    <a:pt x="139" y="396"/>
                    <a:pt x="138" y="398"/>
                  </a:cubicBezTo>
                  <a:cubicBezTo>
                    <a:pt x="138" y="401"/>
                    <a:pt x="138" y="403"/>
                    <a:pt x="140" y="405"/>
                  </a:cubicBezTo>
                  <a:cubicBezTo>
                    <a:pt x="141" y="407"/>
                    <a:pt x="143" y="408"/>
                    <a:pt x="145" y="409"/>
                  </a:cubicBezTo>
                  <a:cubicBezTo>
                    <a:pt x="147" y="410"/>
                    <a:pt x="150" y="410"/>
                    <a:pt x="152" y="409"/>
                  </a:cubicBezTo>
                  <a:cubicBezTo>
                    <a:pt x="154" y="408"/>
                    <a:pt x="156" y="406"/>
                    <a:pt x="156" y="404"/>
                  </a:cubicBezTo>
                  <a:cubicBezTo>
                    <a:pt x="158" y="402"/>
                    <a:pt x="163" y="389"/>
                    <a:pt x="168" y="378"/>
                  </a:cubicBezTo>
                  <a:cubicBezTo>
                    <a:pt x="172" y="379"/>
                    <a:pt x="176" y="380"/>
                    <a:pt x="180" y="381"/>
                  </a:cubicBezTo>
                  <a:cubicBezTo>
                    <a:pt x="179" y="393"/>
                    <a:pt x="179" y="406"/>
                    <a:pt x="179" y="409"/>
                  </a:cubicBezTo>
                  <a:cubicBezTo>
                    <a:pt x="179" y="411"/>
                    <a:pt x="180" y="414"/>
                    <a:pt x="182" y="415"/>
                  </a:cubicBezTo>
                  <a:cubicBezTo>
                    <a:pt x="183" y="417"/>
                    <a:pt x="185" y="418"/>
                    <a:pt x="188" y="418"/>
                  </a:cubicBezTo>
                  <a:cubicBezTo>
                    <a:pt x="190" y="419"/>
                    <a:pt x="192" y="418"/>
                    <a:pt x="194" y="417"/>
                  </a:cubicBezTo>
                  <a:cubicBezTo>
                    <a:pt x="196" y="415"/>
                    <a:pt x="198" y="413"/>
                    <a:pt x="198" y="411"/>
                  </a:cubicBezTo>
                  <a:cubicBezTo>
                    <a:pt x="199" y="408"/>
                    <a:pt x="201" y="395"/>
                    <a:pt x="204" y="383"/>
                  </a:cubicBezTo>
                  <a:cubicBezTo>
                    <a:pt x="206" y="384"/>
                    <a:pt x="208" y="384"/>
                    <a:pt x="210" y="384"/>
                  </a:cubicBezTo>
                  <a:cubicBezTo>
                    <a:pt x="212" y="384"/>
                    <a:pt x="214" y="384"/>
                    <a:pt x="216" y="383"/>
                  </a:cubicBezTo>
                  <a:cubicBezTo>
                    <a:pt x="218" y="395"/>
                    <a:pt x="221" y="408"/>
                    <a:pt x="221" y="411"/>
                  </a:cubicBezTo>
                  <a:cubicBezTo>
                    <a:pt x="222" y="413"/>
                    <a:pt x="223" y="415"/>
                    <a:pt x="225" y="417"/>
                  </a:cubicBezTo>
                  <a:cubicBezTo>
                    <a:pt x="227" y="418"/>
                    <a:pt x="229" y="419"/>
                    <a:pt x="232" y="418"/>
                  </a:cubicBezTo>
                  <a:cubicBezTo>
                    <a:pt x="234" y="418"/>
                    <a:pt x="236" y="417"/>
                    <a:pt x="238" y="415"/>
                  </a:cubicBezTo>
                  <a:cubicBezTo>
                    <a:pt x="239" y="414"/>
                    <a:pt x="240" y="412"/>
                    <a:pt x="240" y="409"/>
                  </a:cubicBezTo>
                  <a:cubicBezTo>
                    <a:pt x="240" y="406"/>
                    <a:pt x="240" y="393"/>
                    <a:pt x="240" y="381"/>
                  </a:cubicBezTo>
                  <a:cubicBezTo>
                    <a:pt x="244" y="380"/>
                    <a:pt x="248" y="379"/>
                    <a:pt x="252" y="378"/>
                  </a:cubicBezTo>
                  <a:cubicBezTo>
                    <a:pt x="257" y="390"/>
                    <a:pt x="262" y="402"/>
                    <a:pt x="263" y="404"/>
                  </a:cubicBezTo>
                  <a:cubicBezTo>
                    <a:pt x="264" y="406"/>
                    <a:pt x="266" y="408"/>
                    <a:pt x="268" y="409"/>
                  </a:cubicBezTo>
                  <a:cubicBezTo>
                    <a:pt x="270" y="410"/>
                    <a:pt x="272" y="410"/>
                    <a:pt x="274" y="409"/>
                  </a:cubicBezTo>
                  <a:cubicBezTo>
                    <a:pt x="277" y="408"/>
                    <a:pt x="279" y="407"/>
                    <a:pt x="280" y="405"/>
                  </a:cubicBezTo>
                  <a:cubicBezTo>
                    <a:pt x="281" y="403"/>
                    <a:pt x="281" y="401"/>
                    <a:pt x="281" y="398"/>
                  </a:cubicBezTo>
                  <a:cubicBezTo>
                    <a:pt x="280" y="396"/>
                    <a:pt x="277" y="383"/>
                    <a:pt x="275" y="371"/>
                  </a:cubicBezTo>
                  <a:cubicBezTo>
                    <a:pt x="279" y="369"/>
                    <a:pt x="282" y="368"/>
                    <a:pt x="286" y="366"/>
                  </a:cubicBezTo>
                  <a:cubicBezTo>
                    <a:pt x="293" y="376"/>
                    <a:pt x="301" y="387"/>
                    <a:pt x="302" y="389"/>
                  </a:cubicBezTo>
                  <a:cubicBezTo>
                    <a:pt x="304" y="391"/>
                    <a:pt x="306" y="392"/>
                    <a:pt x="308" y="392"/>
                  </a:cubicBezTo>
                  <a:cubicBezTo>
                    <a:pt x="310" y="393"/>
                    <a:pt x="312" y="393"/>
                    <a:pt x="314" y="391"/>
                  </a:cubicBezTo>
                  <a:cubicBezTo>
                    <a:pt x="317" y="390"/>
                    <a:pt x="318" y="388"/>
                    <a:pt x="319" y="386"/>
                  </a:cubicBezTo>
                  <a:cubicBezTo>
                    <a:pt x="320" y="384"/>
                    <a:pt x="320" y="382"/>
                    <a:pt x="319" y="379"/>
                  </a:cubicBezTo>
                  <a:cubicBezTo>
                    <a:pt x="317" y="377"/>
                    <a:pt x="312" y="365"/>
                    <a:pt x="307" y="354"/>
                  </a:cubicBezTo>
                  <a:cubicBezTo>
                    <a:pt x="310" y="352"/>
                    <a:pt x="313" y="349"/>
                    <a:pt x="317" y="347"/>
                  </a:cubicBezTo>
                  <a:cubicBezTo>
                    <a:pt x="326" y="355"/>
                    <a:pt x="335" y="364"/>
                    <a:pt x="337" y="366"/>
                  </a:cubicBezTo>
                  <a:cubicBezTo>
                    <a:pt x="339" y="367"/>
                    <a:pt x="341" y="368"/>
                    <a:pt x="344" y="368"/>
                  </a:cubicBezTo>
                  <a:cubicBezTo>
                    <a:pt x="346" y="368"/>
                    <a:pt x="348" y="367"/>
                    <a:pt x="350" y="366"/>
                  </a:cubicBezTo>
                  <a:cubicBezTo>
                    <a:pt x="352" y="364"/>
                    <a:pt x="353" y="362"/>
                    <a:pt x="353" y="360"/>
                  </a:cubicBezTo>
                  <a:cubicBezTo>
                    <a:pt x="353" y="357"/>
                    <a:pt x="353" y="355"/>
                    <a:pt x="351" y="353"/>
                  </a:cubicBezTo>
                  <a:cubicBezTo>
                    <a:pt x="350" y="351"/>
                    <a:pt x="342" y="340"/>
                    <a:pt x="335" y="330"/>
                  </a:cubicBezTo>
                  <a:cubicBezTo>
                    <a:pt x="338" y="328"/>
                    <a:pt x="340" y="325"/>
                    <a:pt x="343" y="321"/>
                  </a:cubicBezTo>
                  <a:cubicBezTo>
                    <a:pt x="353" y="328"/>
                    <a:pt x="365" y="334"/>
                    <a:pt x="367" y="336"/>
                  </a:cubicBezTo>
                  <a:cubicBezTo>
                    <a:pt x="369" y="337"/>
                    <a:pt x="371" y="337"/>
                    <a:pt x="374" y="337"/>
                  </a:cubicBezTo>
                  <a:cubicBezTo>
                    <a:pt x="376" y="336"/>
                    <a:pt x="378" y="335"/>
                    <a:pt x="379" y="333"/>
                  </a:cubicBezTo>
                  <a:cubicBezTo>
                    <a:pt x="381" y="331"/>
                    <a:pt x="381" y="329"/>
                    <a:pt x="381" y="326"/>
                  </a:cubicBezTo>
                  <a:cubicBezTo>
                    <a:pt x="381" y="324"/>
                    <a:pt x="380" y="322"/>
                    <a:pt x="378" y="320"/>
                  </a:cubicBezTo>
                  <a:cubicBezTo>
                    <a:pt x="376" y="319"/>
                    <a:pt x="366" y="310"/>
                    <a:pt x="357" y="302"/>
                  </a:cubicBezTo>
                  <a:cubicBezTo>
                    <a:pt x="359" y="298"/>
                    <a:pt x="361" y="295"/>
                    <a:pt x="363" y="291"/>
                  </a:cubicBezTo>
                  <a:cubicBezTo>
                    <a:pt x="375" y="295"/>
                    <a:pt x="387" y="299"/>
                    <a:pt x="390" y="300"/>
                  </a:cubicBezTo>
                  <a:cubicBezTo>
                    <a:pt x="392" y="301"/>
                    <a:pt x="394" y="301"/>
                    <a:pt x="396" y="300"/>
                  </a:cubicBezTo>
                  <a:cubicBezTo>
                    <a:pt x="398" y="299"/>
                    <a:pt x="400" y="297"/>
                    <a:pt x="401" y="295"/>
                  </a:cubicBezTo>
                  <a:cubicBezTo>
                    <a:pt x="402" y="293"/>
                    <a:pt x="402" y="290"/>
                    <a:pt x="402" y="288"/>
                  </a:cubicBezTo>
                  <a:cubicBezTo>
                    <a:pt x="401" y="286"/>
                    <a:pt x="400" y="284"/>
                    <a:pt x="397" y="283"/>
                  </a:cubicBezTo>
                  <a:cubicBezTo>
                    <a:pt x="395" y="282"/>
                    <a:pt x="384" y="275"/>
                    <a:pt x="373" y="269"/>
                  </a:cubicBezTo>
                  <a:cubicBezTo>
                    <a:pt x="374" y="265"/>
                    <a:pt x="376" y="261"/>
                    <a:pt x="377" y="257"/>
                  </a:cubicBezTo>
                  <a:cubicBezTo>
                    <a:pt x="389" y="259"/>
                    <a:pt x="402" y="260"/>
                    <a:pt x="405" y="261"/>
                  </a:cubicBezTo>
                  <a:cubicBezTo>
                    <a:pt x="407" y="261"/>
                    <a:pt x="409" y="260"/>
                    <a:pt x="411" y="259"/>
                  </a:cubicBezTo>
                  <a:cubicBezTo>
                    <a:pt x="413" y="257"/>
                    <a:pt x="414" y="255"/>
                    <a:pt x="415" y="253"/>
                  </a:cubicBezTo>
                  <a:cubicBezTo>
                    <a:pt x="415" y="251"/>
                    <a:pt x="415" y="248"/>
                    <a:pt x="414" y="247"/>
                  </a:cubicBezTo>
                  <a:cubicBezTo>
                    <a:pt x="413" y="245"/>
                    <a:pt x="411" y="243"/>
                    <a:pt x="409" y="242"/>
                  </a:cubicBezTo>
                  <a:cubicBezTo>
                    <a:pt x="406" y="241"/>
                    <a:pt x="393" y="237"/>
                    <a:pt x="382" y="234"/>
                  </a:cubicBezTo>
                  <a:cubicBezTo>
                    <a:pt x="382" y="230"/>
                    <a:pt x="383" y="226"/>
                    <a:pt x="383" y="222"/>
                  </a:cubicBezTo>
                  <a:cubicBezTo>
                    <a:pt x="395" y="221"/>
                    <a:pt x="408" y="219"/>
                    <a:pt x="411" y="219"/>
                  </a:cubicBezTo>
                  <a:close/>
                  <a:moveTo>
                    <a:pt x="94" y="239"/>
                  </a:moveTo>
                  <a:cubicBezTo>
                    <a:pt x="78" y="239"/>
                    <a:pt x="64" y="226"/>
                    <a:pt x="64" y="210"/>
                  </a:cubicBezTo>
                  <a:cubicBezTo>
                    <a:pt x="64" y="193"/>
                    <a:pt x="78" y="180"/>
                    <a:pt x="94" y="180"/>
                  </a:cubicBezTo>
                  <a:cubicBezTo>
                    <a:pt x="111" y="180"/>
                    <a:pt x="124" y="193"/>
                    <a:pt x="124" y="210"/>
                  </a:cubicBezTo>
                  <a:cubicBezTo>
                    <a:pt x="124" y="226"/>
                    <a:pt x="111" y="239"/>
                    <a:pt x="94" y="239"/>
                  </a:cubicBezTo>
                  <a:close/>
                  <a:moveTo>
                    <a:pt x="210" y="64"/>
                  </a:moveTo>
                  <a:cubicBezTo>
                    <a:pt x="226" y="64"/>
                    <a:pt x="239" y="77"/>
                    <a:pt x="239" y="94"/>
                  </a:cubicBezTo>
                  <a:cubicBezTo>
                    <a:pt x="239" y="110"/>
                    <a:pt x="226" y="124"/>
                    <a:pt x="210" y="124"/>
                  </a:cubicBezTo>
                  <a:cubicBezTo>
                    <a:pt x="193" y="124"/>
                    <a:pt x="180" y="110"/>
                    <a:pt x="180" y="94"/>
                  </a:cubicBezTo>
                  <a:cubicBezTo>
                    <a:pt x="180" y="77"/>
                    <a:pt x="193" y="64"/>
                    <a:pt x="210" y="64"/>
                  </a:cubicBezTo>
                  <a:close/>
                  <a:moveTo>
                    <a:pt x="210" y="355"/>
                  </a:moveTo>
                  <a:cubicBezTo>
                    <a:pt x="193" y="355"/>
                    <a:pt x="180" y="342"/>
                    <a:pt x="180" y="325"/>
                  </a:cubicBezTo>
                  <a:cubicBezTo>
                    <a:pt x="180" y="309"/>
                    <a:pt x="193" y="295"/>
                    <a:pt x="210" y="295"/>
                  </a:cubicBezTo>
                  <a:cubicBezTo>
                    <a:pt x="226" y="295"/>
                    <a:pt x="239" y="309"/>
                    <a:pt x="239" y="325"/>
                  </a:cubicBezTo>
                  <a:cubicBezTo>
                    <a:pt x="239" y="342"/>
                    <a:pt x="226" y="355"/>
                    <a:pt x="210" y="355"/>
                  </a:cubicBezTo>
                  <a:close/>
                  <a:moveTo>
                    <a:pt x="210" y="251"/>
                  </a:moveTo>
                  <a:cubicBezTo>
                    <a:pt x="187" y="251"/>
                    <a:pt x="169" y="232"/>
                    <a:pt x="169" y="210"/>
                  </a:cubicBezTo>
                  <a:cubicBezTo>
                    <a:pt x="169" y="187"/>
                    <a:pt x="187" y="168"/>
                    <a:pt x="210" y="168"/>
                  </a:cubicBezTo>
                  <a:cubicBezTo>
                    <a:pt x="232" y="168"/>
                    <a:pt x="251" y="187"/>
                    <a:pt x="251" y="210"/>
                  </a:cubicBezTo>
                  <a:cubicBezTo>
                    <a:pt x="251" y="232"/>
                    <a:pt x="232" y="251"/>
                    <a:pt x="210" y="251"/>
                  </a:cubicBezTo>
                  <a:close/>
                  <a:moveTo>
                    <a:pt x="325" y="239"/>
                  </a:moveTo>
                  <a:cubicBezTo>
                    <a:pt x="309" y="239"/>
                    <a:pt x="296" y="226"/>
                    <a:pt x="296" y="210"/>
                  </a:cubicBezTo>
                  <a:cubicBezTo>
                    <a:pt x="296" y="193"/>
                    <a:pt x="309" y="180"/>
                    <a:pt x="325" y="180"/>
                  </a:cubicBezTo>
                  <a:cubicBezTo>
                    <a:pt x="342" y="180"/>
                    <a:pt x="355" y="193"/>
                    <a:pt x="355" y="210"/>
                  </a:cubicBezTo>
                  <a:cubicBezTo>
                    <a:pt x="355" y="226"/>
                    <a:pt x="342" y="239"/>
                    <a:pt x="325" y="239"/>
                  </a:cubicBezTo>
                  <a:close/>
                </a:path>
              </a:pathLst>
            </a:custGeom>
            <a:solidFill>
              <a:schemeClr val="accent6"/>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56" name="Freeform: Shape 16"/>
            <p:cNvSpPr/>
            <p:nvPr/>
          </p:nvSpPr>
          <p:spPr bwMode="auto">
            <a:xfrm>
              <a:off x="5903124" y="4156717"/>
              <a:ext cx="607213" cy="600255"/>
            </a:xfrm>
            <a:custGeom>
              <a:avLst/>
              <a:gdLst/>
              <a:ahLst/>
              <a:cxnLst>
                <a:cxn ang="0">
                  <a:pos x="159" y="8"/>
                </a:cxn>
                <a:cxn ang="0">
                  <a:pos x="8" y="131"/>
                </a:cxn>
                <a:cxn ang="0">
                  <a:pos x="133" y="281"/>
                </a:cxn>
                <a:cxn ang="0">
                  <a:pos x="284" y="158"/>
                </a:cxn>
                <a:cxn ang="0">
                  <a:pos x="159" y="8"/>
                </a:cxn>
                <a:cxn ang="0">
                  <a:pos x="142" y="182"/>
                </a:cxn>
                <a:cxn ang="0">
                  <a:pos x="108" y="141"/>
                </a:cxn>
                <a:cxn ang="0">
                  <a:pos x="149" y="107"/>
                </a:cxn>
                <a:cxn ang="0">
                  <a:pos x="184" y="148"/>
                </a:cxn>
                <a:cxn ang="0">
                  <a:pos x="142" y="182"/>
                </a:cxn>
              </a:cxnLst>
              <a:rect l="0" t="0" r="r" b="b"/>
              <a:pathLst>
                <a:path w="291" h="288">
                  <a:moveTo>
                    <a:pt x="159" y="8"/>
                  </a:moveTo>
                  <a:cubicBezTo>
                    <a:pt x="82" y="0"/>
                    <a:pt x="15" y="56"/>
                    <a:pt x="8" y="131"/>
                  </a:cubicBezTo>
                  <a:cubicBezTo>
                    <a:pt x="0" y="207"/>
                    <a:pt x="56" y="274"/>
                    <a:pt x="133" y="281"/>
                  </a:cubicBezTo>
                  <a:cubicBezTo>
                    <a:pt x="209" y="288"/>
                    <a:pt x="276" y="233"/>
                    <a:pt x="284" y="158"/>
                  </a:cubicBezTo>
                  <a:cubicBezTo>
                    <a:pt x="291" y="82"/>
                    <a:pt x="235" y="15"/>
                    <a:pt x="159" y="8"/>
                  </a:cubicBezTo>
                  <a:close/>
                  <a:moveTo>
                    <a:pt x="142" y="182"/>
                  </a:moveTo>
                  <a:cubicBezTo>
                    <a:pt x="121" y="180"/>
                    <a:pt x="106" y="161"/>
                    <a:pt x="108" y="141"/>
                  </a:cubicBezTo>
                  <a:cubicBezTo>
                    <a:pt x="110" y="120"/>
                    <a:pt x="128" y="105"/>
                    <a:pt x="149" y="107"/>
                  </a:cubicBezTo>
                  <a:cubicBezTo>
                    <a:pt x="170" y="109"/>
                    <a:pt x="185" y="127"/>
                    <a:pt x="184" y="148"/>
                  </a:cubicBezTo>
                  <a:cubicBezTo>
                    <a:pt x="182" y="169"/>
                    <a:pt x="163" y="184"/>
                    <a:pt x="142" y="182"/>
                  </a:cubicBezTo>
                  <a:close/>
                </a:path>
              </a:pathLst>
            </a:custGeom>
            <a:solidFill>
              <a:schemeClr val="accent5">
                <a:lumMod val="20000"/>
                <a:lumOff val="80000"/>
              </a:schemeClr>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57" name="Freeform: Shape 17"/>
            <p:cNvSpPr/>
            <p:nvPr/>
          </p:nvSpPr>
          <p:spPr bwMode="auto">
            <a:xfrm>
              <a:off x="6082331" y="4334184"/>
              <a:ext cx="250541" cy="248801"/>
            </a:xfrm>
            <a:custGeom>
              <a:avLst/>
              <a:gdLst/>
              <a:ahLst/>
              <a:cxnLst>
                <a:cxn ang="0">
                  <a:pos x="65" y="3"/>
                </a:cxn>
                <a:cxn ang="0">
                  <a:pos x="2" y="54"/>
                </a:cxn>
                <a:cxn ang="0">
                  <a:pos x="54" y="116"/>
                </a:cxn>
                <a:cxn ang="0">
                  <a:pos x="117" y="65"/>
                </a:cxn>
                <a:cxn ang="0">
                  <a:pos x="65" y="3"/>
                </a:cxn>
                <a:cxn ang="0">
                  <a:pos x="57" y="87"/>
                </a:cxn>
                <a:cxn ang="0">
                  <a:pos x="31" y="57"/>
                </a:cxn>
                <a:cxn ang="0">
                  <a:pos x="62" y="31"/>
                </a:cxn>
                <a:cxn ang="0">
                  <a:pos x="88" y="62"/>
                </a:cxn>
                <a:cxn ang="0">
                  <a:pos x="57" y="87"/>
                </a:cxn>
              </a:cxnLst>
              <a:rect l="0" t="0" r="r" b="b"/>
              <a:pathLst>
                <a:path w="120" h="119">
                  <a:moveTo>
                    <a:pt x="65" y="3"/>
                  </a:moveTo>
                  <a:cubicBezTo>
                    <a:pt x="33" y="0"/>
                    <a:pt x="5" y="23"/>
                    <a:pt x="2" y="54"/>
                  </a:cubicBezTo>
                  <a:cubicBezTo>
                    <a:pt x="0" y="85"/>
                    <a:pt x="23" y="113"/>
                    <a:pt x="54" y="116"/>
                  </a:cubicBezTo>
                  <a:cubicBezTo>
                    <a:pt x="86" y="119"/>
                    <a:pt x="114" y="96"/>
                    <a:pt x="117" y="65"/>
                  </a:cubicBezTo>
                  <a:cubicBezTo>
                    <a:pt x="120" y="34"/>
                    <a:pt x="97" y="6"/>
                    <a:pt x="65" y="3"/>
                  </a:cubicBezTo>
                  <a:close/>
                  <a:moveTo>
                    <a:pt x="57" y="87"/>
                  </a:moveTo>
                  <a:cubicBezTo>
                    <a:pt x="41" y="86"/>
                    <a:pt x="30" y="72"/>
                    <a:pt x="31" y="57"/>
                  </a:cubicBezTo>
                  <a:cubicBezTo>
                    <a:pt x="33" y="41"/>
                    <a:pt x="47" y="30"/>
                    <a:pt x="62" y="31"/>
                  </a:cubicBezTo>
                  <a:cubicBezTo>
                    <a:pt x="78" y="33"/>
                    <a:pt x="90" y="46"/>
                    <a:pt x="88" y="62"/>
                  </a:cubicBezTo>
                  <a:cubicBezTo>
                    <a:pt x="87" y="78"/>
                    <a:pt x="73" y="89"/>
                    <a:pt x="57" y="87"/>
                  </a:cubicBezTo>
                  <a:close/>
                </a:path>
              </a:pathLst>
            </a:custGeom>
            <a:solidFill>
              <a:schemeClr val="accent5"/>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58" name="Freeform: Shape 18"/>
            <p:cNvSpPr/>
            <p:nvPr/>
          </p:nvSpPr>
          <p:spPr bwMode="auto">
            <a:xfrm>
              <a:off x="5802212" y="4055803"/>
              <a:ext cx="807299" cy="803819"/>
            </a:xfrm>
            <a:custGeom>
              <a:avLst/>
              <a:gdLst/>
              <a:ahLst/>
              <a:cxnLst>
                <a:cxn ang="0">
                  <a:pos x="385" y="205"/>
                </a:cxn>
                <a:cxn ang="0">
                  <a:pos x="380" y="180"/>
                </a:cxn>
                <a:cxn ang="0">
                  <a:pos x="378" y="163"/>
                </a:cxn>
                <a:cxn ang="0">
                  <a:pos x="377" y="137"/>
                </a:cxn>
                <a:cxn ang="0">
                  <a:pos x="342" y="131"/>
                </a:cxn>
                <a:cxn ang="0">
                  <a:pos x="361" y="95"/>
                </a:cxn>
                <a:cxn ang="0">
                  <a:pos x="319" y="93"/>
                </a:cxn>
                <a:cxn ang="0">
                  <a:pos x="331" y="60"/>
                </a:cxn>
                <a:cxn ang="0">
                  <a:pos x="309" y="47"/>
                </a:cxn>
                <a:cxn ang="0">
                  <a:pos x="295" y="37"/>
                </a:cxn>
                <a:cxn ang="0">
                  <a:pos x="275" y="20"/>
                </a:cxn>
                <a:cxn ang="0">
                  <a:pos x="247" y="42"/>
                </a:cxn>
                <a:cxn ang="0">
                  <a:pos x="232" y="4"/>
                </a:cxn>
                <a:cxn ang="0">
                  <a:pos x="209" y="34"/>
                </a:cxn>
                <a:cxn ang="0">
                  <a:pos x="192" y="0"/>
                </a:cxn>
                <a:cxn ang="0">
                  <a:pos x="169" y="35"/>
                </a:cxn>
                <a:cxn ang="0">
                  <a:pos x="146" y="8"/>
                </a:cxn>
                <a:cxn ang="0">
                  <a:pos x="124" y="21"/>
                </a:cxn>
                <a:cxn ang="0">
                  <a:pos x="108" y="28"/>
                </a:cxn>
                <a:cxn ang="0">
                  <a:pos x="84" y="36"/>
                </a:cxn>
                <a:cxn ang="0">
                  <a:pos x="89" y="71"/>
                </a:cxn>
                <a:cxn ang="0">
                  <a:pos x="48" y="65"/>
                </a:cxn>
                <a:cxn ang="0">
                  <a:pos x="59" y="104"/>
                </a:cxn>
                <a:cxn ang="0">
                  <a:pos x="23" y="104"/>
                </a:cxn>
                <a:cxn ang="0">
                  <a:pos x="18" y="128"/>
                </a:cxn>
                <a:cxn ang="0">
                  <a:pos x="13" y="145"/>
                </a:cxn>
                <a:cxn ang="0">
                  <a:pos x="3" y="168"/>
                </a:cxn>
                <a:cxn ang="0">
                  <a:pos x="33" y="188"/>
                </a:cxn>
                <a:cxn ang="0">
                  <a:pos x="1" y="214"/>
                </a:cxn>
                <a:cxn ang="0">
                  <a:pos x="38" y="232"/>
                </a:cxn>
                <a:cxn ang="0">
                  <a:pos x="13" y="258"/>
                </a:cxn>
                <a:cxn ang="0">
                  <a:pos x="29" y="279"/>
                </a:cxn>
                <a:cxn ang="0">
                  <a:pos x="37" y="294"/>
                </a:cxn>
                <a:cxn ang="0">
                  <a:pos x="48" y="316"/>
                </a:cxn>
                <a:cxn ang="0">
                  <a:pos x="83" y="308"/>
                </a:cxn>
                <a:cxn ang="0">
                  <a:pos x="81" y="349"/>
                </a:cxn>
                <a:cxn ang="0">
                  <a:pos x="119" y="334"/>
                </a:cxn>
                <a:cxn ang="0">
                  <a:pos x="123" y="369"/>
                </a:cxn>
                <a:cxn ang="0">
                  <a:pos x="148" y="372"/>
                </a:cxn>
                <a:cxn ang="0">
                  <a:pos x="165" y="375"/>
                </a:cxn>
                <a:cxn ang="0">
                  <a:pos x="187" y="377"/>
                </a:cxn>
                <a:cxn ang="0">
                  <a:pos x="204" y="377"/>
                </a:cxn>
                <a:cxn ang="0">
                  <a:pos x="230" y="379"/>
                </a:cxn>
                <a:cxn ang="0">
                  <a:pos x="240" y="345"/>
                </a:cxn>
                <a:cxn ang="0">
                  <a:pos x="274" y="367"/>
                </a:cxn>
                <a:cxn ang="0">
                  <a:pos x="280" y="327"/>
                </a:cxn>
                <a:cxn ang="0">
                  <a:pos x="313" y="342"/>
                </a:cxn>
                <a:cxn ang="0">
                  <a:pos x="328" y="321"/>
                </a:cxn>
                <a:cxn ang="0">
                  <a:pos x="339" y="308"/>
                </a:cxn>
                <a:cxn ang="0">
                  <a:pos x="358" y="291"/>
                </a:cxn>
                <a:cxn ang="0">
                  <a:pos x="339" y="261"/>
                </a:cxn>
                <a:cxn ang="0">
                  <a:pos x="379" y="250"/>
                </a:cxn>
                <a:cxn ang="0">
                  <a:pos x="352" y="219"/>
                </a:cxn>
                <a:cxn ang="0">
                  <a:pos x="206" y="66"/>
                </a:cxn>
              </a:cxnLst>
              <a:rect l="0" t="0" r="r" b="b"/>
              <a:pathLst>
                <a:path w="387" h="385">
                  <a:moveTo>
                    <a:pt x="379" y="219"/>
                  </a:moveTo>
                  <a:cubicBezTo>
                    <a:pt x="381" y="219"/>
                    <a:pt x="383" y="218"/>
                    <a:pt x="384" y="216"/>
                  </a:cubicBezTo>
                  <a:cubicBezTo>
                    <a:pt x="386" y="215"/>
                    <a:pt x="387" y="213"/>
                    <a:pt x="387" y="211"/>
                  </a:cubicBezTo>
                  <a:cubicBezTo>
                    <a:pt x="387" y="209"/>
                    <a:pt x="387" y="207"/>
                    <a:pt x="385" y="205"/>
                  </a:cubicBezTo>
                  <a:cubicBezTo>
                    <a:pt x="384" y="203"/>
                    <a:pt x="382" y="202"/>
                    <a:pt x="380" y="201"/>
                  </a:cubicBezTo>
                  <a:cubicBezTo>
                    <a:pt x="378" y="201"/>
                    <a:pt x="366" y="199"/>
                    <a:pt x="355" y="197"/>
                  </a:cubicBezTo>
                  <a:cubicBezTo>
                    <a:pt x="355" y="193"/>
                    <a:pt x="355" y="189"/>
                    <a:pt x="355" y="185"/>
                  </a:cubicBezTo>
                  <a:cubicBezTo>
                    <a:pt x="365" y="183"/>
                    <a:pt x="378" y="181"/>
                    <a:pt x="380" y="180"/>
                  </a:cubicBezTo>
                  <a:cubicBezTo>
                    <a:pt x="382" y="180"/>
                    <a:pt x="384" y="178"/>
                    <a:pt x="385" y="177"/>
                  </a:cubicBezTo>
                  <a:cubicBezTo>
                    <a:pt x="386" y="175"/>
                    <a:pt x="387" y="173"/>
                    <a:pt x="387" y="171"/>
                  </a:cubicBezTo>
                  <a:cubicBezTo>
                    <a:pt x="386" y="168"/>
                    <a:pt x="385" y="167"/>
                    <a:pt x="384" y="165"/>
                  </a:cubicBezTo>
                  <a:cubicBezTo>
                    <a:pt x="382" y="164"/>
                    <a:pt x="380" y="163"/>
                    <a:pt x="378" y="163"/>
                  </a:cubicBezTo>
                  <a:cubicBezTo>
                    <a:pt x="375" y="163"/>
                    <a:pt x="363" y="163"/>
                    <a:pt x="352" y="163"/>
                  </a:cubicBezTo>
                  <a:cubicBezTo>
                    <a:pt x="351" y="160"/>
                    <a:pt x="350" y="156"/>
                    <a:pt x="350" y="152"/>
                  </a:cubicBezTo>
                  <a:cubicBezTo>
                    <a:pt x="360" y="148"/>
                    <a:pt x="371" y="143"/>
                    <a:pt x="373" y="142"/>
                  </a:cubicBezTo>
                  <a:cubicBezTo>
                    <a:pt x="375" y="141"/>
                    <a:pt x="377" y="139"/>
                    <a:pt x="377" y="137"/>
                  </a:cubicBezTo>
                  <a:cubicBezTo>
                    <a:pt x="378" y="136"/>
                    <a:pt x="378" y="133"/>
                    <a:pt x="378" y="131"/>
                  </a:cubicBezTo>
                  <a:cubicBezTo>
                    <a:pt x="377" y="129"/>
                    <a:pt x="376" y="128"/>
                    <a:pt x="374" y="127"/>
                  </a:cubicBezTo>
                  <a:cubicBezTo>
                    <a:pt x="372" y="125"/>
                    <a:pt x="370" y="125"/>
                    <a:pt x="368" y="125"/>
                  </a:cubicBezTo>
                  <a:cubicBezTo>
                    <a:pt x="365" y="126"/>
                    <a:pt x="353" y="129"/>
                    <a:pt x="342" y="131"/>
                  </a:cubicBezTo>
                  <a:cubicBezTo>
                    <a:pt x="341" y="128"/>
                    <a:pt x="339" y="124"/>
                    <a:pt x="338" y="121"/>
                  </a:cubicBezTo>
                  <a:cubicBezTo>
                    <a:pt x="347" y="115"/>
                    <a:pt x="357" y="108"/>
                    <a:pt x="359" y="106"/>
                  </a:cubicBezTo>
                  <a:cubicBezTo>
                    <a:pt x="360" y="105"/>
                    <a:pt x="362" y="103"/>
                    <a:pt x="362" y="101"/>
                  </a:cubicBezTo>
                  <a:cubicBezTo>
                    <a:pt x="362" y="99"/>
                    <a:pt x="362" y="97"/>
                    <a:pt x="361" y="95"/>
                  </a:cubicBezTo>
                  <a:cubicBezTo>
                    <a:pt x="360" y="93"/>
                    <a:pt x="358" y="92"/>
                    <a:pt x="356" y="91"/>
                  </a:cubicBezTo>
                  <a:cubicBezTo>
                    <a:pt x="354" y="90"/>
                    <a:pt x="352" y="90"/>
                    <a:pt x="350" y="91"/>
                  </a:cubicBezTo>
                  <a:cubicBezTo>
                    <a:pt x="347" y="92"/>
                    <a:pt x="336" y="97"/>
                    <a:pt x="326" y="102"/>
                  </a:cubicBezTo>
                  <a:cubicBezTo>
                    <a:pt x="324" y="99"/>
                    <a:pt x="322" y="96"/>
                    <a:pt x="319" y="93"/>
                  </a:cubicBezTo>
                  <a:cubicBezTo>
                    <a:pt x="327" y="85"/>
                    <a:pt x="335" y="76"/>
                    <a:pt x="337" y="74"/>
                  </a:cubicBezTo>
                  <a:cubicBezTo>
                    <a:pt x="338" y="72"/>
                    <a:pt x="339" y="70"/>
                    <a:pt x="339" y="68"/>
                  </a:cubicBezTo>
                  <a:cubicBezTo>
                    <a:pt x="339" y="66"/>
                    <a:pt x="338" y="64"/>
                    <a:pt x="337" y="62"/>
                  </a:cubicBezTo>
                  <a:cubicBezTo>
                    <a:pt x="335" y="61"/>
                    <a:pt x="333" y="60"/>
                    <a:pt x="331" y="60"/>
                  </a:cubicBezTo>
                  <a:cubicBezTo>
                    <a:pt x="329" y="59"/>
                    <a:pt x="327" y="60"/>
                    <a:pt x="325" y="61"/>
                  </a:cubicBezTo>
                  <a:cubicBezTo>
                    <a:pt x="323" y="63"/>
                    <a:pt x="313" y="70"/>
                    <a:pt x="304" y="77"/>
                  </a:cubicBezTo>
                  <a:cubicBezTo>
                    <a:pt x="302" y="74"/>
                    <a:pt x="299" y="72"/>
                    <a:pt x="296" y="69"/>
                  </a:cubicBezTo>
                  <a:cubicBezTo>
                    <a:pt x="301" y="60"/>
                    <a:pt x="308" y="49"/>
                    <a:pt x="309" y="47"/>
                  </a:cubicBezTo>
                  <a:cubicBezTo>
                    <a:pt x="310" y="45"/>
                    <a:pt x="310" y="43"/>
                    <a:pt x="310" y="41"/>
                  </a:cubicBezTo>
                  <a:cubicBezTo>
                    <a:pt x="309" y="39"/>
                    <a:pt x="308" y="37"/>
                    <a:pt x="306" y="36"/>
                  </a:cubicBezTo>
                  <a:cubicBezTo>
                    <a:pt x="304" y="34"/>
                    <a:pt x="302" y="34"/>
                    <a:pt x="300" y="34"/>
                  </a:cubicBezTo>
                  <a:cubicBezTo>
                    <a:pt x="298" y="34"/>
                    <a:pt x="296" y="35"/>
                    <a:pt x="295" y="37"/>
                  </a:cubicBezTo>
                  <a:cubicBezTo>
                    <a:pt x="293" y="39"/>
                    <a:pt x="285" y="48"/>
                    <a:pt x="278" y="56"/>
                  </a:cubicBezTo>
                  <a:cubicBezTo>
                    <a:pt x="274" y="54"/>
                    <a:pt x="271" y="53"/>
                    <a:pt x="268" y="51"/>
                  </a:cubicBezTo>
                  <a:cubicBezTo>
                    <a:pt x="271" y="40"/>
                    <a:pt x="275" y="29"/>
                    <a:pt x="276" y="26"/>
                  </a:cubicBezTo>
                  <a:cubicBezTo>
                    <a:pt x="276" y="24"/>
                    <a:pt x="276" y="22"/>
                    <a:pt x="275" y="20"/>
                  </a:cubicBezTo>
                  <a:cubicBezTo>
                    <a:pt x="274" y="18"/>
                    <a:pt x="273" y="17"/>
                    <a:pt x="271" y="16"/>
                  </a:cubicBezTo>
                  <a:cubicBezTo>
                    <a:pt x="269" y="15"/>
                    <a:pt x="267" y="15"/>
                    <a:pt x="265" y="16"/>
                  </a:cubicBezTo>
                  <a:cubicBezTo>
                    <a:pt x="263" y="16"/>
                    <a:pt x="261" y="17"/>
                    <a:pt x="260" y="19"/>
                  </a:cubicBezTo>
                  <a:cubicBezTo>
                    <a:pt x="258" y="22"/>
                    <a:pt x="252" y="32"/>
                    <a:pt x="247" y="42"/>
                  </a:cubicBezTo>
                  <a:cubicBezTo>
                    <a:pt x="244" y="41"/>
                    <a:pt x="240" y="40"/>
                    <a:pt x="236" y="39"/>
                  </a:cubicBezTo>
                  <a:cubicBezTo>
                    <a:pt x="238" y="28"/>
                    <a:pt x="239" y="15"/>
                    <a:pt x="239" y="13"/>
                  </a:cubicBezTo>
                  <a:cubicBezTo>
                    <a:pt x="239" y="11"/>
                    <a:pt x="239" y="9"/>
                    <a:pt x="237" y="7"/>
                  </a:cubicBezTo>
                  <a:cubicBezTo>
                    <a:pt x="236" y="5"/>
                    <a:pt x="234" y="4"/>
                    <a:pt x="232" y="4"/>
                  </a:cubicBezTo>
                  <a:cubicBezTo>
                    <a:pt x="230" y="3"/>
                    <a:pt x="228" y="4"/>
                    <a:pt x="226" y="5"/>
                  </a:cubicBezTo>
                  <a:cubicBezTo>
                    <a:pt x="224" y="6"/>
                    <a:pt x="222" y="7"/>
                    <a:pt x="222" y="9"/>
                  </a:cubicBezTo>
                  <a:cubicBezTo>
                    <a:pt x="221" y="12"/>
                    <a:pt x="218" y="24"/>
                    <a:pt x="214" y="34"/>
                  </a:cubicBezTo>
                  <a:cubicBezTo>
                    <a:pt x="212" y="34"/>
                    <a:pt x="211" y="34"/>
                    <a:pt x="209" y="34"/>
                  </a:cubicBezTo>
                  <a:cubicBezTo>
                    <a:pt x="207" y="33"/>
                    <a:pt x="205" y="33"/>
                    <a:pt x="203" y="33"/>
                  </a:cubicBezTo>
                  <a:cubicBezTo>
                    <a:pt x="202" y="22"/>
                    <a:pt x="201" y="10"/>
                    <a:pt x="200" y="7"/>
                  </a:cubicBezTo>
                  <a:cubicBezTo>
                    <a:pt x="200" y="5"/>
                    <a:pt x="199" y="3"/>
                    <a:pt x="197" y="2"/>
                  </a:cubicBezTo>
                  <a:cubicBezTo>
                    <a:pt x="196" y="1"/>
                    <a:pt x="194" y="0"/>
                    <a:pt x="192" y="0"/>
                  </a:cubicBezTo>
                  <a:cubicBezTo>
                    <a:pt x="189" y="0"/>
                    <a:pt x="187" y="1"/>
                    <a:pt x="186" y="2"/>
                  </a:cubicBezTo>
                  <a:cubicBezTo>
                    <a:pt x="184" y="4"/>
                    <a:pt x="183" y="5"/>
                    <a:pt x="183" y="8"/>
                  </a:cubicBezTo>
                  <a:cubicBezTo>
                    <a:pt x="183" y="10"/>
                    <a:pt x="182" y="22"/>
                    <a:pt x="181" y="33"/>
                  </a:cubicBezTo>
                  <a:cubicBezTo>
                    <a:pt x="177" y="34"/>
                    <a:pt x="173" y="34"/>
                    <a:pt x="169" y="35"/>
                  </a:cubicBezTo>
                  <a:cubicBezTo>
                    <a:pt x="166" y="24"/>
                    <a:pt x="162" y="12"/>
                    <a:pt x="161" y="10"/>
                  </a:cubicBezTo>
                  <a:cubicBezTo>
                    <a:pt x="161" y="8"/>
                    <a:pt x="159" y="6"/>
                    <a:pt x="157" y="5"/>
                  </a:cubicBezTo>
                  <a:cubicBezTo>
                    <a:pt x="156" y="4"/>
                    <a:pt x="153" y="4"/>
                    <a:pt x="151" y="5"/>
                  </a:cubicBezTo>
                  <a:cubicBezTo>
                    <a:pt x="149" y="5"/>
                    <a:pt x="147" y="6"/>
                    <a:pt x="146" y="8"/>
                  </a:cubicBezTo>
                  <a:cubicBezTo>
                    <a:pt x="145" y="9"/>
                    <a:pt x="144" y="12"/>
                    <a:pt x="144" y="14"/>
                  </a:cubicBezTo>
                  <a:cubicBezTo>
                    <a:pt x="145" y="16"/>
                    <a:pt x="146" y="28"/>
                    <a:pt x="148" y="39"/>
                  </a:cubicBezTo>
                  <a:cubicBezTo>
                    <a:pt x="144" y="40"/>
                    <a:pt x="140" y="42"/>
                    <a:pt x="137" y="43"/>
                  </a:cubicBezTo>
                  <a:cubicBezTo>
                    <a:pt x="131" y="33"/>
                    <a:pt x="125" y="23"/>
                    <a:pt x="124" y="21"/>
                  </a:cubicBezTo>
                  <a:cubicBezTo>
                    <a:pt x="123" y="19"/>
                    <a:pt x="121" y="17"/>
                    <a:pt x="119" y="17"/>
                  </a:cubicBezTo>
                  <a:cubicBezTo>
                    <a:pt x="117" y="16"/>
                    <a:pt x="115" y="16"/>
                    <a:pt x="113" y="17"/>
                  </a:cubicBezTo>
                  <a:cubicBezTo>
                    <a:pt x="111" y="18"/>
                    <a:pt x="109" y="20"/>
                    <a:pt x="108" y="22"/>
                  </a:cubicBezTo>
                  <a:cubicBezTo>
                    <a:pt x="107" y="23"/>
                    <a:pt x="107" y="26"/>
                    <a:pt x="108" y="28"/>
                  </a:cubicBezTo>
                  <a:cubicBezTo>
                    <a:pt x="109" y="30"/>
                    <a:pt x="113" y="42"/>
                    <a:pt x="116" y="52"/>
                  </a:cubicBezTo>
                  <a:cubicBezTo>
                    <a:pt x="113" y="54"/>
                    <a:pt x="110" y="56"/>
                    <a:pt x="107" y="58"/>
                  </a:cubicBezTo>
                  <a:cubicBezTo>
                    <a:pt x="99" y="50"/>
                    <a:pt x="91" y="40"/>
                    <a:pt x="89" y="39"/>
                  </a:cubicBezTo>
                  <a:cubicBezTo>
                    <a:pt x="88" y="37"/>
                    <a:pt x="86" y="36"/>
                    <a:pt x="84" y="36"/>
                  </a:cubicBezTo>
                  <a:cubicBezTo>
                    <a:pt x="82" y="36"/>
                    <a:pt x="80" y="36"/>
                    <a:pt x="78" y="38"/>
                  </a:cubicBezTo>
                  <a:cubicBezTo>
                    <a:pt x="76" y="39"/>
                    <a:pt x="75" y="41"/>
                    <a:pt x="74" y="43"/>
                  </a:cubicBezTo>
                  <a:cubicBezTo>
                    <a:pt x="74" y="45"/>
                    <a:pt x="74" y="47"/>
                    <a:pt x="75" y="49"/>
                  </a:cubicBezTo>
                  <a:cubicBezTo>
                    <a:pt x="77" y="51"/>
                    <a:pt x="83" y="62"/>
                    <a:pt x="89" y="71"/>
                  </a:cubicBezTo>
                  <a:cubicBezTo>
                    <a:pt x="86" y="73"/>
                    <a:pt x="83" y="76"/>
                    <a:pt x="80" y="78"/>
                  </a:cubicBezTo>
                  <a:cubicBezTo>
                    <a:pt x="71" y="72"/>
                    <a:pt x="61" y="65"/>
                    <a:pt x="59" y="63"/>
                  </a:cubicBezTo>
                  <a:cubicBezTo>
                    <a:pt x="58" y="62"/>
                    <a:pt x="55" y="62"/>
                    <a:pt x="53" y="62"/>
                  </a:cubicBezTo>
                  <a:cubicBezTo>
                    <a:pt x="51" y="62"/>
                    <a:pt x="49" y="63"/>
                    <a:pt x="48" y="65"/>
                  </a:cubicBezTo>
                  <a:cubicBezTo>
                    <a:pt x="46" y="66"/>
                    <a:pt x="46" y="68"/>
                    <a:pt x="46" y="71"/>
                  </a:cubicBezTo>
                  <a:cubicBezTo>
                    <a:pt x="46" y="73"/>
                    <a:pt x="46" y="75"/>
                    <a:pt x="48" y="76"/>
                  </a:cubicBezTo>
                  <a:cubicBezTo>
                    <a:pt x="50" y="78"/>
                    <a:pt x="58" y="87"/>
                    <a:pt x="66" y="95"/>
                  </a:cubicBezTo>
                  <a:cubicBezTo>
                    <a:pt x="63" y="98"/>
                    <a:pt x="61" y="101"/>
                    <a:pt x="59" y="104"/>
                  </a:cubicBezTo>
                  <a:cubicBezTo>
                    <a:pt x="49" y="100"/>
                    <a:pt x="38" y="95"/>
                    <a:pt x="35" y="94"/>
                  </a:cubicBezTo>
                  <a:cubicBezTo>
                    <a:pt x="33" y="93"/>
                    <a:pt x="31" y="93"/>
                    <a:pt x="29" y="94"/>
                  </a:cubicBezTo>
                  <a:cubicBezTo>
                    <a:pt x="27" y="94"/>
                    <a:pt x="25" y="96"/>
                    <a:pt x="24" y="98"/>
                  </a:cubicBezTo>
                  <a:cubicBezTo>
                    <a:pt x="23" y="99"/>
                    <a:pt x="23" y="102"/>
                    <a:pt x="23" y="104"/>
                  </a:cubicBezTo>
                  <a:cubicBezTo>
                    <a:pt x="24" y="106"/>
                    <a:pt x="25" y="108"/>
                    <a:pt x="27" y="109"/>
                  </a:cubicBezTo>
                  <a:cubicBezTo>
                    <a:pt x="29" y="110"/>
                    <a:pt x="39" y="117"/>
                    <a:pt x="48" y="124"/>
                  </a:cubicBezTo>
                  <a:cubicBezTo>
                    <a:pt x="46" y="127"/>
                    <a:pt x="45" y="130"/>
                    <a:pt x="44" y="134"/>
                  </a:cubicBezTo>
                  <a:cubicBezTo>
                    <a:pt x="33" y="131"/>
                    <a:pt x="21" y="129"/>
                    <a:pt x="18" y="128"/>
                  </a:cubicBezTo>
                  <a:cubicBezTo>
                    <a:pt x="16" y="128"/>
                    <a:pt x="14" y="128"/>
                    <a:pt x="12" y="130"/>
                  </a:cubicBezTo>
                  <a:cubicBezTo>
                    <a:pt x="10" y="131"/>
                    <a:pt x="9" y="132"/>
                    <a:pt x="8" y="134"/>
                  </a:cubicBezTo>
                  <a:cubicBezTo>
                    <a:pt x="8" y="136"/>
                    <a:pt x="8" y="139"/>
                    <a:pt x="9" y="141"/>
                  </a:cubicBezTo>
                  <a:cubicBezTo>
                    <a:pt x="9" y="142"/>
                    <a:pt x="11" y="144"/>
                    <a:pt x="13" y="145"/>
                  </a:cubicBezTo>
                  <a:cubicBezTo>
                    <a:pt x="15" y="146"/>
                    <a:pt x="27" y="151"/>
                    <a:pt x="37" y="155"/>
                  </a:cubicBezTo>
                  <a:cubicBezTo>
                    <a:pt x="36" y="159"/>
                    <a:pt x="35" y="162"/>
                    <a:pt x="35" y="166"/>
                  </a:cubicBezTo>
                  <a:cubicBezTo>
                    <a:pt x="24" y="166"/>
                    <a:pt x="11" y="166"/>
                    <a:pt x="9" y="166"/>
                  </a:cubicBezTo>
                  <a:cubicBezTo>
                    <a:pt x="6" y="166"/>
                    <a:pt x="4" y="167"/>
                    <a:pt x="3" y="168"/>
                  </a:cubicBezTo>
                  <a:cubicBezTo>
                    <a:pt x="1" y="170"/>
                    <a:pt x="0" y="172"/>
                    <a:pt x="0" y="174"/>
                  </a:cubicBezTo>
                  <a:cubicBezTo>
                    <a:pt x="0" y="176"/>
                    <a:pt x="1" y="178"/>
                    <a:pt x="2" y="180"/>
                  </a:cubicBezTo>
                  <a:cubicBezTo>
                    <a:pt x="3" y="181"/>
                    <a:pt x="5" y="183"/>
                    <a:pt x="7" y="183"/>
                  </a:cubicBezTo>
                  <a:cubicBezTo>
                    <a:pt x="9" y="184"/>
                    <a:pt x="22" y="186"/>
                    <a:pt x="33" y="188"/>
                  </a:cubicBezTo>
                  <a:cubicBezTo>
                    <a:pt x="32" y="192"/>
                    <a:pt x="33" y="196"/>
                    <a:pt x="33" y="199"/>
                  </a:cubicBezTo>
                  <a:cubicBezTo>
                    <a:pt x="22" y="201"/>
                    <a:pt x="10" y="204"/>
                    <a:pt x="7" y="204"/>
                  </a:cubicBezTo>
                  <a:cubicBezTo>
                    <a:pt x="5" y="205"/>
                    <a:pt x="3" y="206"/>
                    <a:pt x="2" y="208"/>
                  </a:cubicBezTo>
                  <a:cubicBezTo>
                    <a:pt x="1" y="210"/>
                    <a:pt x="0" y="212"/>
                    <a:pt x="1" y="214"/>
                  </a:cubicBezTo>
                  <a:cubicBezTo>
                    <a:pt x="1" y="216"/>
                    <a:pt x="2" y="218"/>
                    <a:pt x="3" y="219"/>
                  </a:cubicBezTo>
                  <a:cubicBezTo>
                    <a:pt x="5" y="221"/>
                    <a:pt x="7" y="222"/>
                    <a:pt x="9" y="222"/>
                  </a:cubicBezTo>
                  <a:cubicBezTo>
                    <a:pt x="12" y="222"/>
                    <a:pt x="24" y="222"/>
                    <a:pt x="35" y="221"/>
                  </a:cubicBezTo>
                  <a:cubicBezTo>
                    <a:pt x="36" y="225"/>
                    <a:pt x="37" y="229"/>
                    <a:pt x="38" y="232"/>
                  </a:cubicBezTo>
                  <a:cubicBezTo>
                    <a:pt x="28" y="237"/>
                    <a:pt x="16" y="242"/>
                    <a:pt x="14" y="243"/>
                  </a:cubicBezTo>
                  <a:cubicBezTo>
                    <a:pt x="12" y="243"/>
                    <a:pt x="10" y="245"/>
                    <a:pt x="10" y="247"/>
                  </a:cubicBezTo>
                  <a:cubicBezTo>
                    <a:pt x="9" y="249"/>
                    <a:pt x="9" y="251"/>
                    <a:pt x="10" y="253"/>
                  </a:cubicBezTo>
                  <a:cubicBezTo>
                    <a:pt x="10" y="255"/>
                    <a:pt x="12" y="257"/>
                    <a:pt x="13" y="258"/>
                  </a:cubicBezTo>
                  <a:cubicBezTo>
                    <a:pt x="15" y="259"/>
                    <a:pt x="17" y="260"/>
                    <a:pt x="20" y="259"/>
                  </a:cubicBezTo>
                  <a:cubicBezTo>
                    <a:pt x="22" y="259"/>
                    <a:pt x="34" y="256"/>
                    <a:pt x="45" y="253"/>
                  </a:cubicBezTo>
                  <a:cubicBezTo>
                    <a:pt x="46" y="257"/>
                    <a:pt x="48" y="260"/>
                    <a:pt x="50" y="263"/>
                  </a:cubicBezTo>
                  <a:cubicBezTo>
                    <a:pt x="41" y="270"/>
                    <a:pt x="31" y="277"/>
                    <a:pt x="29" y="279"/>
                  </a:cubicBezTo>
                  <a:cubicBezTo>
                    <a:pt x="27" y="280"/>
                    <a:pt x="26" y="282"/>
                    <a:pt x="25" y="284"/>
                  </a:cubicBezTo>
                  <a:cubicBezTo>
                    <a:pt x="25" y="286"/>
                    <a:pt x="25" y="288"/>
                    <a:pt x="26" y="290"/>
                  </a:cubicBezTo>
                  <a:cubicBezTo>
                    <a:pt x="28" y="292"/>
                    <a:pt x="29" y="293"/>
                    <a:pt x="31" y="294"/>
                  </a:cubicBezTo>
                  <a:cubicBezTo>
                    <a:pt x="33" y="294"/>
                    <a:pt x="35" y="294"/>
                    <a:pt x="37" y="294"/>
                  </a:cubicBezTo>
                  <a:cubicBezTo>
                    <a:pt x="40" y="292"/>
                    <a:pt x="51" y="287"/>
                    <a:pt x="61" y="283"/>
                  </a:cubicBezTo>
                  <a:cubicBezTo>
                    <a:pt x="63" y="286"/>
                    <a:pt x="65" y="289"/>
                    <a:pt x="68" y="292"/>
                  </a:cubicBezTo>
                  <a:cubicBezTo>
                    <a:pt x="60" y="300"/>
                    <a:pt x="52" y="309"/>
                    <a:pt x="50" y="311"/>
                  </a:cubicBezTo>
                  <a:cubicBezTo>
                    <a:pt x="49" y="312"/>
                    <a:pt x="48" y="314"/>
                    <a:pt x="48" y="316"/>
                  </a:cubicBezTo>
                  <a:cubicBezTo>
                    <a:pt x="48" y="319"/>
                    <a:pt x="49" y="321"/>
                    <a:pt x="51" y="322"/>
                  </a:cubicBezTo>
                  <a:cubicBezTo>
                    <a:pt x="52" y="324"/>
                    <a:pt x="54" y="325"/>
                    <a:pt x="56" y="325"/>
                  </a:cubicBezTo>
                  <a:cubicBezTo>
                    <a:pt x="58" y="325"/>
                    <a:pt x="60" y="325"/>
                    <a:pt x="62" y="324"/>
                  </a:cubicBezTo>
                  <a:cubicBezTo>
                    <a:pt x="64" y="322"/>
                    <a:pt x="74" y="315"/>
                    <a:pt x="83" y="308"/>
                  </a:cubicBezTo>
                  <a:cubicBezTo>
                    <a:pt x="86" y="311"/>
                    <a:pt x="88" y="313"/>
                    <a:pt x="91" y="315"/>
                  </a:cubicBezTo>
                  <a:cubicBezTo>
                    <a:pt x="86" y="325"/>
                    <a:pt x="80" y="335"/>
                    <a:pt x="78" y="338"/>
                  </a:cubicBezTo>
                  <a:cubicBezTo>
                    <a:pt x="77" y="340"/>
                    <a:pt x="77" y="342"/>
                    <a:pt x="78" y="344"/>
                  </a:cubicBezTo>
                  <a:cubicBezTo>
                    <a:pt x="78" y="346"/>
                    <a:pt x="79" y="348"/>
                    <a:pt x="81" y="349"/>
                  </a:cubicBezTo>
                  <a:cubicBezTo>
                    <a:pt x="83" y="350"/>
                    <a:pt x="85" y="351"/>
                    <a:pt x="87" y="350"/>
                  </a:cubicBezTo>
                  <a:cubicBezTo>
                    <a:pt x="89" y="350"/>
                    <a:pt x="91" y="349"/>
                    <a:pt x="93" y="348"/>
                  </a:cubicBezTo>
                  <a:cubicBezTo>
                    <a:pt x="94" y="346"/>
                    <a:pt x="102" y="337"/>
                    <a:pt x="110" y="328"/>
                  </a:cubicBezTo>
                  <a:cubicBezTo>
                    <a:pt x="113" y="330"/>
                    <a:pt x="116" y="332"/>
                    <a:pt x="119" y="334"/>
                  </a:cubicBezTo>
                  <a:cubicBezTo>
                    <a:pt x="116" y="344"/>
                    <a:pt x="112" y="356"/>
                    <a:pt x="111" y="358"/>
                  </a:cubicBezTo>
                  <a:cubicBezTo>
                    <a:pt x="111" y="360"/>
                    <a:pt x="111" y="363"/>
                    <a:pt x="112" y="364"/>
                  </a:cubicBezTo>
                  <a:cubicBezTo>
                    <a:pt x="113" y="366"/>
                    <a:pt x="114" y="368"/>
                    <a:pt x="116" y="369"/>
                  </a:cubicBezTo>
                  <a:cubicBezTo>
                    <a:pt x="119" y="370"/>
                    <a:pt x="121" y="370"/>
                    <a:pt x="123" y="369"/>
                  </a:cubicBezTo>
                  <a:cubicBezTo>
                    <a:pt x="125" y="368"/>
                    <a:pt x="127" y="367"/>
                    <a:pt x="128" y="365"/>
                  </a:cubicBezTo>
                  <a:cubicBezTo>
                    <a:pt x="129" y="363"/>
                    <a:pt x="135" y="352"/>
                    <a:pt x="140" y="343"/>
                  </a:cubicBezTo>
                  <a:cubicBezTo>
                    <a:pt x="144" y="344"/>
                    <a:pt x="147" y="345"/>
                    <a:pt x="151" y="346"/>
                  </a:cubicBezTo>
                  <a:cubicBezTo>
                    <a:pt x="150" y="357"/>
                    <a:pt x="148" y="369"/>
                    <a:pt x="148" y="372"/>
                  </a:cubicBezTo>
                  <a:cubicBezTo>
                    <a:pt x="148" y="374"/>
                    <a:pt x="149" y="376"/>
                    <a:pt x="150" y="378"/>
                  </a:cubicBezTo>
                  <a:cubicBezTo>
                    <a:pt x="151" y="379"/>
                    <a:pt x="153" y="380"/>
                    <a:pt x="155" y="381"/>
                  </a:cubicBezTo>
                  <a:cubicBezTo>
                    <a:pt x="157" y="381"/>
                    <a:pt x="160" y="381"/>
                    <a:pt x="161" y="380"/>
                  </a:cubicBezTo>
                  <a:cubicBezTo>
                    <a:pt x="163" y="379"/>
                    <a:pt x="165" y="377"/>
                    <a:pt x="165" y="375"/>
                  </a:cubicBezTo>
                  <a:cubicBezTo>
                    <a:pt x="166" y="373"/>
                    <a:pt x="170" y="361"/>
                    <a:pt x="173" y="350"/>
                  </a:cubicBezTo>
                  <a:cubicBezTo>
                    <a:pt x="175" y="351"/>
                    <a:pt x="177" y="351"/>
                    <a:pt x="178" y="351"/>
                  </a:cubicBezTo>
                  <a:cubicBezTo>
                    <a:pt x="180" y="351"/>
                    <a:pt x="182" y="351"/>
                    <a:pt x="184" y="351"/>
                  </a:cubicBezTo>
                  <a:cubicBezTo>
                    <a:pt x="185" y="362"/>
                    <a:pt x="187" y="375"/>
                    <a:pt x="187" y="377"/>
                  </a:cubicBezTo>
                  <a:cubicBezTo>
                    <a:pt x="187" y="379"/>
                    <a:pt x="188" y="381"/>
                    <a:pt x="190" y="383"/>
                  </a:cubicBezTo>
                  <a:cubicBezTo>
                    <a:pt x="191" y="384"/>
                    <a:pt x="193" y="385"/>
                    <a:pt x="196" y="385"/>
                  </a:cubicBezTo>
                  <a:cubicBezTo>
                    <a:pt x="198" y="385"/>
                    <a:pt x="200" y="384"/>
                    <a:pt x="201" y="382"/>
                  </a:cubicBezTo>
                  <a:cubicBezTo>
                    <a:pt x="203" y="381"/>
                    <a:pt x="204" y="379"/>
                    <a:pt x="204" y="377"/>
                  </a:cubicBezTo>
                  <a:cubicBezTo>
                    <a:pt x="205" y="375"/>
                    <a:pt x="206" y="362"/>
                    <a:pt x="207" y="351"/>
                  </a:cubicBezTo>
                  <a:cubicBezTo>
                    <a:pt x="210" y="351"/>
                    <a:pt x="214" y="351"/>
                    <a:pt x="218" y="350"/>
                  </a:cubicBezTo>
                  <a:cubicBezTo>
                    <a:pt x="221" y="361"/>
                    <a:pt x="225" y="372"/>
                    <a:pt x="226" y="375"/>
                  </a:cubicBezTo>
                  <a:cubicBezTo>
                    <a:pt x="226" y="377"/>
                    <a:pt x="228" y="378"/>
                    <a:pt x="230" y="379"/>
                  </a:cubicBezTo>
                  <a:cubicBezTo>
                    <a:pt x="232" y="380"/>
                    <a:pt x="234" y="381"/>
                    <a:pt x="236" y="380"/>
                  </a:cubicBezTo>
                  <a:cubicBezTo>
                    <a:pt x="238" y="380"/>
                    <a:pt x="240" y="378"/>
                    <a:pt x="241" y="377"/>
                  </a:cubicBezTo>
                  <a:cubicBezTo>
                    <a:pt x="242" y="375"/>
                    <a:pt x="243" y="373"/>
                    <a:pt x="243" y="371"/>
                  </a:cubicBezTo>
                  <a:cubicBezTo>
                    <a:pt x="243" y="368"/>
                    <a:pt x="241" y="356"/>
                    <a:pt x="240" y="345"/>
                  </a:cubicBezTo>
                  <a:cubicBezTo>
                    <a:pt x="243" y="344"/>
                    <a:pt x="247" y="343"/>
                    <a:pt x="250" y="342"/>
                  </a:cubicBezTo>
                  <a:cubicBezTo>
                    <a:pt x="256" y="351"/>
                    <a:pt x="262" y="362"/>
                    <a:pt x="263" y="364"/>
                  </a:cubicBezTo>
                  <a:cubicBezTo>
                    <a:pt x="264" y="366"/>
                    <a:pt x="266" y="367"/>
                    <a:pt x="268" y="368"/>
                  </a:cubicBezTo>
                  <a:cubicBezTo>
                    <a:pt x="270" y="368"/>
                    <a:pt x="272" y="368"/>
                    <a:pt x="274" y="367"/>
                  </a:cubicBezTo>
                  <a:cubicBezTo>
                    <a:pt x="276" y="366"/>
                    <a:pt x="278" y="365"/>
                    <a:pt x="279" y="363"/>
                  </a:cubicBezTo>
                  <a:cubicBezTo>
                    <a:pt x="280" y="361"/>
                    <a:pt x="280" y="359"/>
                    <a:pt x="279" y="357"/>
                  </a:cubicBezTo>
                  <a:cubicBezTo>
                    <a:pt x="278" y="355"/>
                    <a:pt x="274" y="343"/>
                    <a:pt x="271" y="333"/>
                  </a:cubicBezTo>
                  <a:cubicBezTo>
                    <a:pt x="274" y="331"/>
                    <a:pt x="277" y="329"/>
                    <a:pt x="280" y="327"/>
                  </a:cubicBezTo>
                  <a:cubicBezTo>
                    <a:pt x="288" y="335"/>
                    <a:pt x="296" y="344"/>
                    <a:pt x="298" y="346"/>
                  </a:cubicBezTo>
                  <a:cubicBezTo>
                    <a:pt x="299" y="348"/>
                    <a:pt x="301" y="349"/>
                    <a:pt x="303" y="349"/>
                  </a:cubicBezTo>
                  <a:cubicBezTo>
                    <a:pt x="306" y="349"/>
                    <a:pt x="308" y="348"/>
                    <a:pt x="309" y="347"/>
                  </a:cubicBezTo>
                  <a:cubicBezTo>
                    <a:pt x="311" y="346"/>
                    <a:pt x="312" y="344"/>
                    <a:pt x="313" y="342"/>
                  </a:cubicBezTo>
                  <a:cubicBezTo>
                    <a:pt x="313" y="340"/>
                    <a:pt x="313" y="338"/>
                    <a:pt x="312" y="336"/>
                  </a:cubicBezTo>
                  <a:cubicBezTo>
                    <a:pt x="311" y="334"/>
                    <a:pt x="304" y="323"/>
                    <a:pt x="298" y="314"/>
                  </a:cubicBezTo>
                  <a:cubicBezTo>
                    <a:pt x="301" y="311"/>
                    <a:pt x="304" y="309"/>
                    <a:pt x="307" y="306"/>
                  </a:cubicBezTo>
                  <a:cubicBezTo>
                    <a:pt x="316" y="313"/>
                    <a:pt x="326" y="320"/>
                    <a:pt x="328" y="321"/>
                  </a:cubicBezTo>
                  <a:cubicBezTo>
                    <a:pt x="330" y="323"/>
                    <a:pt x="332" y="323"/>
                    <a:pt x="334" y="323"/>
                  </a:cubicBezTo>
                  <a:cubicBezTo>
                    <a:pt x="336" y="322"/>
                    <a:pt x="338" y="321"/>
                    <a:pt x="339" y="320"/>
                  </a:cubicBezTo>
                  <a:cubicBezTo>
                    <a:pt x="341" y="318"/>
                    <a:pt x="342" y="316"/>
                    <a:pt x="342" y="314"/>
                  </a:cubicBezTo>
                  <a:cubicBezTo>
                    <a:pt x="342" y="312"/>
                    <a:pt x="341" y="310"/>
                    <a:pt x="339" y="308"/>
                  </a:cubicBezTo>
                  <a:cubicBezTo>
                    <a:pt x="338" y="306"/>
                    <a:pt x="329" y="297"/>
                    <a:pt x="322" y="289"/>
                  </a:cubicBezTo>
                  <a:cubicBezTo>
                    <a:pt x="324" y="287"/>
                    <a:pt x="326" y="283"/>
                    <a:pt x="328" y="280"/>
                  </a:cubicBezTo>
                  <a:cubicBezTo>
                    <a:pt x="338" y="285"/>
                    <a:pt x="350" y="290"/>
                    <a:pt x="352" y="291"/>
                  </a:cubicBezTo>
                  <a:cubicBezTo>
                    <a:pt x="354" y="292"/>
                    <a:pt x="356" y="292"/>
                    <a:pt x="358" y="291"/>
                  </a:cubicBezTo>
                  <a:cubicBezTo>
                    <a:pt x="360" y="290"/>
                    <a:pt x="362" y="289"/>
                    <a:pt x="363" y="287"/>
                  </a:cubicBezTo>
                  <a:cubicBezTo>
                    <a:pt x="364" y="285"/>
                    <a:pt x="364" y="283"/>
                    <a:pt x="364" y="281"/>
                  </a:cubicBezTo>
                  <a:cubicBezTo>
                    <a:pt x="363" y="279"/>
                    <a:pt x="362" y="277"/>
                    <a:pt x="361" y="276"/>
                  </a:cubicBezTo>
                  <a:cubicBezTo>
                    <a:pt x="358" y="274"/>
                    <a:pt x="348" y="267"/>
                    <a:pt x="339" y="261"/>
                  </a:cubicBezTo>
                  <a:cubicBezTo>
                    <a:pt x="341" y="258"/>
                    <a:pt x="342" y="254"/>
                    <a:pt x="344" y="251"/>
                  </a:cubicBezTo>
                  <a:cubicBezTo>
                    <a:pt x="354" y="253"/>
                    <a:pt x="367" y="256"/>
                    <a:pt x="369" y="256"/>
                  </a:cubicBezTo>
                  <a:cubicBezTo>
                    <a:pt x="371" y="257"/>
                    <a:pt x="373" y="256"/>
                    <a:pt x="375" y="255"/>
                  </a:cubicBezTo>
                  <a:cubicBezTo>
                    <a:pt x="377" y="254"/>
                    <a:pt x="378" y="252"/>
                    <a:pt x="379" y="250"/>
                  </a:cubicBezTo>
                  <a:cubicBezTo>
                    <a:pt x="380" y="248"/>
                    <a:pt x="379" y="246"/>
                    <a:pt x="379" y="244"/>
                  </a:cubicBezTo>
                  <a:cubicBezTo>
                    <a:pt x="378" y="242"/>
                    <a:pt x="376" y="240"/>
                    <a:pt x="374" y="240"/>
                  </a:cubicBezTo>
                  <a:cubicBezTo>
                    <a:pt x="372" y="239"/>
                    <a:pt x="361" y="234"/>
                    <a:pt x="350" y="230"/>
                  </a:cubicBezTo>
                  <a:cubicBezTo>
                    <a:pt x="351" y="226"/>
                    <a:pt x="352" y="222"/>
                    <a:pt x="352" y="219"/>
                  </a:cubicBezTo>
                  <a:cubicBezTo>
                    <a:pt x="364" y="219"/>
                    <a:pt x="376" y="219"/>
                    <a:pt x="379" y="219"/>
                  </a:cubicBezTo>
                  <a:close/>
                  <a:moveTo>
                    <a:pt x="182" y="319"/>
                  </a:moveTo>
                  <a:cubicBezTo>
                    <a:pt x="111" y="312"/>
                    <a:pt x="59" y="250"/>
                    <a:pt x="66" y="180"/>
                  </a:cubicBezTo>
                  <a:cubicBezTo>
                    <a:pt x="72" y="110"/>
                    <a:pt x="135" y="59"/>
                    <a:pt x="206" y="66"/>
                  </a:cubicBezTo>
                  <a:cubicBezTo>
                    <a:pt x="276" y="72"/>
                    <a:pt x="328" y="135"/>
                    <a:pt x="321" y="205"/>
                  </a:cubicBezTo>
                  <a:cubicBezTo>
                    <a:pt x="315" y="274"/>
                    <a:pt x="252" y="326"/>
                    <a:pt x="182" y="319"/>
                  </a:cubicBezTo>
                  <a:close/>
                </a:path>
              </a:pathLst>
            </a:custGeom>
            <a:solidFill>
              <a:schemeClr val="accent5"/>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59" name="Freeform: Shape 19"/>
            <p:cNvSpPr/>
            <p:nvPr/>
          </p:nvSpPr>
          <p:spPr bwMode="auto">
            <a:xfrm>
              <a:off x="5602127" y="4228051"/>
              <a:ext cx="24359" cy="41757"/>
            </a:xfrm>
            <a:custGeom>
              <a:avLst/>
              <a:gdLst/>
              <a:ahLst/>
              <a:cxnLst>
                <a:cxn ang="0">
                  <a:pos x="0" y="1"/>
                </a:cxn>
                <a:cxn ang="0">
                  <a:pos x="4" y="20"/>
                </a:cxn>
                <a:cxn ang="0">
                  <a:pos x="11" y="9"/>
                </a:cxn>
                <a:cxn ang="0">
                  <a:pos x="0" y="1"/>
                </a:cxn>
              </a:cxnLst>
              <a:rect l="0" t="0" r="r" b="b"/>
              <a:pathLst>
                <a:path w="12" h="20">
                  <a:moveTo>
                    <a:pt x="0" y="1"/>
                  </a:moveTo>
                  <a:cubicBezTo>
                    <a:pt x="4" y="20"/>
                    <a:pt x="4" y="20"/>
                    <a:pt x="4" y="20"/>
                  </a:cubicBezTo>
                  <a:cubicBezTo>
                    <a:pt x="9" y="19"/>
                    <a:pt x="12" y="14"/>
                    <a:pt x="11" y="9"/>
                  </a:cubicBezTo>
                  <a:cubicBezTo>
                    <a:pt x="10" y="4"/>
                    <a:pt x="5" y="0"/>
                    <a:pt x="0" y="1"/>
                  </a:cubicBezTo>
                  <a:close/>
                </a:path>
              </a:pathLst>
            </a:custGeom>
            <a:solidFill>
              <a:srgbClr val="B7B7B8"/>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60" name="Freeform: Shape 20"/>
            <p:cNvSpPr/>
            <p:nvPr/>
          </p:nvSpPr>
          <p:spPr bwMode="auto">
            <a:xfrm>
              <a:off x="5581249" y="4229791"/>
              <a:ext cx="24359" cy="41757"/>
            </a:xfrm>
            <a:custGeom>
              <a:avLst/>
              <a:gdLst/>
              <a:ahLst/>
              <a:cxnLst>
                <a:cxn ang="0">
                  <a:pos x="1" y="12"/>
                </a:cxn>
                <a:cxn ang="0">
                  <a:pos x="12" y="20"/>
                </a:cxn>
                <a:cxn ang="0">
                  <a:pos x="8" y="0"/>
                </a:cxn>
                <a:cxn ang="0">
                  <a:pos x="1" y="12"/>
                </a:cxn>
              </a:cxnLst>
              <a:rect l="0" t="0" r="r" b="b"/>
              <a:pathLst>
                <a:path w="12" h="20">
                  <a:moveTo>
                    <a:pt x="1" y="12"/>
                  </a:moveTo>
                  <a:cubicBezTo>
                    <a:pt x="2" y="17"/>
                    <a:pt x="7" y="20"/>
                    <a:pt x="12" y="20"/>
                  </a:cubicBezTo>
                  <a:cubicBezTo>
                    <a:pt x="8" y="0"/>
                    <a:pt x="8" y="0"/>
                    <a:pt x="8" y="0"/>
                  </a:cubicBezTo>
                  <a:cubicBezTo>
                    <a:pt x="3" y="2"/>
                    <a:pt x="0" y="7"/>
                    <a:pt x="1" y="12"/>
                  </a:cubicBezTo>
                  <a:close/>
                </a:path>
              </a:pathLst>
            </a:custGeom>
            <a:solidFill>
              <a:srgbClr val="B7B7B8"/>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61" name="Freeform: Shape 21"/>
            <p:cNvSpPr/>
            <p:nvPr/>
          </p:nvSpPr>
          <p:spPr bwMode="auto">
            <a:xfrm>
              <a:off x="5379425" y="4024486"/>
              <a:ext cx="450625" cy="452365"/>
            </a:xfrm>
            <a:custGeom>
              <a:avLst/>
              <a:gdLst/>
              <a:ahLst/>
              <a:cxnLst>
                <a:cxn ang="0">
                  <a:pos x="215" y="105"/>
                </a:cxn>
                <a:cxn ang="0">
                  <a:pos x="211" y="91"/>
                </a:cxn>
                <a:cxn ang="0">
                  <a:pos x="209" y="81"/>
                </a:cxn>
                <a:cxn ang="0">
                  <a:pos x="207" y="67"/>
                </a:cxn>
                <a:cxn ang="0">
                  <a:pos x="187" y="66"/>
                </a:cxn>
                <a:cxn ang="0">
                  <a:pos x="196" y="44"/>
                </a:cxn>
                <a:cxn ang="0">
                  <a:pos x="173" y="45"/>
                </a:cxn>
                <a:cxn ang="0">
                  <a:pos x="177" y="26"/>
                </a:cxn>
                <a:cxn ang="0">
                  <a:pos x="164" y="20"/>
                </a:cxn>
                <a:cxn ang="0">
                  <a:pos x="156" y="15"/>
                </a:cxn>
                <a:cxn ang="0">
                  <a:pos x="144" y="7"/>
                </a:cxn>
                <a:cxn ang="0">
                  <a:pos x="130" y="20"/>
                </a:cxn>
                <a:cxn ang="0">
                  <a:pos x="119" y="0"/>
                </a:cxn>
                <a:cxn ang="0">
                  <a:pos x="108" y="18"/>
                </a:cxn>
                <a:cxn ang="0">
                  <a:pos x="97" y="0"/>
                </a:cxn>
                <a:cxn ang="0">
                  <a:pos x="86" y="20"/>
                </a:cxn>
                <a:cxn ang="0">
                  <a:pos x="72" y="7"/>
                </a:cxn>
                <a:cxn ang="0">
                  <a:pos x="60" y="15"/>
                </a:cxn>
                <a:cxn ang="0">
                  <a:pos x="52" y="20"/>
                </a:cxn>
                <a:cxn ang="0">
                  <a:pos x="39" y="26"/>
                </a:cxn>
                <a:cxn ang="0">
                  <a:pos x="43" y="45"/>
                </a:cxn>
                <a:cxn ang="0">
                  <a:pos x="20" y="44"/>
                </a:cxn>
                <a:cxn ang="0">
                  <a:pos x="29" y="66"/>
                </a:cxn>
                <a:cxn ang="0">
                  <a:pos x="9" y="67"/>
                </a:cxn>
                <a:cxn ang="0">
                  <a:pos x="7" y="81"/>
                </a:cxn>
                <a:cxn ang="0">
                  <a:pos x="5" y="91"/>
                </a:cxn>
                <a:cxn ang="0">
                  <a:pos x="1" y="105"/>
                </a:cxn>
                <a:cxn ang="0">
                  <a:pos x="18" y="114"/>
                </a:cxn>
                <a:cxn ang="0">
                  <a:pos x="2" y="130"/>
                </a:cxn>
                <a:cxn ang="0">
                  <a:pos x="24" y="139"/>
                </a:cxn>
                <a:cxn ang="0">
                  <a:pos x="11" y="154"/>
                </a:cxn>
                <a:cxn ang="0">
                  <a:pos x="21" y="165"/>
                </a:cxn>
                <a:cxn ang="0">
                  <a:pos x="27" y="173"/>
                </a:cxn>
                <a:cxn ang="0">
                  <a:pos x="34" y="185"/>
                </a:cxn>
                <a:cxn ang="0">
                  <a:pos x="53" y="179"/>
                </a:cxn>
                <a:cxn ang="0">
                  <a:pos x="54" y="202"/>
                </a:cxn>
                <a:cxn ang="0">
                  <a:pos x="74" y="191"/>
                </a:cxn>
                <a:cxn ang="0">
                  <a:pos x="78" y="211"/>
                </a:cxn>
                <a:cxn ang="0">
                  <a:pos x="92" y="211"/>
                </a:cxn>
                <a:cxn ang="0">
                  <a:pos x="102" y="212"/>
                </a:cxn>
                <a:cxn ang="0">
                  <a:pos x="114" y="212"/>
                </a:cxn>
                <a:cxn ang="0">
                  <a:pos x="124" y="211"/>
                </a:cxn>
                <a:cxn ang="0">
                  <a:pos x="138" y="211"/>
                </a:cxn>
                <a:cxn ang="0">
                  <a:pos x="142" y="191"/>
                </a:cxn>
                <a:cxn ang="0">
                  <a:pos x="162" y="202"/>
                </a:cxn>
                <a:cxn ang="0">
                  <a:pos x="163" y="179"/>
                </a:cxn>
                <a:cxn ang="0">
                  <a:pos x="182" y="185"/>
                </a:cxn>
                <a:cxn ang="0">
                  <a:pos x="189" y="173"/>
                </a:cxn>
                <a:cxn ang="0">
                  <a:pos x="195" y="165"/>
                </a:cxn>
                <a:cxn ang="0">
                  <a:pos x="205" y="154"/>
                </a:cxn>
                <a:cxn ang="0">
                  <a:pos x="192" y="139"/>
                </a:cxn>
                <a:cxn ang="0">
                  <a:pos x="214" y="130"/>
                </a:cxn>
                <a:cxn ang="0">
                  <a:pos x="198" y="114"/>
                </a:cxn>
                <a:cxn ang="0">
                  <a:pos x="48" y="92"/>
                </a:cxn>
                <a:cxn ang="0">
                  <a:pos x="123" y="48"/>
                </a:cxn>
                <a:cxn ang="0">
                  <a:pos x="108" y="183"/>
                </a:cxn>
                <a:cxn ang="0">
                  <a:pos x="108" y="183"/>
                </a:cxn>
                <a:cxn ang="0">
                  <a:pos x="129" y="108"/>
                </a:cxn>
                <a:cxn ang="0">
                  <a:pos x="168" y="92"/>
                </a:cxn>
              </a:cxnLst>
              <a:rect l="0" t="0" r="r" b="b"/>
              <a:pathLst>
                <a:path w="216" h="216">
                  <a:moveTo>
                    <a:pt x="212" y="113"/>
                  </a:moveTo>
                  <a:cubicBezTo>
                    <a:pt x="213" y="113"/>
                    <a:pt x="214" y="112"/>
                    <a:pt x="215" y="111"/>
                  </a:cubicBezTo>
                  <a:cubicBezTo>
                    <a:pt x="216" y="110"/>
                    <a:pt x="216" y="109"/>
                    <a:pt x="216" y="108"/>
                  </a:cubicBezTo>
                  <a:cubicBezTo>
                    <a:pt x="216" y="107"/>
                    <a:pt x="216" y="105"/>
                    <a:pt x="215" y="105"/>
                  </a:cubicBezTo>
                  <a:cubicBezTo>
                    <a:pt x="214" y="104"/>
                    <a:pt x="213" y="103"/>
                    <a:pt x="212" y="103"/>
                  </a:cubicBezTo>
                  <a:cubicBezTo>
                    <a:pt x="211" y="103"/>
                    <a:pt x="204" y="102"/>
                    <a:pt x="198" y="102"/>
                  </a:cubicBezTo>
                  <a:cubicBezTo>
                    <a:pt x="198" y="99"/>
                    <a:pt x="197" y="97"/>
                    <a:pt x="197" y="95"/>
                  </a:cubicBezTo>
                  <a:cubicBezTo>
                    <a:pt x="203" y="93"/>
                    <a:pt x="210" y="91"/>
                    <a:pt x="211" y="91"/>
                  </a:cubicBezTo>
                  <a:cubicBezTo>
                    <a:pt x="212" y="91"/>
                    <a:pt x="213" y="90"/>
                    <a:pt x="214" y="89"/>
                  </a:cubicBezTo>
                  <a:cubicBezTo>
                    <a:pt x="214" y="88"/>
                    <a:pt x="214" y="86"/>
                    <a:pt x="214" y="85"/>
                  </a:cubicBezTo>
                  <a:cubicBezTo>
                    <a:pt x="214" y="84"/>
                    <a:pt x="213" y="83"/>
                    <a:pt x="212" y="82"/>
                  </a:cubicBezTo>
                  <a:cubicBezTo>
                    <a:pt x="211" y="82"/>
                    <a:pt x="210" y="81"/>
                    <a:pt x="209" y="81"/>
                  </a:cubicBezTo>
                  <a:cubicBezTo>
                    <a:pt x="207" y="81"/>
                    <a:pt x="201" y="82"/>
                    <a:pt x="194" y="83"/>
                  </a:cubicBezTo>
                  <a:cubicBezTo>
                    <a:pt x="194" y="81"/>
                    <a:pt x="193" y="79"/>
                    <a:pt x="192" y="77"/>
                  </a:cubicBezTo>
                  <a:cubicBezTo>
                    <a:pt x="198" y="74"/>
                    <a:pt x="204" y="71"/>
                    <a:pt x="205" y="70"/>
                  </a:cubicBezTo>
                  <a:cubicBezTo>
                    <a:pt x="206" y="69"/>
                    <a:pt x="207" y="68"/>
                    <a:pt x="207" y="67"/>
                  </a:cubicBezTo>
                  <a:cubicBezTo>
                    <a:pt x="208" y="66"/>
                    <a:pt x="208" y="65"/>
                    <a:pt x="207" y="64"/>
                  </a:cubicBezTo>
                  <a:cubicBezTo>
                    <a:pt x="207" y="63"/>
                    <a:pt x="206" y="62"/>
                    <a:pt x="205" y="61"/>
                  </a:cubicBezTo>
                  <a:cubicBezTo>
                    <a:pt x="204" y="61"/>
                    <a:pt x="202" y="61"/>
                    <a:pt x="201" y="61"/>
                  </a:cubicBezTo>
                  <a:cubicBezTo>
                    <a:pt x="200" y="61"/>
                    <a:pt x="193" y="64"/>
                    <a:pt x="187" y="66"/>
                  </a:cubicBezTo>
                  <a:cubicBezTo>
                    <a:pt x="186" y="64"/>
                    <a:pt x="185" y="62"/>
                    <a:pt x="184" y="60"/>
                  </a:cubicBezTo>
                  <a:cubicBezTo>
                    <a:pt x="189" y="56"/>
                    <a:pt x="194" y="51"/>
                    <a:pt x="195" y="50"/>
                  </a:cubicBezTo>
                  <a:cubicBezTo>
                    <a:pt x="196" y="50"/>
                    <a:pt x="197" y="49"/>
                    <a:pt x="197" y="47"/>
                  </a:cubicBezTo>
                  <a:cubicBezTo>
                    <a:pt x="197" y="46"/>
                    <a:pt x="196" y="45"/>
                    <a:pt x="196" y="44"/>
                  </a:cubicBezTo>
                  <a:cubicBezTo>
                    <a:pt x="195" y="43"/>
                    <a:pt x="194" y="42"/>
                    <a:pt x="193" y="42"/>
                  </a:cubicBezTo>
                  <a:cubicBezTo>
                    <a:pt x="192" y="42"/>
                    <a:pt x="190" y="42"/>
                    <a:pt x="189" y="43"/>
                  </a:cubicBezTo>
                  <a:cubicBezTo>
                    <a:pt x="188" y="43"/>
                    <a:pt x="182" y="47"/>
                    <a:pt x="177" y="50"/>
                  </a:cubicBezTo>
                  <a:cubicBezTo>
                    <a:pt x="176" y="48"/>
                    <a:pt x="174" y="47"/>
                    <a:pt x="173" y="45"/>
                  </a:cubicBezTo>
                  <a:cubicBezTo>
                    <a:pt x="176" y="40"/>
                    <a:pt x="180" y="35"/>
                    <a:pt x="181" y="34"/>
                  </a:cubicBezTo>
                  <a:cubicBezTo>
                    <a:pt x="182" y="33"/>
                    <a:pt x="182" y="31"/>
                    <a:pt x="182" y="30"/>
                  </a:cubicBezTo>
                  <a:cubicBezTo>
                    <a:pt x="182" y="29"/>
                    <a:pt x="181" y="28"/>
                    <a:pt x="181" y="27"/>
                  </a:cubicBezTo>
                  <a:cubicBezTo>
                    <a:pt x="180" y="26"/>
                    <a:pt x="178" y="26"/>
                    <a:pt x="177" y="26"/>
                  </a:cubicBezTo>
                  <a:cubicBezTo>
                    <a:pt x="176" y="26"/>
                    <a:pt x="175" y="26"/>
                    <a:pt x="174" y="27"/>
                  </a:cubicBezTo>
                  <a:cubicBezTo>
                    <a:pt x="173" y="28"/>
                    <a:pt x="168" y="33"/>
                    <a:pt x="163" y="37"/>
                  </a:cubicBezTo>
                  <a:cubicBezTo>
                    <a:pt x="162" y="36"/>
                    <a:pt x="160" y="34"/>
                    <a:pt x="158" y="33"/>
                  </a:cubicBezTo>
                  <a:cubicBezTo>
                    <a:pt x="161" y="28"/>
                    <a:pt x="164" y="21"/>
                    <a:pt x="164" y="20"/>
                  </a:cubicBezTo>
                  <a:cubicBezTo>
                    <a:pt x="165" y="19"/>
                    <a:pt x="165" y="18"/>
                    <a:pt x="164" y="16"/>
                  </a:cubicBezTo>
                  <a:cubicBezTo>
                    <a:pt x="164" y="15"/>
                    <a:pt x="163" y="14"/>
                    <a:pt x="162" y="14"/>
                  </a:cubicBezTo>
                  <a:cubicBezTo>
                    <a:pt x="161" y="13"/>
                    <a:pt x="160" y="13"/>
                    <a:pt x="159" y="13"/>
                  </a:cubicBezTo>
                  <a:cubicBezTo>
                    <a:pt x="158" y="13"/>
                    <a:pt x="157" y="14"/>
                    <a:pt x="156" y="15"/>
                  </a:cubicBezTo>
                  <a:cubicBezTo>
                    <a:pt x="155" y="16"/>
                    <a:pt x="151" y="22"/>
                    <a:pt x="147" y="27"/>
                  </a:cubicBezTo>
                  <a:cubicBezTo>
                    <a:pt x="146" y="26"/>
                    <a:pt x="144" y="25"/>
                    <a:pt x="142" y="24"/>
                  </a:cubicBezTo>
                  <a:cubicBezTo>
                    <a:pt x="143" y="18"/>
                    <a:pt x="145" y="12"/>
                    <a:pt x="145" y="10"/>
                  </a:cubicBezTo>
                  <a:cubicBezTo>
                    <a:pt x="145" y="9"/>
                    <a:pt x="145" y="8"/>
                    <a:pt x="144" y="7"/>
                  </a:cubicBezTo>
                  <a:cubicBezTo>
                    <a:pt x="144" y="6"/>
                    <a:pt x="143" y="5"/>
                    <a:pt x="142" y="5"/>
                  </a:cubicBezTo>
                  <a:cubicBezTo>
                    <a:pt x="140" y="4"/>
                    <a:pt x="139" y="4"/>
                    <a:pt x="138" y="5"/>
                  </a:cubicBezTo>
                  <a:cubicBezTo>
                    <a:pt x="137" y="5"/>
                    <a:pt x="136" y="6"/>
                    <a:pt x="136" y="7"/>
                  </a:cubicBezTo>
                  <a:cubicBezTo>
                    <a:pt x="135" y="8"/>
                    <a:pt x="132" y="15"/>
                    <a:pt x="130" y="20"/>
                  </a:cubicBezTo>
                  <a:cubicBezTo>
                    <a:pt x="128" y="20"/>
                    <a:pt x="126" y="20"/>
                    <a:pt x="124" y="19"/>
                  </a:cubicBezTo>
                  <a:cubicBezTo>
                    <a:pt x="124" y="13"/>
                    <a:pt x="124" y="6"/>
                    <a:pt x="124" y="5"/>
                  </a:cubicBezTo>
                  <a:cubicBezTo>
                    <a:pt x="124" y="3"/>
                    <a:pt x="123" y="2"/>
                    <a:pt x="122" y="1"/>
                  </a:cubicBezTo>
                  <a:cubicBezTo>
                    <a:pt x="122" y="1"/>
                    <a:pt x="121" y="0"/>
                    <a:pt x="119" y="0"/>
                  </a:cubicBezTo>
                  <a:cubicBezTo>
                    <a:pt x="118" y="0"/>
                    <a:pt x="117" y="0"/>
                    <a:pt x="116" y="1"/>
                  </a:cubicBezTo>
                  <a:cubicBezTo>
                    <a:pt x="115" y="1"/>
                    <a:pt x="114" y="2"/>
                    <a:pt x="114" y="4"/>
                  </a:cubicBezTo>
                  <a:cubicBezTo>
                    <a:pt x="114" y="5"/>
                    <a:pt x="112" y="12"/>
                    <a:pt x="111" y="18"/>
                  </a:cubicBezTo>
                  <a:cubicBezTo>
                    <a:pt x="110" y="18"/>
                    <a:pt x="109" y="18"/>
                    <a:pt x="108" y="18"/>
                  </a:cubicBezTo>
                  <a:cubicBezTo>
                    <a:pt x="107" y="18"/>
                    <a:pt x="106" y="18"/>
                    <a:pt x="105" y="18"/>
                  </a:cubicBezTo>
                  <a:cubicBezTo>
                    <a:pt x="104" y="12"/>
                    <a:pt x="102" y="5"/>
                    <a:pt x="102" y="4"/>
                  </a:cubicBezTo>
                  <a:cubicBezTo>
                    <a:pt x="102" y="2"/>
                    <a:pt x="101" y="1"/>
                    <a:pt x="100" y="1"/>
                  </a:cubicBezTo>
                  <a:cubicBezTo>
                    <a:pt x="99" y="0"/>
                    <a:pt x="98" y="0"/>
                    <a:pt x="97" y="0"/>
                  </a:cubicBezTo>
                  <a:cubicBezTo>
                    <a:pt x="95" y="0"/>
                    <a:pt x="94" y="1"/>
                    <a:pt x="94" y="1"/>
                  </a:cubicBezTo>
                  <a:cubicBezTo>
                    <a:pt x="93" y="2"/>
                    <a:pt x="92" y="3"/>
                    <a:pt x="92" y="5"/>
                  </a:cubicBezTo>
                  <a:cubicBezTo>
                    <a:pt x="92" y="6"/>
                    <a:pt x="92" y="13"/>
                    <a:pt x="92" y="19"/>
                  </a:cubicBezTo>
                  <a:cubicBezTo>
                    <a:pt x="90" y="20"/>
                    <a:pt x="88" y="20"/>
                    <a:pt x="86" y="20"/>
                  </a:cubicBezTo>
                  <a:cubicBezTo>
                    <a:pt x="84" y="15"/>
                    <a:pt x="81" y="8"/>
                    <a:pt x="81" y="7"/>
                  </a:cubicBezTo>
                  <a:cubicBezTo>
                    <a:pt x="80" y="6"/>
                    <a:pt x="79" y="5"/>
                    <a:pt x="78" y="5"/>
                  </a:cubicBezTo>
                  <a:cubicBezTo>
                    <a:pt x="77" y="4"/>
                    <a:pt x="76" y="4"/>
                    <a:pt x="75" y="5"/>
                  </a:cubicBezTo>
                  <a:cubicBezTo>
                    <a:pt x="73" y="5"/>
                    <a:pt x="72" y="6"/>
                    <a:pt x="72" y="7"/>
                  </a:cubicBezTo>
                  <a:cubicBezTo>
                    <a:pt x="71" y="8"/>
                    <a:pt x="71" y="9"/>
                    <a:pt x="71" y="10"/>
                  </a:cubicBezTo>
                  <a:cubicBezTo>
                    <a:pt x="71" y="12"/>
                    <a:pt x="73" y="18"/>
                    <a:pt x="74" y="24"/>
                  </a:cubicBezTo>
                  <a:cubicBezTo>
                    <a:pt x="72" y="25"/>
                    <a:pt x="70" y="26"/>
                    <a:pt x="69" y="27"/>
                  </a:cubicBezTo>
                  <a:cubicBezTo>
                    <a:pt x="65" y="22"/>
                    <a:pt x="61" y="16"/>
                    <a:pt x="60" y="15"/>
                  </a:cubicBezTo>
                  <a:cubicBezTo>
                    <a:pt x="59" y="14"/>
                    <a:pt x="58" y="13"/>
                    <a:pt x="57" y="13"/>
                  </a:cubicBezTo>
                  <a:cubicBezTo>
                    <a:pt x="56" y="13"/>
                    <a:pt x="55" y="13"/>
                    <a:pt x="54" y="14"/>
                  </a:cubicBezTo>
                  <a:cubicBezTo>
                    <a:pt x="53" y="14"/>
                    <a:pt x="52" y="15"/>
                    <a:pt x="52" y="16"/>
                  </a:cubicBezTo>
                  <a:cubicBezTo>
                    <a:pt x="51" y="18"/>
                    <a:pt x="51" y="19"/>
                    <a:pt x="52" y="20"/>
                  </a:cubicBezTo>
                  <a:cubicBezTo>
                    <a:pt x="52" y="21"/>
                    <a:pt x="55" y="28"/>
                    <a:pt x="58" y="33"/>
                  </a:cubicBezTo>
                  <a:cubicBezTo>
                    <a:pt x="56" y="34"/>
                    <a:pt x="54" y="36"/>
                    <a:pt x="53" y="37"/>
                  </a:cubicBezTo>
                  <a:cubicBezTo>
                    <a:pt x="48" y="33"/>
                    <a:pt x="43" y="28"/>
                    <a:pt x="42" y="27"/>
                  </a:cubicBezTo>
                  <a:cubicBezTo>
                    <a:pt x="41" y="26"/>
                    <a:pt x="40" y="26"/>
                    <a:pt x="39" y="26"/>
                  </a:cubicBezTo>
                  <a:cubicBezTo>
                    <a:pt x="38" y="26"/>
                    <a:pt x="36" y="26"/>
                    <a:pt x="36" y="27"/>
                  </a:cubicBezTo>
                  <a:cubicBezTo>
                    <a:pt x="35" y="28"/>
                    <a:pt x="34" y="29"/>
                    <a:pt x="34" y="30"/>
                  </a:cubicBezTo>
                  <a:cubicBezTo>
                    <a:pt x="34" y="31"/>
                    <a:pt x="34" y="33"/>
                    <a:pt x="35" y="34"/>
                  </a:cubicBezTo>
                  <a:cubicBezTo>
                    <a:pt x="36" y="35"/>
                    <a:pt x="40" y="40"/>
                    <a:pt x="43" y="45"/>
                  </a:cubicBezTo>
                  <a:cubicBezTo>
                    <a:pt x="42" y="47"/>
                    <a:pt x="41" y="48"/>
                    <a:pt x="39" y="50"/>
                  </a:cubicBezTo>
                  <a:cubicBezTo>
                    <a:pt x="34" y="47"/>
                    <a:pt x="28" y="43"/>
                    <a:pt x="27" y="43"/>
                  </a:cubicBezTo>
                  <a:cubicBezTo>
                    <a:pt x="26" y="42"/>
                    <a:pt x="24" y="42"/>
                    <a:pt x="23" y="42"/>
                  </a:cubicBezTo>
                  <a:cubicBezTo>
                    <a:pt x="22" y="42"/>
                    <a:pt x="21" y="43"/>
                    <a:pt x="20" y="44"/>
                  </a:cubicBezTo>
                  <a:cubicBezTo>
                    <a:pt x="20" y="45"/>
                    <a:pt x="19" y="46"/>
                    <a:pt x="19" y="47"/>
                  </a:cubicBezTo>
                  <a:cubicBezTo>
                    <a:pt x="20" y="49"/>
                    <a:pt x="20" y="50"/>
                    <a:pt x="21" y="50"/>
                  </a:cubicBezTo>
                  <a:cubicBezTo>
                    <a:pt x="22" y="51"/>
                    <a:pt x="27" y="56"/>
                    <a:pt x="32" y="60"/>
                  </a:cubicBezTo>
                  <a:cubicBezTo>
                    <a:pt x="31" y="62"/>
                    <a:pt x="30" y="64"/>
                    <a:pt x="29" y="66"/>
                  </a:cubicBezTo>
                  <a:cubicBezTo>
                    <a:pt x="23" y="64"/>
                    <a:pt x="16" y="61"/>
                    <a:pt x="15" y="61"/>
                  </a:cubicBezTo>
                  <a:cubicBezTo>
                    <a:pt x="14" y="61"/>
                    <a:pt x="13" y="61"/>
                    <a:pt x="11" y="61"/>
                  </a:cubicBezTo>
                  <a:cubicBezTo>
                    <a:pt x="10" y="62"/>
                    <a:pt x="10" y="63"/>
                    <a:pt x="9" y="64"/>
                  </a:cubicBezTo>
                  <a:cubicBezTo>
                    <a:pt x="9" y="65"/>
                    <a:pt x="8" y="66"/>
                    <a:pt x="9" y="67"/>
                  </a:cubicBezTo>
                  <a:cubicBezTo>
                    <a:pt x="9" y="68"/>
                    <a:pt x="10" y="69"/>
                    <a:pt x="11" y="70"/>
                  </a:cubicBezTo>
                  <a:cubicBezTo>
                    <a:pt x="12" y="71"/>
                    <a:pt x="18" y="74"/>
                    <a:pt x="24" y="77"/>
                  </a:cubicBezTo>
                  <a:cubicBezTo>
                    <a:pt x="23" y="79"/>
                    <a:pt x="22" y="81"/>
                    <a:pt x="22" y="83"/>
                  </a:cubicBezTo>
                  <a:cubicBezTo>
                    <a:pt x="15" y="82"/>
                    <a:pt x="9" y="81"/>
                    <a:pt x="7" y="81"/>
                  </a:cubicBezTo>
                  <a:cubicBezTo>
                    <a:pt x="6" y="81"/>
                    <a:pt x="5" y="82"/>
                    <a:pt x="4" y="82"/>
                  </a:cubicBezTo>
                  <a:cubicBezTo>
                    <a:pt x="3" y="83"/>
                    <a:pt x="2" y="84"/>
                    <a:pt x="2" y="85"/>
                  </a:cubicBezTo>
                  <a:cubicBezTo>
                    <a:pt x="2" y="86"/>
                    <a:pt x="2" y="88"/>
                    <a:pt x="3" y="89"/>
                  </a:cubicBezTo>
                  <a:cubicBezTo>
                    <a:pt x="3" y="90"/>
                    <a:pt x="4" y="91"/>
                    <a:pt x="5" y="91"/>
                  </a:cubicBezTo>
                  <a:cubicBezTo>
                    <a:pt x="7" y="91"/>
                    <a:pt x="13" y="93"/>
                    <a:pt x="19" y="95"/>
                  </a:cubicBezTo>
                  <a:cubicBezTo>
                    <a:pt x="19" y="97"/>
                    <a:pt x="19" y="99"/>
                    <a:pt x="18" y="102"/>
                  </a:cubicBezTo>
                  <a:cubicBezTo>
                    <a:pt x="12" y="102"/>
                    <a:pt x="5" y="103"/>
                    <a:pt x="4" y="103"/>
                  </a:cubicBezTo>
                  <a:cubicBezTo>
                    <a:pt x="3" y="103"/>
                    <a:pt x="2" y="104"/>
                    <a:pt x="1" y="105"/>
                  </a:cubicBezTo>
                  <a:cubicBezTo>
                    <a:pt x="0" y="105"/>
                    <a:pt x="0" y="107"/>
                    <a:pt x="0" y="108"/>
                  </a:cubicBezTo>
                  <a:cubicBezTo>
                    <a:pt x="0" y="109"/>
                    <a:pt x="0" y="110"/>
                    <a:pt x="1" y="111"/>
                  </a:cubicBezTo>
                  <a:cubicBezTo>
                    <a:pt x="2" y="112"/>
                    <a:pt x="3" y="113"/>
                    <a:pt x="4" y="113"/>
                  </a:cubicBezTo>
                  <a:cubicBezTo>
                    <a:pt x="5" y="113"/>
                    <a:pt x="12" y="114"/>
                    <a:pt x="18" y="114"/>
                  </a:cubicBezTo>
                  <a:cubicBezTo>
                    <a:pt x="19" y="116"/>
                    <a:pt x="19" y="118"/>
                    <a:pt x="19" y="120"/>
                  </a:cubicBezTo>
                  <a:cubicBezTo>
                    <a:pt x="13" y="122"/>
                    <a:pt x="7" y="124"/>
                    <a:pt x="5" y="125"/>
                  </a:cubicBezTo>
                  <a:cubicBezTo>
                    <a:pt x="4" y="125"/>
                    <a:pt x="3" y="126"/>
                    <a:pt x="3" y="127"/>
                  </a:cubicBezTo>
                  <a:cubicBezTo>
                    <a:pt x="2" y="128"/>
                    <a:pt x="2" y="129"/>
                    <a:pt x="2" y="130"/>
                  </a:cubicBezTo>
                  <a:cubicBezTo>
                    <a:pt x="2" y="132"/>
                    <a:pt x="3" y="133"/>
                    <a:pt x="4" y="133"/>
                  </a:cubicBezTo>
                  <a:cubicBezTo>
                    <a:pt x="5" y="134"/>
                    <a:pt x="6" y="134"/>
                    <a:pt x="7" y="134"/>
                  </a:cubicBezTo>
                  <a:cubicBezTo>
                    <a:pt x="9" y="134"/>
                    <a:pt x="15" y="133"/>
                    <a:pt x="22" y="133"/>
                  </a:cubicBezTo>
                  <a:cubicBezTo>
                    <a:pt x="22" y="135"/>
                    <a:pt x="23" y="137"/>
                    <a:pt x="24" y="139"/>
                  </a:cubicBezTo>
                  <a:cubicBezTo>
                    <a:pt x="18" y="142"/>
                    <a:pt x="12" y="145"/>
                    <a:pt x="11" y="146"/>
                  </a:cubicBezTo>
                  <a:cubicBezTo>
                    <a:pt x="10" y="146"/>
                    <a:pt x="9" y="147"/>
                    <a:pt x="9" y="148"/>
                  </a:cubicBezTo>
                  <a:cubicBezTo>
                    <a:pt x="8" y="150"/>
                    <a:pt x="9" y="151"/>
                    <a:pt x="9" y="152"/>
                  </a:cubicBezTo>
                  <a:cubicBezTo>
                    <a:pt x="10" y="153"/>
                    <a:pt x="10" y="154"/>
                    <a:pt x="11" y="154"/>
                  </a:cubicBezTo>
                  <a:cubicBezTo>
                    <a:pt x="13" y="155"/>
                    <a:pt x="14" y="155"/>
                    <a:pt x="15" y="155"/>
                  </a:cubicBezTo>
                  <a:cubicBezTo>
                    <a:pt x="16" y="154"/>
                    <a:pt x="23" y="152"/>
                    <a:pt x="29" y="150"/>
                  </a:cubicBezTo>
                  <a:cubicBezTo>
                    <a:pt x="30" y="152"/>
                    <a:pt x="31" y="154"/>
                    <a:pt x="32" y="156"/>
                  </a:cubicBezTo>
                  <a:cubicBezTo>
                    <a:pt x="27" y="160"/>
                    <a:pt x="22" y="164"/>
                    <a:pt x="21" y="165"/>
                  </a:cubicBezTo>
                  <a:cubicBezTo>
                    <a:pt x="20" y="166"/>
                    <a:pt x="20" y="167"/>
                    <a:pt x="19" y="168"/>
                  </a:cubicBezTo>
                  <a:cubicBezTo>
                    <a:pt x="19" y="169"/>
                    <a:pt x="20" y="171"/>
                    <a:pt x="20" y="172"/>
                  </a:cubicBezTo>
                  <a:cubicBezTo>
                    <a:pt x="21" y="173"/>
                    <a:pt x="22" y="173"/>
                    <a:pt x="23" y="174"/>
                  </a:cubicBezTo>
                  <a:cubicBezTo>
                    <a:pt x="24" y="174"/>
                    <a:pt x="26" y="174"/>
                    <a:pt x="27" y="173"/>
                  </a:cubicBezTo>
                  <a:cubicBezTo>
                    <a:pt x="28" y="172"/>
                    <a:pt x="34" y="169"/>
                    <a:pt x="39" y="166"/>
                  </a:cubicBezTo>
                  <a:cubicBezTo>
                    <a:pt x="41" y="167"/>
                    <a:pt x="42" y="169"/>
                    <a:pt x="43" y="170"/>
                  </a:cubicBezTo>
                  <a:cubicBezTo>
                    <a:pt x="40" y="175"/>
                    <a:pt x="36" y="181"/>
                    <a:pt x="35" y="182"/>
                  </a:cubicBezTo>
                  <a:cubicBezTo>
                    <a:pt x="34" y="183"/>
                    <a:pt x="34" y="184"/>
                    <a:pt x="34" y="185"/>
                  </a:cubicBezTo>
                  <a:cubicBezTo>
                    <a:pt x="34" y="187"/>
                    <a:pt x="35" y="188"/>
                    <a:pt x="36" y="188"/>
                  </a:cubicBezTo>
                  <a:cubicBezTo>
                    <a:pt x="36" y="189"/>
                    <a:pt x="38" y="190"/>
                    <a:pt x="39" y="190"/>
                  </a:cubicBezTo>
                  <a:cubicBezTo>
                    <a:pt x="40" y="190"/>
                    <a:pt x="41" y="189"/>
                    <a:pt x="42" y="189"/>
                  </a:cubicBezTo>
                  <a:cubicBezTo>
                    <a:pt x="43" y="188"/>
                    <a:pt x="48" y="183"/>
                    <a:pt x="53" y="179"/>
                  </a:cubicBezTo>
                  <a:cubicBezTo>
                    <a:pt x="54" y="180"/>
                    <a:pt x="56" y="181"/>
                    <a:pt x="58" y="182"/>
                  </a:cubicBezTo>
                  <a:cubicBezTo>
                    <a:pt x="55" y="188"/>
                    <a:pt x="52" y="194"/>
                    <a:pt x="52" y="196"/>
                  </a:cubicBezTo>
                  <a:cubicBezTo>
                    <a:pt x="51" y="197"/>
                    <a:pt x="51" y="198"/>
                    <a:pt x="52" y="199"/>
                  </a:cubicBezTo>
                  <a:cubicBezTo>
                    <a:pt x="52" y="200"/>
                    <a:pt x="53" y="201"/>
                    <a:pt x="54" y="202"/>
                  </a:cubicBezTo>
                  <a:cubicBezTo>
                    <a:pt x="55" y="202"/>
                    <a:pt x="56" y="203"/>
                    <a:pt x="57" y="202"/>
                  </a:cubicBezTo>
                  <a:cubicBezTo>
                    <a:pt x="58" y="202"/>
                    <a:pt x="59" y="202"/>
                    <a:pt x="60" y="201"/>
                  </a:cubicBezTo>
                  <a:cubicBezTo>
                    <a:pt x="61" y="199"/>
                    <a:pt x="65" y="194"/>
                    <a:pt x="69" y="189"/>
                  </a:cubicBezTo>
                  <a:cubicBezTo>
                    <a:pt x="70" y="190"/>
                    <a:pt x="72" y="190"/>
                    <a:pt x="74" y="191"/>
                  </a:cubicBezTo>
                  <a:cubicBezTo>
                    <a:pt x="73" y="197"/>
                    <a:pt x="71" y="204"/>
                    <a:pt x="71" y="205"/>
                  </a:cubicBezTo>
                  <a:cubicBezTo>
                    <a:pt x="71" y="207"/>
                    <a:pt x="71" y="208"/>
                    <a:pt x="72" y="209"/>
                  </a:cubicBezTo>
                  <a:cubicBezTo>
                    <a:pt x="72" y="210"/>
                    <a:pt x="73" y="211"/>
                    <a:pt x="75" y="211"/>
                  </a:cubicBezTo>
                  <a:cubicBezTo>
                    <a:pt x="76" y="211"/>
                    <a:pt x="77" y="211"/>
                    <a:pt x="78" y="211"/>
                  </a:cubicBezTo>
                  <a:cubicBezTo>
                    <a:pt x="79" y="210"/>
                    <a:pt x="80" y="210"/>
                    <a:pt x="81" y="209"/>
                  </a:cubicBezTo>
                  <a:cubicBezTo>
                    <a:pt x="81" y="207"/>
                    <a:pt x="84" y="201"/>
                    <a:pt x="86" y="195"/>
                  </a:cubicBezTo>
                  <a:cubicBezTo>
                    <a:pt x="88" y="196"/>
                    <a:pt x="90" y="196"/>
                    <a:pt x="92" y="196"/>
                  </a:cubicBezTo>
                  <a:cubicBezTo>
                    <a:pt x="92" y="203"/>
                    <a:pt x="92" y="210"/>
                    <a:pt x="92" y="211"/>
                  </a:cubicBezTo>
                  <a:cubicBezTo>
                    <a:pt x="92" y="212"/>
                    <a:pt x="93" y="213"/>
                    <a:pt x="94" y="214"/>
                  </a:cubicBezTo>
                  <a:cubicBezTo>
                    <a:pt x="94" y="215"/>
                    <a:pt x="95" y="216"/>
                    <a:pt x="97" y="216"/>
                  </a:cubicBezTo>
                  <a:cubicBezTo>
                    <a:pt x="98" y="216"/>
                    <a:pt x="99" y="216"/>
                    <a:pt x="100" y="215"/>
                  </a:cubicBezTo>
                  <a:cubicBezTo>
                    <a:pt x="101" y="214"/>
                    <a:pt x="102" y="213"/>
                    <a:pt x="102" y="212"/>
                  </a:cubicBezTo>
                  <a:cubicBezTo>
                    <a:pt x="102" y="211"/>
                    <a:pt x="104" y="204"/>
                    <a:pt x="105" y="198"/>
                  </a:cubicBezTo>
                  <a:cubicBezTo>
                    <a:pt x="106" y="198"/>
                    <a:pt x="107" y="198"/>
                    <a:pt x="108" y="198"/>
                  </a:cubicBezTo>
                  <a:cubicBezTo>
                    <a:pt x="109" y="198"/>
                    <a:pt x="110" y="198"/>
                    <a:pt x="111" y="198"/>
                  </a:cubicBezTo>
                  <a:cubicBezTo>
                    <a:pt x="112" y="204"/>
                    <a:pt x="114" y="211"/>
                    <a:pt x="114" y="212"/>
                  </a:cubicBezTo>
                  <a:cubicBezTo>
                    <a:pt x="114" y="213"/>
                    <a:pt x="115" y="214"/>
                    <a:pt x="116" y="215"/>
                  </a:cubicBezTo>
                  <a:cubicBezTo>
                    <a:pt x="117" y="216"/>
                    <a:pt x="118" y="216"/>
                    <a:pt x="119" y="216"/>
                  </a:cubicBezTo>
                  <a:cubicBezTo>
                    <a:pt x="121" y="216"/>
                    <a:pt x="122" y="215"/>
                    <a:pt x="122" y="214"/>
                  </a:cubicBezTo>
                  <a:cubicBezTo>
                    <a:pt x="123" y="213"/>
                    <a:pt x="124" y="212"/>
                    <a:pt x="124" y="211"/>
                  </a:cubicBezTo>
                  <a:cubicBezTo>
                    <a:pt x="124" y="210"/>
                    <a:pt x="124" y="203"/>
                    <a:pt x="124" y="196"/>
                  </a:cubicBezTo>
                  <a:cubicBezTo>
                    <a:pt x="126" y="196"/>
                    <a:pt x="128" y="196"/>
                    <a:pt x="130" y="195"/>
                  </a:cubicBezTo>
                  <a:cubicBezTo>
                    <a:pt x="132" y="201"/>
                    <a:pt x="135" y="207"/>
                    <a:pt x="136" y="209"/>
                  </a:cubicBezTo>
                  <a:cubicBezTo>
                    <a:pt x="136" y="210"/>
                    <a:pt x="137" y="210"/>
                    <a:pt x="138" y="211"/>
                  </a:cubicBezTo>
                  <a:cubicBezTo>
                    <a:pt x="139" y="211"/>
                    <a:pt x="140" y="211"/>
                    <a:pt x="142" y="211"/>
                  </a:cubicBezTo>
                  <a:cubicBezTo>
                    <a:pt x="143" y="211"/>
                    <a:pt x="144" y="210"/>
                    <a:pt x="144" y="209"/>
                  </a:cubicBezTo>
                  <a:cubicBezTo>
                    <a:pt x="145" y="208"/>
                    <a:pt x="145" y="207"/>
                    <a:pt x="145" y="205"/>
                  </a:cubicBezTo>
                  <a:cubicBezTo>
                    <a:pt x="145" y="204"/>
                    <a:pt x="143" y="197"/>
                    <a:pt x="142" y="191"/>
                  </a:cubicBezTo>
                  <a:cubicBezTo>
                    <a:pt x="144" y="190"/>
                    <a:pt x="146" y="190"/>
                    <a:pt x="147" y="189"/>
                  </a:cubicBezTo>
                  <a:cubicBezTo>
                    <a:pt x="151" y="194"/>
                    <a:pt x="155" y="199"/>
                    <a:pt x="156" y="201"/>
                  </a:cubicBezTo>
                  <a:cubicBezTo>
                    <a:pt x="157" y="202"/>
                    <a:pt x="158" y="202"/>
                    <a:pt x="159" y="202"/>
                  </a:cubicBezTo>
                  <a:cubicBezTo>
                    <a:pt x="160" y="203"/>
                    <a:pt x="161" y="202"/>
                    <a:pt x="162" y="202"/>
                  </a:cubicBezTo>
                  <a:cubicBezTo>
                    <a:pt x="163" y="201"/>
                    <a:pt x="164" y="200"/>
                    <a:pt x="164" y="199"/>
                  </a:cubicBezTo>
                  <a:cubicBezTo>
                    <a:pt x="165" y="198"/>
                    <a:pt x="165" y="197"/>
                    <a:pt x="164" y="196"/>
                  </a:cubicBezTo>
                  <a:cubicBezTo>
                    <a:pt x="164" y="194"/>
                    <a:pt x="161" y="188"/>
                    <a:pt x="158" y="182"/>
                  </a:cubicBezTo>
                  <a:cubicBezTo>
                    <a:pt x="160" y="181"/>
                    <a:pt x="162" y="180"/>
                    <a:pt x="163" y="179"/>
                  </a:cubicBezTo>
                  <a:cubicBezTo>
                    <a:pt x="168" y="183"/>
                    <a:pt x="173" y="188"/>
                    <a:pt x="174" y="189"/>
                  </a:cubicBezTo>
                  <a:cubicBezTo>
                    <a:pt x="175" y="189"/>
                    <a:pt x="176" y="190"/>
                    <a:pt x="177" y="190"/>
                  </a:cubicBezTo>
                  <a:cubicBezTo>
                    <a:pt x="178" y="190"/>
                    <a:pt x="180" y="189"/>
                    <a:pt x="181" y="188"/>
                  </a:cubicBezTo>
                  <a:cubicBezTo>
                    <a:pt x="181" y="188"/>
                    <a:pt x="182" y="187"/>
                    <a:pt x="182" y="185"/>
                  </a:cubicBezTo>
                  <a:cubicBezTo>
                    <a:pt x="182" y="184"/>
                    <a:pt x="182" y="183"/>
                    <a:pt x="181" y="182"/>
                  </a:cubicBezTo>
                  <a:cubicBezTo>
                    <a:pt x="180" y="181"/>
                    <a:pt x="176" y="175"/>
                    <a:pt x="173" y="170"/>
                  </a:cubicBezTo>
                  <a:cubicBezTo>
                    <a:pt x="174" y="169"/>
                    <a:pt x="176" y="167"/>
                    <a:pt x="177" y="166"/>
                  </a:cubicBezTo>
                  <a:cubicBezTo>
                    <a:pt x="182" y="169"/>
                    <a:pt x="188" y="172"/>
                    <a:pt x="189" y="173"/>
                  </a:cubicBezTo>
                  <a:cubicBezTo>
                    <a:pt x="190" y="174"/>
                    <a:pt x="192" y="174"/>
                    <a:pt x="193" y="174"/>
                  </a:cubicBezTo>
                  <a:cubicBezTo>
                    <a:pt x="194" y="173"/>
                    <a:pt x="195" y="173"/>
                    <a:pt x="196" y="172"/>
                  </a:cubicBezTo>
                  <a:cubicBezTo>
                    <a:pt x="196" y="171"/>
                    <a:pt x="197" y="169"/>
                    <a:pt x="197" y="168"/>
                  </a:cubicBezTo>
                  <a:cubicBezTo>
                    <a:pt x="197" y="167"/>
                    <a:pt x="196" y="166"/>
                    <a:pt x="195" y="165"/>
                  </a:cubicBezTo>
                  <a:cubicBezTo>
                    <a:pt x="194" y="164"/>
                    <a:pt x="189" y="160"/>
                    <a:pt x="184" y="156"/>
                  </a:cubicBezTo>
                  <a:cubicBezTo>
                    <a:pt x="185" y="154"/>
                    <a:pt x="186" y="152"/>
                    <a:pt x="187" y="150"/>
                  </a:cubicBezTo>
                  <a:cubicBezTo>
                    <a:pt x="193" y="152"/>
                    <a:pt x="200" y="154"/>
                    <a:pt x="201" y="155"/>
                  </a:cubicBezTo>
                  <a:cubicBezTo>
                    <a:pt x="202" y="155"/>
                    <a:pt x="204" y="155"/>
                    <a:pt x="205" y="154"/>
                  </a:cubicBezTo>
                  <a:cubicBezTo>
                    <a:pt x="206" y="154"/>
                    <a:pt x="207" y="153"/>
                    <a:pt x="207" y="152"/>
                  </a:cubicBezTo>
                  <a:cubicBezTo>
                    <a:pt x="208" y="151"/>
                    <a:pt x="208" y="150"/>
                    <a:pt x="207" y="148"/>
                  </a:cubicBezTo>
                  <a:cubicBezTo>
                    <a:pt x="207" y="147"/>
                    <a:pt x="206" y="146"/>
                    <a:pt x="205" y="146"/>
                  </a:cubicBezTo>
                  <a:cubicBezTo>
                    <a:pt x="204" y="145"/>
                    <a:pt x="198" y="142"/>
                    <a:pt x="192" y="139"/>
                  </a:cubicBezTo>
                  <a:cubicBezTo>
                    <a:pt x="193" y="137"/>
                    <a:pt x="194" y="135"/>
                    <a:pt x="194" y="133"/>
                  </a:cubicBezTo>
                  <a:cubicBezTo>
                    <a:pt x="201" y="133"/>
                    <a:pt x="207" y="134"/>
                    <a:pt x="209" y="134"/>
                  </a:cubicBezTo>
                  <a:cubicBezTo>
                    <a:pt x="210" y="134"/>
                    <a:pt x="211" y="134"/>
                    <a:pt x="212" y="133"/>
                  </a:cubicBezTo>
                  <a:cubicBezTo>
                    <a:pt x="213" y="133"/>
                    <a:pt x="214" y="132"/>
                    <a:pt x="214" y="130"/>
                  </a:cubicBezTo>
                  <a:cubicBezTo>
                    <a:pt x="214" y="129"/>
                    <a:pt x="214" y="128"/>
                    <a:pt x="214" y="127"/>
                  </a:cubicBezTo>
                  <a:cubicBezTo>
                    <a:pt x="213" y="126"/>
                    <a:pt x="212" y="125"/>
                    <a:pt x="211" y="125"/>
                  </a:cubicBezTo>
                  <a:cubicBezTo>
                    <a:pt x="210" y="124"/>
                    <a:pt x="203" y="122"/>
                    <a:pt x="197" y="120"/>
                  </a:cubicBezTo>
                  <a:cubicBezTo>
                    <a:pt x="197" y="118"/>
                    <a:pt x="198" y="116"/>
                    <a:pt x="198" y="114"/>
                  </a:cubicBezTo>
                  <a:cubicBezTo>
                    <a:pt x="204" y="114"/>
                    <a:pt x="211" y="113"/>
                    <a:pt x="212" y="113"/>
                  </a:cubicBezTo>
                  <a:close/>
                  <a:moveTo>
                    <a:pt x="48" y="123"/>
                  </a:moveTo>
                  <a:cubicBezTo>
                    <a:pt x="40" y="123"/>
                    <a:pt x="33" y="116"/>
                    <a:pt x="33" y="108"/>
                  </a:cubicBezTo>
                  <a:cubicBezTo>
                    <a:pt x="33" y="99"/>
                    <a:pt x="40" y="92"/>
                    <a:pt x="48" y="92"/>
                  </a:cubicBezTo>
                  <a:cubicBezTo>
                    <a:pt x="57" y="92"/>
                    <a:pt x="64" y="99"/>
                    <a:pt x="64" y="108"/>
                  </a:cubicBezTo>
                  <a:cubicBezTo>
                    <a:pt x="64" y="116"/>
                    <a:pt x="57" y="123"/>
                    <a:pt x="48" y="123"/>
                  </a:cubicBezTo>
                  <a:close/>
                  <a:moveTo>
                    <a:pt x="108" y="33"/>
                  </a:moveTo>
                  <a:cubicBezTo>
                    <a:pt x="117" y="33"/>
                    <a:pt x="123" y="39"/>
                    <a:pt x="123" y="48"/>
                  </a:cubicBezTo>
                  <a:cubicBezTo>
                    <a:pt x="123" y="56"/>
                    <a:pt x="117" y="63"/>
                    <a:pt x="108" y="63"/>
                  </a:cubicBezTo>
                  <a:cubicBezTo>
                    <a:pt x="100" y="63"/>
                    <a:pt x="93" y="56"/>
                    <a:pt x="93" y="48"/>
                  </a:cubicBezTo>
                  <a:cubicBezTo>
                    <a:pt x="93" y="39"/>
                    <a:pt x="100" y="33"/>
                    <a:pt x="108" y="33"/>
                  </a:cubicBezTo>
                  <a:close/>
                  <a:moveTo>
                    <a:pt x="108" y="183"/>
                  </a:moveTo>
                  <a:cubicBezTo>
                    <a:pt x="100" y="183"/>
                    <a:pt x="93" y="176"/>
                    <a:pt x="93" y="168"/>
                  </a:cubicBezTo>
                  <a:cubicBezTo>
                    <a:pt x="93" y="159"/>
                    <a:pt x="100" y="152"/>
                    <a:pt x="108" y="152"/>
                  </a:cubicBezTo>
                  <a:cubicBezTo>
                    <a:pt x="117" y="152"/>
                    <a:pt x="123" y="159"/>
                    <a:pt x="123" y="168"/>
                  </a:cubicBezTo>
                  <a:cubicBezTo>
                    <a:pt x="123" y="176"/>
                    <a:pt x="117" y="183"/>
                    <a:pt x="108" y="183"/>
                  </a:cubicBezTo>
                  <a:close/>
                  <a:moveTo>
                    <a:pt x="108" y="129"/>
                  </a:moveTo>
                  <a:cubicBezTo>
                    <a:pt x="96" y="129"/>
                    <a:pt x="87" y="120"/>
                    <a:pt x="87" y="108"/>
                  </a:cubicBezTo>
                  <a:cubicBezTo>
                    <a:pt x="87" y="96"/>
                    <a:pt x="96" y="87"/>
                    <a:pt x="108" y="87"/>
                  </a:cubicBezTo>
                  <a:cubicBezTo>
                    <a:pt x="120" y="87"/>
                    <a:pt x="129" y="96"/>
                    <a:pt x="129" y="108"/>
                  </a:cubicBezTo>
                  <a:cubicBezTo>
                    <a:pt x="129" y="120"/>
                    <a:pt x="120" y="129"/>
                    <a:pt x="108" y="129"/>
                  </a:cubicBezTo>
                  <a:close/>
                  <a:moveTo>
                    <a:pt x="168" y="123"/>
                  </a:moveTo>
                  <a:cubicBezTo>
                    <a:pt x="159" y="123"/>
                    <a:pt x="152" y="116"/>
                    <a:pt x="152" y="108"/>
                  </a:cubicBezTo>
                  <a:cubicBezTo>
                    <a:pt x="152" y="99"/>
                    <a:pt x="159" y="92"/>
                    <a:pt x="168" y="92"/>
                  </a:cubicBezTo>
                  <a:cubicBezTo>
                    <a:pt x="176" y="92"/>
                    <a:pt x="183" y="99"/>
                    <a:pt x="183" y="108"/>
                  </a:cubicBezTo>
                  <a:cubicBezTo>
                    <a:pt x="183" y="116"/>
                    <a:pt x="176" y="123"/>
                    <a:pt x="168" y="123"/>
                  </a:cubicBezTo>
                  <a:close/>
                </a:path>
              </a:pathLst>
            </a:custGeom>
            <a:solidFill>
              <a:srgbClr val="B7B7B8"/>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62" name="Freeform: Shape 22"/>
            <p:cNvSpPr/>
            <p:nvPr/>
          </p:nvSpPr>
          <p:spPr bwMode="auto">
            <a:xfrm>
              <a:off x="5537753" y="4184554"/>
              <a:ext cx="133969" cy="132229"/>
            </a:xfrm>
            <a:custGeom>
              <a:avLst/>
              <a:gdLst/>
              <a:ahLst/>
              <a:cxnLst>
                <a:cxn ang="0">
                  <a:pos x="32" y="0"/>
                </a:cxn>
                <a:cxn ang="0">
                  <a:pos x="0" y="32"/>
                </a:cxn>
                <a:cxn ang="0">
                  <a:pos x="32" y="64"/>
                </a:cxn>
                <a:cxn ang="0">
                  <a:pos x="64" y="32"/>
                </a:cxn>
                <a:cxn ang="0">
                  <a:pos x="32" y="0"/>
                </a:cxn>
                <a:cxn ang="0">
                  <a:pos x="32" y="48"/>
                </a:cxn>
                <a:cxn ang="0">
                  <a:pos x="16" y="32"/>
                </a:cxn>
                <a:cxn ang="0">
                  <a:pos x="32" y="16"/>
                </a:cxn>
                <a:cxn ang="0">
                  <a:pos x="48" y="32"/>
                </a:cxn>
                <a:cxn ang="0">
                  <a:pos x="32" y="48"/>
                </a:cxn>
              </a:cxnLst>
              <a:rect l="0" t="0" r="r" b="b"/>
              <a:pathLst>
                <a:path w="64" h="64">
                  <a:moveTo>
                    <a:pt x="32" y="0"/>
                  </a:moveTo>
                  <a:cubicBezTo>
                    <a:pt x="14" y="0"/>
                    <a:pt x="0" y="14"/>
                    <a:pt x="0" y="32"/>
                  </a:cubicBezTo>
                  <a:cubicBezTo>
                    <a:pt x="0" y="50"/>
                    <a:pt x="14" y="64"/>
                    <a:pt x="32" y="64"/>
                  </a:cubicBezTo>
                  <a:cubicBezTo>
                    <a:pt x="50" y="64"/>
                    <a:pt x="64" y="50"/>
                    <a:pt x="64" y="32"/>
                  </a:cubicBezTo>
                  <a:cubicBezTo>
                    <a:pt x="64" y="14"/>
                    <a:pt x="50" y="0"/>
                    <a:pt x="32" y="0"/>
                  </a:cubicBezTo>
                  <a:close/>
                  <a:moveTo>
                    <a:pt x="32" y="48"/>
                  </a:moveTo>
                  <a:cubicBezTo>
                    <a:pt x="23" y="48"/>
                    <a:pt x="16" y="41"/>
                    <a:pt x="16" y="32"/>
                  </a:cubicBezTo>
                  <a:cubicBezTo>
                    <a:pt x="16" y="23"/>
                    <a:pt x="23" y="16"/>
                    <a:pt x="32" y="16"/>
                  </a:cubicBezTo>
                  <a:cubicBezTo>
                    <a:pt x="41" y="16"/>
                    <a:pt x="48" y="23"/>
                    <a:pt x="48" y="32"/>
                  </a:cubicBezTo>
                  <a:cubicBezTo>
                    <a:pt x="48" y="41"/>
                    <a:pt x="41" y="48"/>
                    <a:pt x="32" y="48"/>
                  </a:cubicBezTo>
                  <a:close/>
                </a:path>
              </a:pathLst>
            </a:custGeom>
            <a:solidFill>
              <a:srgbClr val="DCDBDB"/>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63" name="Freeform: Shape 23"/>
            <p:cNvSpPr/>
            <p:nvPr/>
          </p:nvSpPr>
          <p:spPr bwMode="auto">
            <a:xfrm>
              <a:off x="4065824" y="4313304"/>
              <a:ext cx="240101" cy="240101"/>
            </a:xfrm>
            <a:custGeom>
              <a:avLst/>
              <a:gdLst/>
              <a:ahLst/>
              <a:cxnLst>
                <a:cxn ang="0">
                  <a:pos x="50" y="4"/>
                </a:cxn>
                <a:cxn ang="0">
                  <a:pos x="4" y="65"/>
                </a:cxn>
                <a:cxn ang="0">
                  <a:pos x="65" y="111"/>
                </a:cxn>
                <a:cxn ang="0">
                  <a:pos x="111" y="50"/>
                </a:cxn>
                <a:cxn ang="0">
                  <a:pos x="50" y="4"/>
                </a:cxn>
                <a:cxn ang="0">
                  <a:pos x="61" y="79"/>
                </a:cxn>
                <a:cxn ang="0">
                  <a:pos x="36" y="61"/>
                </a:cxn>
                <a:cxn ang="0">
                  <a:pos x="55" y="36"/>
                </a:cxn>
                <a:cxn ang="0">
                  <a:pos x="79" y="54"/>
                </a:cxn>
                <a:cxn ang="0">
                  <a:pos x="61" y="79"/>
                </a:cxn>
              </a:cxnLst>
              <a:rect l="0" t="0" r="r" b="b"/>
              <a:pathLst>
                <a:path w="115" h="115">
                  <a:moveTo>
                    <a:pt x="50" y="4"/>
                  </a:moveTo>
                  <a:cubicBezTo>
                    <a:pt x="21" y="8"/>
                    <a:pt x="0" y="36"/>
                    <a:pt x="4" y="65"/>
                  </a:cubicBezTo>
                  <a:cubicBezTo>
                    <a:pt x="9" y="95"/>
                    <a:pt x="36" y="115"/>
                    <a:pt x="65" y="111"/>
                  </a:cubicBezTo>
                  <a:cubicBezTo>
                    <a:pt x="95" y="107"/>
                    <a:pt x="115" y="79"/>
                    <a:pt x="111" y="50"/>
                  </a:cubicBezTo>
                  <a:cubicBezTo>
                    <a:pt x="107" y="20"/>
                    <a:pt x="79" y="0"/>
                    <a:pt x="50" y="4"/>
                  </a:cubicBezTo>
                  <a:close/>
                  <a:moveTo>
                    <a:pt x="61" y="79"/>
                  </a:moveTo>
                  <a:cubicBezTo>
                    <a:pt x="49" y="81"/>
                    <a:pt x="38" y="72"/>
                    <a:pt x="36" y="61"/>
                  </a:cubicBezTo>
                  <a:cubicBezTo>
                    <a:pt x="34" y="49"/>
                    <a:pt x="43" y="37"/>
                    <a:pt x="55" y="36"/>
                  </a:cubicBezTo>
                  <a:cubicBezTo>
                    <a:pt x="67" y="34"/>
                    <a:pt x="78" y="42"/>
                    <a:pt x="79" y="54"/>
                  </a:cubicBezTo>
                  <a:cubicBezTo>
                    <a:pt x="81" y="66"/>
                    <a:pt x="73" y="77"/>
                    <a:pt x="61" y="79"/>
                  </a:cubicBezTo>
                  <a:close/>
                </a:path>
              </a:pathLst>
            </a:custGeom>
            <a:solidFill>
              <a:srgbClr val="DAD7C6"/>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64" name="Freeform: Shape 24"/>
            <p:cNvSpPr/>
            <p:nvPr/>
          </p:nvSpPr>
          <p:spPr bwMode="auto">
            <a:xfrm>
              <a:off x="3999708" y="4243710"/>
              <a:ext cx="370592" cy="372332"/>
            </a:xfrm>
            <a:custGeom>
              <a:avLst/>
              <a:gdLst/>
              <a:ahLst/>
              <a:cxnLst>
                <a:cxn ang="0">
                  <a:pos x="171" y="70"/>
                </a:cxn>
                <a:cxn ang="0">
                  <a:pos x="145" y="57"/>
                </a:cxn>
                <a:cxn ang="0">
                  <a:pos x="161" y="38"/>
                </a:cxn>
                <a:cxn ang="0">
                  <a:pos x="155" y="31"/>
                </a:cxn>
                <a:cxn ang="0">
                  <a:pos x="134" y="43"/>
                </a:cxn>
                <a:cxn ang="0">
                  <a:pos x="127" y="14"/>
                </a:cxn>
                <a:cxn ang="0">
                  <a:pos x="122" y="6"/>
                </a:cxn>
                <a:cxn ang="0">
                  <a:pos x="114" y="9"/>
                </a:cxn>
                <a:cxn ang="0">
                  <a:pos x="88" y="23"/>
                </a:cxn>
                <a:cxn ang="0">
                  <a:pos x="81" y="1"/>
                </a:cxn>
                <a:cxn ang="0">
                  <a:pos x="72" y="3"/>
                </a:cxn>
                <a:cxn ang="0">
                  <a:pos x="71" y="25"/>
                </a:cxn>
                <a:cxn ang="0">
                  <a:pos x="43" y="19"/>
                </a:cxn>
                <a:cxn ang="0">
                  <a:pos x="34" y="19"/>
                </a:cxn>
                <a:cxn ang="0">
                  <a:pos x="32" y="28"/>
                </a:cxn>
                <a:cxn ang="0">
                  <a:pos x="33" y="57"/>
                </a:cxn>
                <a:cxn ang="0">
                  <a:pos x="9" y="52"/>
                </a:cxn>
                <a:cxn ang="0">
                  <a:pos x="6" y="61"/>
                </a:cxn>
                <a:cxn ang="0">
                  <a:pos x="27" y="74"/>
                </a:cxn>
                <a:cxn ang="0">
                  <a:pos x="5" y="94"/>
                </a:cxn>
                <a:cxn ang="0">
                  <a:pos x="0" y="102"/>
                </a:cxn>
                <a:cxn ang="0">
                  <a:pos x="7" y="108"/>
                </a:cxn>
                <a:cxn ang="0">
                  <a:pos x="34" y="122"/>
                </a:cxn>
                <a:cxn ang="0">
                  <a:pos x="17" y="140"/>
                </a:cxn>
                <a:cxn ang="0">
                  <a:pos x="23" y="147"/>
                </a:cxn>
                <a:cxn ang="0">
                  <a:pos x="44" y="136"/>
                </a:cxn>
                <a:cxn ang="0">
                  <a:pos x="52" y="164"/>
                </a:cxn>
                <a:cxn ang="0">
                  <a:pos x="56" y="172"/>
                </a:cxn>
                <a:cxn ang="0">
                  <a:pos x="64" y="169"/>
                </a:cxn>
                <a:cxn ang="0">
                  <a:pos x="90" y="155"/>
                </a:cxn>
                <a:cxn ang="0">
                  <a:pos x="97" y="177"/>
                </a:cxn>
                <a:cxn ang="0">
                  <a:pos x="106" y="176"/>
                </a:cxn>
                <a:cxn ang="0">
                  <a:pos x="107" y="153"/>
                </a:cxn>
                <a:cxn ang="0">
                  <a:pos x="135" y="159"/>
                </a:cxn>
                <a:cxn ang="0">
                  <a:pos x="144" y="160"/>
                </a:cxn>
                <a:cxn ang="0">
                  <a:pos x="146" y="151"/>
                </a:cxn>
                <a:cxn ang="0">
                  <a:pos x="145" y="121"/>
                </a:cxn>
                <a:cxn ang="0">
                  <a:pos x="169" y="126"/>
                </a:cxn>
                <a:cxn ang="0">
                  <a:pos x="172" y="118"/>
                </a:cxn>
                <a:cxn ang="0">
                  <a:pos x="151" y="105"/>
                </a:cxn>
                <a:cxn ang="0">
                  <a:pos x="173" y="84"/>
                </a:cxn>
                <a:cxn ang="0">
                  <a:pos x="178" y="76"/>
                </a:cxn>
                <a:cxn ang="0">
                  <a:pos x="96" y="137"/>
                </a:cxn>
                <a:cxn ang="0">
                  <a:pos x="82" y="41"/>
                </a:cxn>
                <a:cxn ang="0">
                  <a:pos x="96" y="137"/>
                </a:cxn>
              </a:cxnLst>
              <a:rect l="0" t="0" r="r" b="b"/>
              <a:pathLst>
                <a:path w="178" h="178">
                  <a:moveTo>
                    <a:pt x="175" y="72"/>
                  </a:moveTo>
                  <a:cubicBezTo>
                    <a:pt x="174" y="71"/>
                    <a:pt x="173" y="70"/>
                    <a:pt x="171" y="70"/>
                  </a:cubicBezTo>
                  <a:cubicBezTo>
                    <a:pt x="169" y="71"/>
                    <a:pt x="159" y="71"/>
                    <a:pt x="151" y="71"/>
                  </a:cubicBezTo>
                  <a:cubicBezTo>
                    <a:pt x="149" y="66"/>
                    <a:pt x="147" y="61"/>
                    <a:pt x="145" y="57"/>
                  </a:cubicBezTo>
                  <a:cubicBezTo>
                    <a:pt x="151" y="51"/>
                    <a:pt x="158" y="44"/>
                    <a:pt x="159" y="43"/>
                  </a:cubicBezTo>
                  <a:cubicBezTo>
                    <a:pt x="160" y="42"/>
                    <a:pt x="161" y="40"/>
                    <a:pt x="161" y="38"/>
                  </a:cubicBezTo>
                  <a:cubicBezTo>
                    <a:pt x="161" y="37"/>
                    <a:pt x="161" y="35"/>
                    <a:pt x="160" y="34"/>
                  </a:cubicBezTo>
                  <a:cubicBezTo>
                    <a:pt x="158" y="32"/>
                    <a:pt x="157" y="31"/>
                    <a:pt x="155" y="31"/>
                  </a:cubicBezTo>
                  <a:cubicBezTo>
                    <a:pt x="154" y="31"/>
                    <a:pt x="152" y="31"/>
                    <a:pt x="151" y="32"/>
                  </a:cubicBezTo>
                  <a:cubicBezTo>
                    <a:pt x="149" y="33"/>
                    <a:pt x="141" y="38"/>
                    <a:pt x="134" y="43"/>
                  </a:cubicBezTo>
                  <a:cubicBezTo>
                    <a:pt x="130" y="39"/>
                    <a:pt x="126" y="35"/>
                    <a:pt x="121" y="32"/>
                  </a:cubicBezTo>
                  <a:cubicBezTo>
                    <a:pt x="124" y="24"/>
                    <a:pt x="126" y="16"/>
                    <a:pt x="127" y="14"/>
                  </a:cubicBezTo>
                  <a:cubicBezTo>
                    <a:pt x="127" y="12"/>
                    <a:pt x="127" y="11"/>
                    <a:pt x="126" y="9"/>
                  </a:cubicBezTo>
                  <a:cubicBezTo>
                    <a:pt x="125" y="8"/>
                    <a:pt x="124" y="7"/>
                    <a:pt x="122" y="6"/>
                  </a:cubicBezTo>
                  <a:cubicBezTo>
                    <a:pt x="121" y="5"/>
                    <a:pt x="119" y="5"/>
                    <a:pt x="118" y="6"/>
                  </a:cubicBezTo>
                  <a:cubicBezTo>
                    <a:pt x="116" y="6"/>
                    <a:pt x="115" y="7"/>
                    <a:pt x="114" y="9"/>
                  </a:cubicBezTo>
                  <a:cubicBezTo>
                    <a:pt x="113" y="10"/>
                    <a:pt x="109" y="18"/>
                    <a:pt x="105" y="25"/>
                  </a:cubicBezTo>
                  <a:cubicBezTo>
                    <a:pt x="100" y="24"/>
                    <a:pt x="94" y="23"/>
                    <a:pt x="88" y="23"/>
                  </a:cubicBezTo>
                  <a:cubicBezTo>
                    <a:pt x="86" y="15"/>
                    <a:pt x="84" y="7"/>
                    <a:pt x="84" y="5"/>
                  </a:cubicBezTo>
                  <a:cubicBezTo>
                    <a:pt x="84" y="4"/>
                    <a:pt x="83" y="2"/>
                    <a:pt x="81" y="1"/>
                  </a:cubicBezTo>
                  <a:cubicBezTo>
                    <a:pt x="80" y="1"/>
                    <a:pt x="78" y="0"/>
                    <a:pt x="76" y="0"/>
                  </a:cubicBezTo>
                  <a:cubicBezTo>
                    <a:pt x="75" y="1"/>
                    <a:pt x="73" y="1"/>
                    <a:pt x="72" y="3"/>
                  </a:cubicBezTo>
                  <a:cubicBezTo>
                    <a:pt x="71" y="4"/>
                    <a:pt x="70" y="6"/>
                    <a:pt x="70" y="7"/>
                  </a:cubicBezTo>
                  <a:cubicBezTo>
                    <a:pt x="71" y="9"/>
                    <a:pt x="71" y="17"/>
                    <a:pt x="71" y="25"/>
                  </a:cubicBezTo>
                  <a:cubicBezTo>
                    <a:pt x="66" y="27"/>
                    <a:pt x="60" y="29"/>
                    <a:pt x="56" y="32"/>
                  </a:cubicBezTo>
                  <a:cubicBezTo>
                    <a:pt x="50" y="27"/>
                    <a:pt x="44" y="20"/>
                    <a:pt x="43" y="19"/>
                  </a:cubicBezTo>
                  <a:cubicBezTo>
                    <a:pt x="42" y="18"/>
                    <a:pt x="40" y="17"/>
                    <a:pt x="38" y="17"/>
                  </a:cubicBezTo>
                  <a:cubicBezTo>
                    <a:pt x="37" y="17"/>
                    <a:pt x="35" y="18"/>
                    <a:pt x="34" y="19"/>
                  </a:cubicBezTo>
                  <a:cubicBezTo>
                    <a:pt x="32" y="20"/>
                    <a:pt x="32" y="21"/>
                    <a:pt x="31" y="23"/>
                  </a:cubicBezTo>
                  <a:cubicBezTo>
                    <a:pt x="31" y="24"/>
                    <a:pt x="31" y="26"/>
                    <a:pt x="32" y="28"/>
                  </a:cubicBezTo>
                  <a:cubicBezTo>
                    <a:pt x="33" y="29"/>
                    <a:pt x="38" y="37"/>
                    <a:pt x="42" y="44"/>
                  </a:cubicBezTo>
                  <a:cubicBezTo>
                    <a:pt x="39" y="48"/>
                    <a:pt x="35" y="52"/>
                    <a:pt x="33" y="57"/>
                  </a:cubicBezTo>
                  <a:cubicBezTo>
                    <a:pt x="25" y="55"/>
                    <a:pt x="16" y="52"/>
                    <a:pt x="14" y="52"/>
                  </a:cubicBezTo>
                  <a:cubicBezTo>
                    <a:pt x="12" y="51"/>
                    <a:pt x="11" y="51"/>
                    <a:pt x="9" y="52"/>
                  </a:cubicBezTo>
                  <a:cubicBezTo>
                    <a:pt x="8" y="53"/>
                    <a:pt x="7" y="54"/>
                    <a:pt x="6" y="56"/>
                  </a:cubicBezTo>
                  <a:cubicBezTo>
                    <a:pt x="5" y="57"/>
                    <a:pt x="5" y="59"/>
                    <a:pt x="6" y="61"/>
                  </a:cubicBezTo>
                  <a:cubicBezTo>
                    <a:pt x="6" y="62"/>
                    <a:pt x="7" y="64"/>
                    <a:pt x="9" y="64"/>
                  </a:cubicBezTo>
                  <a:cubicBezTo>
                    <a:pt x="11" y="65"/>
                    <a:pt x="19" y="70"/>
                    <a:pt x="27" y="74"/>
                  </a:cubicBezTo>
                  <a:cubicBezTo>
                    <a:pt x="26" y="79"/>
                    <a:pt x="25" y="84"/>
                    <a:pt x="25" y="89"/>
                  </a:cubicBezTo>
                  <a:cubicBezTo>
                    <a:pt x="17" y="91"/>
                    <a:pt x="7" y="94"/>
                    <a:pt x="5" y="94"/>
                  </a:cubicBezTo>
                  <a:cubicBezTo>
                    <a:pt x="4" y="95"/>
                    <a:pt x="2" y="96"/>
                    <a:pt x="1" y="97"/>
                  </a:cubicBezTo>
                  <a:cubicBezTo>
                    <a:pt x="1" y="99"/>
                    <a:pt x="0" y="100"/>
                    <a:pt x="0" y="102"/>
                  </a:cubicBezTo>
                  <a:cubicBezTo>
                    <a:pt x="1" y="104"/>
                    <a:pt x="2" y="105"/>
                    <a:pt x="3" y="106"/>
                  </a:cubicBezTo>
                  <a:cubicBezTo>
                    <a:pt x="4" y="107"/>
                    <a:pt x="6" y="108"/>
                    <a:pt x="7" y="108"/>
                  </a:cubicBezTo>
                  <a:cubicBezTo>
                    <a:pt x="9" y="108"/>
                    <a:pt x="19" y="107"/>
                    <a:pt x="28" y="107"/>
                  </a:cubicBezTo>
                  <a:cubicBezTo>
                    <a:pt x="29" y="112"/>
                    <a:pt x="31" y="117"/>
                    <a:pt x="34" y="122"/>
                  </a:cubicBezTo>
                  <a:cubicBezTo>
                    <a:pt x="27" y="128"/>
                    <a:pt x="21" y="134"/>
                    <a:pt x="19" y="135"/>
                  </a:cubicBezTo>
                  <a:cubicBezTo>
                    <a:pt x="18" y="137"/>
                    <a:pt x="17" y="138"/>
                    <a:pt x="17" y="140"/>
                  </a:cubicBezTo>
                  <a:cubicBezTo>
                    <a:pt x="17" y="142"/>
                    <a:pt x="18" y="143"/>
                    <a:pt x="19" y="145"/>
                  </a:cubicBezTo>
                  <a:cubicBezTo>
                    <a:pt x="20" y="146"/>
                    <a:pt x="21" y="147"/>
                    <a:pt x="23" y="147"/>
                  </a:cubicBezTo>
                  <a:cubicBezTo>
                    <a:pt x="24" y="147"/>
                    <a:pt x="26" y="147"/>
                    <a:pt x="28" y="146"/>
                  </a:cubicBezTo>
                  <a:cubicBezTo>
                    <a:pt x="29" y="145"/>
                    <a:pt x="37" y="140"/>
                    <a:pt x="44" y="136"/>
                  </a:cubicBezTo>
                  <a:cubicBezTo>
                    <a:pt x="48" y="140"/>
                    <a:pt x="52" y="143"/>
                    <a:pt x="57" y="146"/>
                  </a:cubicBezTo>
                  <a:cubicBezTo>
                    <a:pt x="55" y="154"/>
                    <a:pt x="52" y="163"/>
                    <a:pt x="52" y="164"/>
                  </a:cubicBezTo>
                  <a:cubicBezTo>
                    <a:pt x="51" y="166"/>
                    <a:pt x="51" y="168"/>
                    <a:pt x="52" y="169"/>
                  </a:cubicBezTo>
                  <a:cubicBezTo>
                    <a:pt x="53" y="171"/>
                    <a:pt x="54" y="172"/>
                    <a:pt x="56" y="172"/>
                  </a:cubicBezTo>
                  <a:cubicBezTo>
                    <a:pt x="57" y="173"/>
                    <a:pt x="59" y="173"/>
                    <a:pt x="61" y="173"/>
                  </a:cubicBezTo>
                  <a:cubicBezTo>
                    <a:pt x="62" y="172"/>
                    <a:pt x="64" y="171"/>
                    <a:pt x="64" y="169"/>
                  </a:cubicBezTo>
                  <a:cubicBezTo>
                    <a:pt x="65" y="168"/>
                    <a:pt x="69" y="160"/>
                    <a:pt x="73" y="153"/>
                  </a:cubicBezTo>
                  <a:cubicBezTo>
                    <a:pt x="78" y="155"/>
                    <a:pt x="84" y="155"/>
                    <a:pt x="90" y="155"/>
                  </a:cubicBezTo>
                  <a:cubicBezTo>
                    <a:pt x="92" y="163"/>
                    <a:pt x="94" y="171"/>
                    <a:pt x="94" y="173"/>
                  </a:cubicBezTo>
                  <a:cubicBezTo>
                    <a:pt x="95" y="175"/>
                    <a:pt x="96" y="176"/>
                    <a:pt x="97" y="177"/>
                  </a:cubicBezTo>
                  <a:cubicBezTo>
                    <a:pt x="98" y="178"/>
                    <a:pt x="100" y="178"/>
                    <a:pt x="102" y="178"/>
                  </a:cubicBezTo>
                  <a:cubicBezTo>
                    <a:pt x="104" y="178"/>
                    <a:pt x="105" y="177"/>
                    <a:pt x="106" y="176"/>
                  </a:cubicBezTo>
                  <a:cubicBezTo>
                    <a:pt x="107" y="174"/>
                    <a:pt x="108" y="173"/>
                    <a:pt x="108" y="171"/>
                  </a:cubicBezTo>
                  <a:cubicBezTo>
                    <a:pt x="108" y="169"/>
                    <a:pt x="107" y="161"/>
                    <a:pt x="107" y="153"/>
                  </a:cubicBezTo>
                  <a:cubicBezTo>
                    <a:pt x="113" y="151"/>
                    <a:pt x="118" y="149"/>
                    <a:pt x="123" y="146"/>
                  </a:cubicBezTo>
                  <a:cubicBezTo>
                    <a:pt x="128" y="152"/>
                    <a:pt x="134" y="158"/>
                    <a:pt x="135" y="159"/>
                  </a:cubicBezTo>
                  <a:cubicBezTo>
                    <a:pt x="137" y="161"/>
                    <a:pt x="138" y="161"/>
                    <a:pt x="140" y="161"/>
                  </a:cubicBezTo>
                  <a:cubicBezTo>
                    <a:pt x="141" y="161"/>
                    <a:pt x="143" y="161"/>
                    <a:pt x="144" y="160"/>
                  </a:cubicBezTo>
                  <a:cubicBezTo>
                    <a:pt x="146" y="159"/>
                    <a:pt x="147" y="157"/>
                    <a:pt x="147" y="156"/>
                  </a:cubicBezTo>
                  <a:cubicBezTo>
                    <a:pt x="147" y="154"/>
                    <a:pt x="147" y="152"/>
                    <a:pt x="146" y="151"/>
                  </a:cubicBezTo>
                  <a:cubicBezTo>
                    <a:pt x="145" y="149"/>
                    <a:pt x="140" y="142"/>
                    <a:pt x="136" y="135"/>
                  </a:cubicBezTo>
                  <a:cubicBezTo>
                    <a:pt x="140" y="131"/>
                    <a:pt x="143" y="126"/>
                    <a:pt x="145" y="121"/>
                  </a:cubicBezTo>
                  <a:cubicBezTo>
                    <a:pt x="154" y="124"/>
                    <a:pt x="162" y="126"/>
                    <a:pt x="164" y="127"/>
                  </a:cubicBezTo>
                  <a:cubicBezTo>
                    <a:pt x="166" y="127"/>
                    <a:pt x="168" y="127"/>
                    <a:pt x="169" y="126"/>
                  </a:cubicBezTo>
                  <a:cubicBezTo>
                    <a:pt x="170" y="125"/>
                    <a:pt x="172" y="124"/>
                    <a:pt x="172" y="123"/>
                  </a:cubicBezTo>
                  <a:cubicBezTo>
                    <a:pt x="173" y="121"/>
                    <a:pt x="173" y="119"/>
                    <a:pt x="172" y="118"/>
                  </a:cubicBezTo>
                  <a:cubicBezTo>
                    <a:pt x="172" y="116"/>
                    <a:pt x="171" y="115"/>
                    <a:pt x="169" y="114"/>
                  </a:cubicBezTo>
                  <a:cubicBezTo>
                    <a:pt x="168" y="113"/>
                    <a:pt x="159" y="109"/>
                    <a:pt x="151" y="105"/>
                  </a:cubicBezTo>
                  <a:cubicBezTo>
                    <a:pt x="153" y="100"/>
                    <a:pt x="153" y="94"/>
                    <a:pt x="153" y="89"/>
                  </a:cubicBezTo>
                  <a:cubicBezTo>
                    <a:pt x="162" y="87"/>
                    <a:pt x="171" y="85"/>
                    <a:pt x="173" y="84"/>
                  </a:cubicBezTo>
                  <a:cubicBezTo>
                    <a:pt x="175" y="84"/>
                    <a:pt x="176" y="83"/>
                    <a:pt x="177" y="81"/>
                  </a:cubicBezTo>
                  <a:cubicBezTo>
                    <a:pt x="178" y="80"/>
                    <a:pt x="178" y="78"/>
                    <a:pt x="178" y="76"/>
                  </a:cubicBezTo>
                  <a:cubicBezTo>
                    <a:pt x="178" y="75"/>
                    <a:pt x="177" y="73"/>
                    <a:pt x="175" y="72"/>
                  </a:cubicBezTo>
                  <a:close/>
                  <a:moveTo>
                    <a:pt x="96" y="137"/>
                  </a:moveTo>
                  <a:cubicBezTo>
                    <a:pt x="71" y="141"/>
                    <a:pt x="47" y="122"/>
                    <a:pt x="43" y="96"/>
                  </a:cubicBezTo>
                  <a:cubicBezTo>
                    <a:pt x="39" y="69"/>
                    <a:pt x="57" y="45"/>
                    <a:pt x="82" y="41"/>
                  </a:cubicBezTo>
                  <a:cubicBezTo>
                    <a:pt x="108" y="38"/>
                    <a:pt x="131" y="56"/>
                    <a:pt x="135" y="83"/>
                  </a:cubicBezTo>
                  <a:cubicBezTo>
                    <a:pt x="139" y="109"/>
                    <a:pt x="121" y="133"/>
                    <a:pt x="96" y="137"/>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65" name="Freeform: Shape 25"/>
            <p:cNvSpPr/>
            <p:nvPr/>
          </p:nvSpPr>
          <p:spPr bwMode="auto">
            <a:xfrm>
              <a:off x="4114540" y="4358540"/>
              <a:ext cx="142669" cy="142669"/>
            </a:xfrm>
            <a:custGeom>
              <a:avLst/>
              <a:gdLst/>
              <a:ahLst/>
              <a:cxnLst>
                <a:cxn ang="0">
                  <a:pos x="30" y="3"/>
                </a:cxn>
                <a:cxn ang="0">
                  <a:pos x="3" y="39"/>
                </a:cxn>
                <a:cxn ang="0">
                  <a:pos x="39" y="66"/>
                </a:cxn>
                <a:cxn ang="0">
                  <a:pos x="66" y="30"/>
                </a:cxn>
                <a:cxn ang="0">
                  <a:pos x="30" y="3"/>
                </a:cxn>
                <a:cxn ang="0">
                  <a:pos x="36" y="50"/>
                </a:cxn>
                <a:cxn ang="0">
                  <a:pos x="18" y="36"/>
                </a:cxn>
                <a:cxn ang="0">
                  <a:pos x="32" y="18"/>
                </a:cxn>
                <a:cxn ang="0">
                  <a:pos x="50" y="32"/>
                </a:cxn>
                <a:cxn ang="0">
                  <a:pos x="36" y="50"/>
                </a:cxn>
              </a:cxnLst>
              <a:rect l="0" t="0" r="r" b="b"/>
              <a:pathLst>
                <a:path w="68" h="68">
                  <a:moveTo>
                    <a:pt x="30" y="3"/>
                  </a:moveTo>
                  <a:cubicBezTo>
                    <a:pt x="12" y="5"/>
                    <a:pt x="0" y="21"/>
                    <a:pt x="3" y="39"/>
                  </a:cubicBezTo>
                  <a:cubicBezTo>
                    <a:pt x="5" y="56"/>
                    <a:pt x="21" y="68"/>
                    <a:pt x="39" y="66"/>
                  </a:cubicBezTo>
                  <a:cubicBezTo>
                    <a:pt x="56" y="63"/>
                    <a:pt x="68" y="47"/>
                    <a:pt x="66" y="30"/>
                  </a:cubicBezTo>
                  <a:cubicBezTo>
                    <a:pt x="63" y="12"/>
                    <a:pt x="47" y="0"/>
                    <a:pt x="30" y="3"/>
                  </a:cubicBezTo>
                  <a:close/>
                  <a:moveTo>
                    <a:pt x="36" y="50"/>
                  </a:moveTo>
                  <a:cubicBezTo>
                    <a:pt x="28" y="51"/>
                    <a:pt x="20" y="45"/>
                    <a:pt x="18" y="36"/>
                  </a:cubicBezTo>
                  <a:cubicBezTo>
                    <a:pt x="17" y="28"/>
                    <a:pt x="23" y="20"/>
                    <a:pt x="32" y="18"/>
                  </a:cubicBezTo>
                  <a:cubicBezTo>
                    <a:pt x="41" y="17"/>
                    <a:pt x="49" y="23"/>
                    <a:pt x="50" y="32"/>
                  </a:cubicBezTo>
                  <a:cubicBezTo>
                    <a:pt x="51" y="41"/>
                    <a:pt x="45" y="49"/>
                    <a:pt x="36" y="50"/>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66" name="Freeform: Shape 26"/>
            <p:cNvSpPr/>
            <p:nvPr/>
          </p:nvSpPr>
          <p:spPr bwMode="auto">
            <a:xfrm>
              <a:off x="4316365" y="3996649"/>
              <a:ext cx="311436" cy="314916"/>
            </a:xfrm>
            <a:custGeom>
              <a:avLst/>
              <a:gdLst/>
              <a:ahLst/>
              <a:cxnLst>
                <a:cxn ang="0">
                  <a:pos x="133" y="80"/>
                </a:cxn>
                <a:cxn ang="0">
                  <a:pos x="131" y="71"/>
                </a:cxn>
                <a:cxn ang="0">
                  <a:pos x="146" y="67"/>
                </a:cxn>
                <a:cxn ang="0">
                  <a:pos x="137" y="59"/>
                </a:cxn>
                <a:cxn ang="0">
                  <a:pos x="126" y="52"/>
                </a:cxn>
                <a:cxn ang="0">
                  <a:pos x="139" y="43"/>
                </a:cxn>
                <a:cxn ang="0">
                  <a:pos x="128" y="39"/>
                </a:cxn>
                <a:cxn ang="0">
                  <a:pos x="115" y="36"/>
                </a:cxn>
                <a:cxn ang="0">
                  <a:pos x="124" y="23"/>
                </a:cxn>
                <a:cxn ang="0">
                  <a:pos x="112" y="22"/>
                </a:cxn>
                <a:cxn ang="0">
                  <a:pos x="99" y="24"/>
                </a:cxn>
                <a:cxn ang="0">
                  <a:pos x="103" y="9"/>
                </a:cxn>
                <a:cxn ang="0">
                  <a:pos x="92" y="13"/>
                </a:cxn>
                <a:cxn ang="0">
                  <a:pos x="80" y="19"/>
                </a:cxn>
                <a:cxn ang="0">
                  <a:pos x="79" y="4"/>
                </a:cxn>
                <a:cxn ang="0">
                  <a:pos x="70" y="10"/>
                </a:cxn>
                <a:cxn ang="0">
                  <a:pos x="60" y="20"/>
                </a:cxn>
                <a:cxn ang="0">
                  <a:pos x="54" y="6"/>
                </a:cxn>
                <a:cxn ang="0">
                  <a:pos x="48" y="16"/>
                </a:cxn>
                <a:cxn ang="0">
                  <a:pos x="42" y="28"/>
                </a:cxn>
                <a:cxn ang="0">
                  <a:pos x="32" y="18"/>
                </a:cxn>
                <a:cxn ang="0">
                  <a:pos x="29" y="29"/>
                </a:cxn>
                <a:cxn ang="0">
                  <a:pos x="28" y="42"/>
                </a:cxn>
                <a:cxn ang="0">
                  <a:pos x="14" y="36"/>
                </a:cxn>
                <a:cxn ang="0">
                  <a:pos x="16" y="47"/>
                </a:cxn>
                <a:cxn ang="0">
                  <a:pos x="20" y="60"/>
                </a:cxn>
                <a:cxn ang="0">
                  <a:pos x="5" y="59"/>
                </a:cxn>
                <a:cxn ang="0">
                  <a:pos x="10" y="69"/>
                </a:cxn>
                <a:cxn ang="0">
                  <a:pos x="18" y="75"/>
                </a:cxn>
                <a:cxn ang="0">
                  <a:pos x="10" y="82"/>
                </a:cxn>
                <a:cxn ang="0">
                  <a:pos x="5" y="92"/>
                </a:cxn>
                <a:cxn ang="0">
                  <a:pos x="20" y="91"/>
                </a:cxn>
                <a:cxn ang="0">
                  <a:pos x="16" y="103"/>
                </a:cxn>
                <a:cxn ang="0">
                  <a:pos x="14" y="115"/>
                </a:cxn>
                <a:cxn ang="0">
                  <a:pos x="28" y="108"/>
                </a:cxn>
                <a:cxn ang="0">
                  <a:pos x="29" y="122"/>
                </a:cxn>
                <a:cxn ang="0">
                  <a:pos x="32" y="133"/>
                </a:cxn>
                <a:cxn ang="0">
                  <a:pos x="42" y="122"/>
                </a:cxn>
                <a:cxn ang="0">
                  <a:pos x="48" y="135"/>
                </a:cxn>
                <a:cxn ang="0">
                  <a:pos x="54" y="144"/>
                </a:cxn>
                <a:cxn ang="0">
                  <a:pos x="60" y="130"/>
                </a:cxn>
                <a:cxn ang="0">
                  <a:pos x="70" y="140"/>
                </a:cxn>
                <a:cxn ang="0">
                  <a:pos x="79" y="147"/>
                </a:cxn>
                <a:cxn ang="0">
                  <a:pos x="80" y="132"/>
                </a:cxn>
                <a:cxn ang="0">
                  <a:pos x="92" y="138"/>
                </a:cxn>
                <a:cxn ang="0">
                  <a:pos x="103" y="141"/>
                </a:cxn>
                <a:cxn ang="0">
                  <a:pos x="99" y="127"/>
                </a:cxn>
                <a:cxn ang="0">
                  <a:pos x="112" y="128"/>
                </a:cxn>
                <a:cxn ang="0">
                  <a:pos x="124" y="128"/>
                </a:cxn>
                <a:cxn ang="0">
                  <a:pos x="115" y="115"/>
                </a:cxn>
                <a:cxn ang="0">
                  <a:pos x="128" y="112"/>
                </a:cxn>
                <a:cxn ang="0">
                  <a:pos x="139" y="107"/>
                </a:cxn>
                <a:cxn ang="0">
                  <a:pos x="126" y="99"/>
                </a:cxn>
                <a:cxn ang="0">
                  <a:pos x="137" y="91"/>
                </a:cxn>
                <a:cxn ang="0">
                  <a:pos x="146" y="84"/>
                </a:cxn>
                <a:cxn ang="0">
                  <a:pos x="60" y="75"/>
                </a:cxn>
              </a:cxnLst>
              <a:rect l="0" t="0" r="r" b="b"/>
              <a:pathLst>
                <a:path w="149" h="151">
                  <a:moveTo>
                    <a:pt x="146" y="84"/>
                  </a:moveTo>
                  <a:cubicBezTo>
                    <a:pt x="143" y="83"/>
                    <a:pt x="141" y="82"/>
                    <a:pt x="139" y="82"/>
                  </a:cubicBezTo>
                  <a:cubicBezTo>
                    <a:pt x="137" y="81"/>
                    <a:pt x="135" y="81"/>
                    <a:pt x="133" y="80"/>
                  </a:cubicBezTo>
                  <a:cubicBezTo>
                    <a:pt x="132" y="80"/>
                    <a:pt x="132" y="80"/>
                    <a:pt x="131" y="80"/>
                  </a:cubicBezTo>
                  <a:cubicBezTo>
                    <a:pt x="131" y="78"/>
                    <a:pt x="131" y="77"/>
                    <a:pt x="131" y="75"/>
                  </a:cubicBezTo>
                  <a:cubicBezTo>
                    <a:pt x="131" y="74"/>
                    <a:pt x="131" y="72"/>
                    <a:pt x="131" y="71"/>
                  </a:cubicBezTo>
                  <a:cubicBezTo>
                    <a:pt x="132" y="71"/>
                    <a:pt x="132" y="71"/>
                    <a:pt x="133" y="70"/>
                  </a:cubicBezTo>
                  <a:cubicBezTo>
                    <a:pt x="135" y="70"/>
                    <a:pt x="137" y="69"/>
                    <a:pt x="139" y="69"/>
                  </a:cubicBezTo>
                  <a:cubicBezTo>
                    <a:pt x="141" y="68"/>
                    <a:pt x="143" y="68"/>
                    <a:pt x="146" y="67"/>
                  </a:cubicBezTo>
                  <a:cubicBezTo>
                    <a:pt x="148" y="66"/>
                    <a:pt x="149" y="64"/>
                    <a:pt x="149" y="62"/>
                  </a:cubicBezTo>
                  <a:cubicBezTo>
                    <a:pt x="148" y="60"/>
                    <a:pt x="146" y="58"/>
                    <a:pt x="144" y="59"/>
                  </a:cubicBezTo>
                  <a:cubicBezTo>
                    <a:pt x="142" y="59"/>
                    <a:pt x="140" y="59"/>
                    <a:pt x="137" y="59"/>
                  </a:cubicBezTo>
                  <a:cubicBezTo>
                    <a:pt x="135" y="59"/>
                    <a:pt x="133" y="60"/>
                    <a:pt x="131" y="60"/>
                  </a:cubicBezTo>
                  <a:cubicBezTo>
                    <a:pt x="130" y="60"/>
                    <a:pt x="130" y="60"/>
                    <a:pt x="129" y="60"/>
                  </a:cubicBezTo>
                  <a:cubicBezTo>
                    <a:pt x="128" y="57"/>
                    <a:pt x="127" y="54"/>
                    <a:pt x="126" y="52"/>
                  </a:cubicBezTo>
                  <a:cubicBezTo>
                    <a:pt x="127" y="51"/>
                    <a:pt x="127" y="51"/>
                    <a:pt x="128" y="51"/>
                  </a:cubicBezTo>
                  <a:cubicBezTo>
                    <a:pt x="129" y="49"/>
                    <a:pt x="131" y="48"/>
                    <a:pt x="133" y="47"/>
                  </a:cubicBezTo>
                  <a:cubicBezTo>
                    <a:pt x="135" y="46"/>
                    <a:pt x="137" y="44"/>
                    <a:pt x="139" y="43"/>
                  </a:cubicBezTo>
                  <a:cubicBezTo>
                    <a:pt x="140" y="42"/>
                    <a:pt x="141" y="39"/>
                    <a:pt x="140" y="38"/>
                  </a:cubicBezTo>
                  <a:cubicBezTo>
                    <a:pt x="139" y="36"/>
                    <a:pt x="136" y="35"/>
                    <a:pt x="134" y="36"/>
                  </a:cubicBezTo>
                  <a:cubicBezTo>
                    <a:pt x="132" y="37"/>
                    <a:pt x="130" y="38"/>
                    <a:pt x="128" y="39"/>
                  </a:cubicBezTo>
                  <a:cubicBezTo>
                    <a:pt x="126" y="39"/>
                    <a:pt x="124" y="40"/>
                    <a:pt x="122" y="41"/>
                  </a:cubicBezTo>
                  <a:cubicBezTo>
                    <a:pt x="122" y="41"/>
                    <a:pt x="121" y="42"/>
                    <a:pt x="121" y="42"/>
                  </a:cubicBezTo>
                  <a:cubicBezTo>
                    <a:pt x="119" y="40"/>
                    <a:pt x="117" y="38"/>
                    <a:pt x="115" y="36"/>
                  </a:cubicBezTo>
                  <a:cubicBezTo>
                    <a:pt x="115" y="35"/>
                    <a:pt x="116" y="34"/>
                    <a:pt x="116" y="34"/>
                  </a:cubicBezTo>
                  <a:cubicBezTo>
                    <a:pt x="117" y="32"/>
                    <a:pt x="119" y="30"/>
                    <a:pt x="120" y="29"/>
                  </a:cubicBezTo>
                  <a:cubicBezTo>
                    <a:pt x="121" y="27"/>
                    <a:pt x="122" y="25"/>
                    <a:pt x="124" y="23"/>
                  </a:cubicBezTo>
                  <a:cubicBezTo>
                    <a:pt x="125" y="21"/>
                    <a:pt x="124" y="19"/>
                    <a:pt x="123" y="17"/>
                  </a:cubicBezTo>
                  <a:cubicBezTo>
                    <a:pt x="121" y="16"/>
                    <a:pt x="119" y="16"/>
                    <a:pt x="117" y="18"/>
                  </a:cubicBezTo>
                  <a:cubicBezTo>
                    <a:pt x="115" y="19"/>
                    <a:pt x="114" y="21"/>
                    <a:pt x="112" y="22"/>
                  </a:cubicBezTo>
                  <a:cubicBezTo>
                    <a:pt x="111" y="24"/>
                    <a:pt x="109" y="25"/>
                    <a:pt x="108" y="27"/>
                  </a:cubicBezTo>
                  <a:cubicBezTo>
                    <a:pt x="107" y="27"/>
                    <a:pt x="107" y="28"/>
                    <a:pt x="106" y="28"/>
                  </a:cubicBezTo>
                  <a:cubicBezTo>
                    <a:pt x="104" y="27"/>
                    <a:pt x="102" y="25"/>
                    <a:pt x="99" y="24"/>
                  </a:cubicBezTo>
                  <a:cubicBezTo>
                    <a:pt x="99" y="23"/>
                    <a:pt x="99" y="23"/>
                    <a:pt x="100" y="22"/>
                  </a:cubicBezTo>
                  <a:cubicBezTo>
                    <a:pt x="100" y="20"/>
                    <a:pt x="101" y="18"/>
                    <a:pt x="101" y="16"/>
                  </a:cubicBezTo>
                  <a:cubicBezTo>
                    <a:pt x="102" y="14"/>
                    <a:pt x="102" y="12"/>
                    <a:pt x="103" y="9"/>
                  </a:cubicBezTo>
                  <a:cubicBezTo>
                    <a:pt x="103" y="7"/>
                    <a:pt x="102" y="5"/>
                    <a:pt x="100" y="4"/>
                  </a:cubicBezTo>
                  <a:cubicBezTo>
                    <a:pt x="98" y="4"/>
                    <a:pt x="96" y="4"/>
                    <a:pt x="95" y="6"/>
                  </a:cubicBezTo>
                  <a:cubicBezTo>
                    <a:pt x="94" y="9"/>
                    <a:pt x="93" y="11"/>
                    <a:pt x="92" y="13"/>
                  </a:cubicBezTo>
                  <a:cubicBezTo>
                    <a:pt x="91" y="15"/>
                    <a:pt x="90" y="16"/>
                    <a:pt x="89" y="18"/>
                  </a:cubicBezTo>
                  <a:cubicBezTo>
                    <a:pt x="89" y="19"/>
                    <a:pt x="89" y="19"/>
                    <a:pt x="88" y="20"/>
                  </a:cubicBezTo>
                  <a:cubicBezTo>
                    <a:pt x="86" y="19"/>
                    <a:pt x="83" y="19"/>
                    <a:pt x="80" y="19"/>
                  </a:cubicBezTo>
                  <a:cubicBezTo>
                    <a:pt x="80" y="18"/>
                    <a:pt x="80" y="17"/>
                    <a:pt x="80" y="17"/>
                  </a:cubicBezTo>
                  <a:cubicBezTo>
                    <a:pt x="80" y="15"/>
                    <a:pt x="79" y="13"/>
                    <a:pt x="79" y="10"/>
                  </a:cubicBezTo>
                  <a:cubicBezTo>
                    <a:pt x="79" y="8"/>
                    <a:pt x="79" y="6"/>
                    <a:pt x="79" y="4"/>
                  </a:cubicBezTo>
                  <a:cubicBezTo>
                    <a:pt x="78" y="1"/>
                    <a:pt x="77" y="0"/>
                    <a:pt x="74" y="0"/>
                  </a:cubicBezTo>
                  <a:cubicBezTo>
                    <a:pt x="72" y="0"/>
                    <a:pt x="70" y="1"/>
                    <a:pt x="70" y="4"/>
                  </a:cubicBezTo>
                  <a:cubicBezTo>
                    <a:pt x="70" y="6"/>
                    <a:pt x="70" y="8"/>
                    <a:pt x="70" y="10"/>
                  </a:cubicBezTo>
                  <a:cubicBezTo>
                    <a:pt x="69" y="13"/>
                    <a:pt x="69" y="15"/>
                    <a:pt x="69" y="17"/>
                  </a:cubicBezTo>
                  <a:cubicBezTo>
                    <a:pt x="69" y="17"/>
                    <a:pt x="69" y="18"/>
                    <a:pt x="69" y="19"/>
                  </a:cubicBezTo>
                  <a:cubicBezTo>
                    <a:pt x="66" y="19"/>
                    <a:pt x="63" y="19"/>
                    <a:pt x="60" y="20"/>
                  </a:cubicBezTo>
                  <a:cubicBezTo>
                    <a:pt x="60" y="19"/>
                    <a:pt x="60" y="19"/>
                    <a:pt x="59" y="18"/>
                  </a:cubicBezTo>
                  <a:cubicBezTo>
                    <a:pt x="59" y="16"/>
                    <a:pt x="58" y="15"/>
                    <a:pt x="57" y="13"/>
                  </a:cubicBezTo>
                  <a:cubicBezTo>
                    <a:pt x="56" y="11"/>
                    <a:pt x="55" y="9"/>
                    <a:pt x="54" y="6"/>
                  </a:cubicBezTo>
                  <a:cubicBezTo>
                    <a:pt x="53" y="4"/>
                    <a:pt x="51" y="4"/>
                    <a:pt x="49" y="4"/>
                  </a:cubicBezTo>
                  <a:cubicBezTo>
                    <a:pt x="47" y="5"/>
                    <a:pt x="45" y="7"/>
                    <a:pt x="46" y="9"/>
                  </a:cubicBezTo>
                  <a:cubicBezTo>
                    <a:pt x="47" y="12"/>
                    <a:pt x="47" y="14"/>
                    <a:pt x="48" y="16"/>
                  </a:cubicBezTo>
                  <a:cubicBezTo>
                    <a:pt x="48" y="18"/>
                    <a:pt x="49" y="20"/>
                    <a:pt x="49" y="22"/>
                  </a:cubicBezTo>
                  <a:cubicBezTo>
                    <a:pt x="49" y="23"/>
                    <a:pt x="50" y="23"/>
                    <a:pt x="50" y="24"/>
                  </a:cubicBezTo>
                  <a:cubicBezTo>
                    <a:pt x="47" y="25"/>
                    <a:pt x="45" y="27"/>
                    <a:pt x="42" y="28"/>
                  </a:cubicBezTo>
                  <a:cubicBezTo>
                    <a:pt x="42" y="28"/>
                    <a:pt x="41" y="27"/>
                    <a:pt x="41" y="27"/>
                  </a:cubicBezTo>
                  <a:cubicBezTo>
                    <a:pt x="39" y="25"/>
                    <a:pt x="38" y="24"/>
                    <a:pt x="36" y="22"/>
                  </a:cubicBezTo>
                  <a:cubicBezTo>
                    <a:pt x="35" y="21"/>
                    <a:pt x="33" y="19"/>
                    <a:pt x="32" y="18"/>
                  </a:cubicBezTo>
                  <a:cubicBezTo>
                    <a:pt x="30" y="16"/>
                    <a:pt x="28" y="16"/>
                    <a:pt x="26" y="17"/>
                  </a:cubicBezTo>
                  <a:cubicBezTo>
                    <a:pt x="24" y="19"/>
                    <a:pt x="24" y="21"/>
                    <a:pt x="25" y="23"/>
                  </a:cubicBezTo>
                  <a:cubicBezTo>
                    <a:pt x="27" y="25"/>
                    <a:pt x="28" y="27"/>
                    <a:pt x="29" y="29"/>
                  </a:cubicBezTo>
                  <a:cubicBezTo>
                    <a:pt x="30" y="30"/>
                    <a:pt x="31" y="32"/>
                    <a:pt x="33" y="34"/>
                  </a:cubicBezTo>
                  <a:cubicBezTo>
                    <a:pt x="33" y="34"/>
                    <a:pt x="33" y="35"/>
                    <a:pt x="34" y="36"/>
                  </a:cubicBezTo>
                  <a:cubicBezTo>
                    <a:pt x="32" y="38"/>
                    <a:pt x="30" y="40"/>
                    <a:pt x="28" y="42"/>
                  </a:cubicBezTo>
                  <a:cubicBezTo>
                    <a:pt x="28" y="42"/>
                    <a:pt x="27" y="41"/>
                    <a:pt x="26" y="41"/>
                  </a:cubicBezTo>
                  <a:cubicBezTo>
                    <a:pt x="25" y="40"/>
                    <a:pt x="23" y="39"/>
                    <a:pt x="21" y="39"/>
                  </a:cubicBezTo>
                  <a:cubicBezTo>
                    <a:pt x="19" y="38"/>
                    <a:pt x="17" y="37"/>
                    <a:pt x="14" y="36"/>
                  </a:cubicBezTo>
                  <a:cubicBezTo>
                    <a:pt x="13" y="35"/>
                    <a:pt x="10" y="36"/>
                    <a:pt x="9" y="38"/>
                  </a:cubicBezTo>
                  <a:cubicBezTo>
                    <a:pt x="8" y="39"/>
                    <a:pt x="9" y="42"/>
                    <a:pt x="10" y="43"/>
                  </a:cubicBezTo>
                  <a:cubicBezTo>
                    <a:pt x="12" y="44"/>
                    <a:pt x="14" y="46"/>
                    <a:pt x="16" y="47"/>
                  </a:cubicBezTo>
                  <a:cubicBezTo>
                    <a:pt x="18" y="48"/>
                    <a:pt x="19" y="49"/>
                    <a:pt x="21" y="51"/>
                  </a:cubicBezTo>
                  <a:cubicBezTo>
                    <a:pt x="21" y="51"/>
                    <a:pt x="22" y="51"/>
                    <a:pt x="23" y="52"/>
                  </a:cubicBezTo>
                  <a:cubicBezTo>
                    <a:pt x="21" y="54"/>
                    <a:pt x="20" y="57"/>
                    <a:pt x="20" y="60"/>
                  </a:cubicBezTo>
                  <a:cubicBezTo>
                    <a:pt x="19" y="60"/>
                    <a:pt x="18" y="60"/>
                    <a:pt x="18" y="60"/>
                  </a:cubicBezTo>
                  <a:cubicBezTo>
                    <a:pt x="16" y="60"/>
                    <a:pt x="14" y="59"/>
                    <a:pt x="11" y="59"/>
                  </a:cubicBezTo>
                  <a:cubicBezTo>
                    <a:pt x="9" y="59"/>
                    <a:pt x="7" y="59"/>
                    <a:pt x="5" y="59"/>
                  </a:cubicBezTo>
                  <a:cubicBezTo>
                    <a:pt x="2" y="58"/>
                    <a:pt x="1" y="60"/>
                    <a:pt x="0" y="62"/>
                  </a:cubicBezTo>
                  <a:cubicBezTo>
                    <a:pt x="0" y="64"/>
                    <a:pt x="1" y="66"/>
                    <a:pt x="3" y="67"/>
                  </a:cubicBezTo>
                  <a:cubicBezTo>
                    <a:pt x="5" y="68"/>
                    <a:pt x="8" y="68"/>
                    <a:pt x="10" y="69"/>
                  </a:cubicBezTo>
                  <a:cubicBezTo>
                    <a:pt x="12" y="69"/>
                    <a:pt x="14" y="70"/>
                    <a:pt x="16" y="70"/>
                  </a:cubicBezTo>
                  <a:cubicBezTo>
                    <a:pt x="16" y="71"/>
                    <a:pt x="17" y="71"/>
                    <a:pt x="18" y="71"/>
                  </a:cubicBezTo>
                  <a:cubicBezTo>
                    <a:pt x="18" y="72"/>
                    <a:pt x="18" y="74"/>
                    <a:pt x="18" y="75"/>
                  </a:cubicBezTo>
                  <a:cubicBezTo>
                    <a:pt x="18" y="77"/>
                    <a:pt x="18" y="78"/>
                    <a:pt x="18" y="80"/>
                  </a:cubicBezTo>
                  <a:cubicBezTo>
                    <a:pt x="17" y="80"/>
                    <a:pt x="16" y="80"/>
                    <a:pt x="16" y="80"/>
                  </a:cubicBezTo>
                  <a:cubicBezTo>
                    <a:pt x="14" y="81"/>
                    <a:pt x="12" y="81"/>
                    <a:pt x="10" y="82"/>
                  </a:cubicBezTo>
                  <a:cubicBezTo>
                    <a:pt x="8" y="82"/>
                    <a:pt x="5" y="83"/>
                    <a:pt x="3" y="84"/>
                  </a:cubicBezTo>
                  <a:cubicBezTo>
                    <a:pt x="1" y="84"/>
                    <a:pt x="0" y="86"/>
                    <a:pt x="0" y="88"/>
                  </a:cubicBezTo>
                  <a:cubicBezTo>
                    <a:pt x="1" y="90"/>
                    <a:pt x="2" y="92"/>
                    <a:pt x="5" y="92"/>
                  </a:cubicBezTo>
                  <a:cubicBezTo>
                    <a:pt x="7" y="92"/>
                    <a:pt x="9" y="91"/>
                    <a:pt x="11" y="91"/>
                  </a:cubicBezTo>
                  <a:cubicBezTo>
                    <a:pt x="14" y="91"/>
                    <a:pt x="16" y="91"/>
                    <a:pt x="18" y="91"/>
                  </a:cubicBezTo>
                  <a:cubicBezTo>
                    <a:pt x="18" y="91"/>
                    <a:pt x="19" y="91"/>
                    <a:pt x="20" y="91"/>
                  </a:cubicBezTo>
                  <a:cubicBezTo>
                    <a:pt x="20" y="93"/>
                    <a:pt x="21" y="96"/>
                    <a:pt x="23" y="99"/>
                  </a:cubicBezTo>
                  <a:cubicBezTo>
                    <a:pt x="22" y="99"/>
                    <a:pt x="21" y="99"/>
                    <a:pt x="21" y="100"/>
                  </a:cubicBezTo>
                  <a:cubicBezTo>
                    <a:pt x="19" y="101"/>
                    <a:pt x="18" y="102"/>
                    <a:pt x="16" y="103"/>
                  </a:cubicBezTo>
                  <a:cubicBezTo>
                    <a:pt x="14" y="105"/>
                    <a:pt x="12" y="106"/>
                    <a:pt x="10" y="107"/>
                  </a:cubicBezTo>
                  <a:cubicBezTo>
                    <a:pt x="9" y="109"/>
                    <a:pt x="8" y="111"/>
                    <a:pt x="9" y="113"/>
                  </a:cubicBezTo>
                  <a:cubicBezTo>
                    <a:pt x="10" y="115"/>
                    <a:pt x="13" y="116"/>
                    <a:pt x="14" y="115"/>
                  </a:cubicBezTo>
                  <a:cubicBezTo>
                    <a:pt x="17" y="114"/>
                    <a:pt x="19" y="113"/>
                    <a:pt x="21" y="112"/>
                  </a:cubicBezTo>
                  <a:cubicBezTo>
                    <a:pt x="23" y="111"/>
                    <a:pt x="25" y="110"/>
                    <a:pt x="26" y="109"/>
                  </a:cubicBezTo>
                  <a:cubicBezTo>
                    <a:pt x="27" y="109"/>
                    <a:pt x="28" y="109"/>
                    <a:pt x="28" y="108"/>
                  </a:cubicBezTo>
                  <a:cubicBezTo>
                    <a:pt x="30" y="111"/>
                    <a:pt x="32" y="113"/>
                    <a:pt x="34" y="115"/>
                  </a:cubicBezTo>
                  <a:cubicBezTo>
                    <a:pt x="33" y="116"/>
                    <a:pt x="33" y="116"/>
                    <a:pt x="33" y="117"/>
                  </a:cubicBezTo>
                  <a:cubicBezTo>
                    <a:pt x="31" y="118"/>
                    <a:pt x="30" y="120"/>
                    <a:pt x="29" y="122"/>
                  </a:cubicBezTo>
                  <a:cubicBezTo>
                    <a:pt x="28" y="124"/>
                    <a:pt x="27" y="126"/>
                    <a:pt x="25" y="128"/>
                  </a:cubicBezTo>
                  <a:cubicBezTo>
                    <a:pt x="24" y="129"/>
                    <a:pt x="24" y="132"/>
                    <a:pt x="26" y="133"/>
                  </a:cubicBezTo>
                  <a:cubicBezTo>
                    <a:pt x="28" y="134"/>
                    <a:pt x="30" y="134"/>
                    <a:pt x="32" y="133"/>
                  </a:cubicBezTo>
                  <a:cubicBezTo>
                    <a:pt x="33" y="131"/>
                    <a:pt x="35" y="130"/>
                    <a:pt x="36" y="128"/>
                  </a:cubicBezTo>
                  <a:cubicBezTo>
                    <a:pt x="38" y="127"/>
                    <a:pt x="39" y="125"/>
                    <a:pt x="41" y="124"/>
                  </a:cubicBezTo>
                  <a:cubicBezTo>
                    <a:pt x="41" y="123"/>
                    <a:pt x="42" y="123"/>
                    <a:pt x="42" y="122"/>
                  </a:cubicBezTo>
                  <a:cubicBezTo>
                    <a:pt x="45" y="124"/>
                    <a:pt x="47" y="125"/>
                    <a:pt x="50" y="127"/>
                  </a:cubicBezTo>
                  <a:cubicBezTo>
                    <a:pt x="50" y="127"/>
                    <a:pt x="49" y="128"/>
                    <a:pt x="49" y="129"/>
                  </a:cubicBezTo>
                  <a:cubicBezTo>
                    <a:pt x="49" y="130"/>
                    <a:pt x="48" y="132"/>
                    <a:pt x="48" y="135"/>
                  </a:cubicBezTo>
                  <a:cubicBezTo>
                    <a:pt x="47" y="137"/>
                    <a:pt x="47" y="139"/>
                    <a:pt x="46" y="141"/>
                  </a:cubicBezTo>
                  <a:cubicBezTo>
                    <a:pt x="45" y="143"/>
                    <a:pt x="47" y="145"/>
                    <a:pt x="49" y="146"/>
                  </a:cubicBezTo>
                  <a:cubicBezTo>
                    <a:pt x="51" y="147"/>
                    <a:pt x="53" y="146"/>
                    <a:pt x="54" y="144"/>
                  </a:cubicBezTo>
                  <a:cubicBezTo>
                    <a:pt x="55" y="142"/>
                    <a:pt x="56" y="140"/>
                    <a:pt x="57" y="138"/>
                  </a:cubicBezTo>
                  <a:cubicBezTo>
                    <a:pt x="58" y="136"/>
                    <a:pt x="59" y="134"/>
                    <a:pt x="59" y="132"/>
                  </a:cubicBezTo>
                  <a:cubicBezTo>
                    <a:pt x="60" y="132"/>
                    <a:pt x="60" y="131"/>
                    <a:pt x="60" y="130"/>
                  </a:cubicBezTo>
                  <a:cubicBezTo>
                    <a:pt x="63" y="131"/>
                    <a:pt x="66" y="132"/>
                    <a:pt x="69" y="132"/>
                  </a:cubicBezTo>
                  <a:cubicBezTo>
                    <a:pt x="69" y="133"/>
                    <a:pt x="69" y="133"/>
                    <a:pt x="69" y="134"/>
                  </a:cubicBezTo>
                  <a:cubicBezTo>
                    <a:pt x="69" y="136"/>
                    <a:pt x="69" y="138"/>
                    <a:pt x="70" y="140"/>
                  </a:cubicBezTo>
                  <a:cubicBezTo>
                    <a:pt x="70" y="142"/>
                    <a:pt x="70" y="145"/>
                    <a:pt x="70" y="147"/>
                  </a:cubicBezTo>
                  <a:cubicBezTo>
                    <a:pt x="70" y="149"/>
                    <a:pt x="72" y="151"/>
                    <a:pt x="74" y="151"/>
                  </a:cubicBezTo>
                  <a:cubicBezTo>
                    <a:pt x="77" y="151"/>
                    <a:pt x="78" y="149"/>
                    <a:pt x="79" y="147"/>
                  </a:cubicBezTo>
                  <a:cubicBezTo>
                    <a:pt x="79" y="145"/>
                    <a:pt x="79" y="142"/>
                    <a:pt x="79" y="140"/>
                  </a:cubicBezTo>
                  <a:cubicBezTo>
                    <a:pt x="79" y="138"/>
                    <a:pt x="80" y="136"/>
                    <a:pt x="80" y="134"/>
                  </a:cubicBezTo>
                  <a:cubicBezTo>
                    <a:pt x="80" y="133"/>
                    <a:pt x="80" y="133"/>
                    <a:pt x="80" y="132"/>
                  </a:cubicBezTo>
                  <a:cubicBezTo>
                    <a:pt x="83" y="132"/>
                    <a:pt x="86" y="131"/>
                    <a:pt x="88" y="130"/>
                  </a:cubicBezTo>
                  <a:cubicBezTo>
                    <a:pt x="89" y="131"/>
                    <a:pt x="89" y="132"/>
                    <a:pt x="89" y="132"/>
                  </a:cubicBezTo>
                  <a:cubicBezTo>
                    <a:pt x="90" y="134"/>
                    <a:pt x="91" y="136"/>
                    <a:pt x="92" y="138"/>
                  </a:cubicBezTo>
                  <a:cubicBezTo>
                    <a:pt x="93" y="140"/>
                    <a:pt x="94" y="142"/>
                    <a:pt x="95" y="144"/>
                  </a:cubicBezTo>
                  <a:cubicBezTo>
                    <a:pt x="96" y="146"/>
                    <a:pt x="98" y="147"/>
                    <a:pt x="100" y="146"/>
                  </a:cubicBezTo>
                  <a:cubicBezTo>
                    <a:pt x="102" y="145"/>
                    <a:pt x="103" y="143"/>
                    <a:pt x="103" y="141"/>
                  </a:cubicBezTo>
                  <a:cubicBezTo>
                    <a:pt x="102" y="139"/>
                    <a:pt x="102" y="137"/>
                    <a:pt x="101" y="135"/>
                  </a:cubicBezTo>
                  <a:cubicBezTo>
                    <a:pt x="101" y="132"/>
                    <a:pt x="100" y="130"/>
                    <a:pt x="100" y="129"/>
                  </a:cubicBezTo>
                  <a:cubicBezTo>
                    <a:pt x="99" y="128"/>
                    <a:pt x="99" y="127"/>
                    <a:pt x="99" y="127"/>
                  </a:cubicBezTo>
                  <a:cubicBezTo>
                    <a:pt x="102" y="125"/>
                    <a:pt x="104" y="124"/>
                    <a:pt x="106" y="122"/>
                  </a:cubicBezTo>
                  <a:cubicBezTo>
                    <a:pt x="107" y="123"/>
                    <a:pt x="107" y="123"/>
                    <a:pt x="108" y="124"/>
                  </a:cubicBezTo>
                  <a:cubicBezTo>
                    <a:pt x="109" y="125"/>
                    <a:pt x="111" y="127"/>
                    <a:pt x="112" y="128"/>
                  </a:cubicBezTo>
                  <a:cubicBezTo>
                    <a:pt x="114" y="130"/>
                    <a:pt x="115" y="131"/>
                    <a:pt x="117" y="133"/>
                  </a:cubicBezTo>
                  <a:cubicBezTo>
                    <a:pt x="119" y="134"/>
                    <a:pt x="121" y="134"/>
                    <a:pt x="123" y="133"/>
                  </a:cubicBezTo>
                  <a:cubicBezTo>
                    <a:pt x="124" y="132"/>
                    <a:pt x="125" y="129"/>
                    <a:pt x="124" y="128"/>
                  </a:cubicBezTo>
                  <a:cubicBezTo>
                    <a:pt x="122" y="126"/>
                    <a:pt x="121" y="124"/>
                    <a:pt x="120" y="122"/>
                  </a:cubicBezTo>
                  <a:cubicBezTo>
                    <a:pt x="119" y="120"/>
                    <a:pt x="117" y="118"/>
                    <a:pt x="116" y="117"/>
                  </a:cubicBezTo>
                  <a:cubicBezTo>
                    <a:pt x="116" y="116"/>
                    <a:pt x="115" y="116"/>
                    <a:pt x="115" y="115"/>
                  </a:cubicBezTo>
                  <a:cubicBezTo>
                    <a:pt x="117" y="113"/>
                    <a:pt x="119" y="111"/>
                    <a:pt x="121" y="108"/>
                  </a:cubicBezTo>
                  <a:cubicBezTo>
                    <a:pt x="121" y="109"/>
                    <a:pt x="122" y="109"/>
                    <a:pt x="122" y="109"/>
                  </a:cubicBezTo>
                  <a:cubicBezTo>
                    <a:pt x="124" y="110"/>
                    <a:pt x="126" y="111"/>
                    <a:pt x="128" y="112"/>
                  </a:cubicBezTo>
                  <a:cubicBezTo>
                    <a:pt x="130" y="113"/>
                    <a:pt x="132" y="114"/>
                    <a:pt x="134" y="115"/>
                  </a:cubicBezTo>
                  <a:cubicBezTo>
                    <a:pt x="136" y="116"/>
                    <a:pt x="139" y="115"/>
                    <a:pt x="140" y="113"/>
                  </a:cubicBezTo>
                  <a:cubicBezTo>
                    <a:pt x="141" y="111"/>
                    <a:pt x="140" y="109"/>
                    <a:pt x="139" y="107"/>
                  </a:cubicBezTo>
                  <a:cubicBezTo>
                    <a:pt x="137" y="106"/>
                    <a:pt x="135" y="105"/>
                    <a:pt x="133" y="103"/>
                  </a:cubicBezTo>
                  <a:cubicBezTo>
                    <a:pt x="131" y="102"/>
                    <a:pt x="129" y="101"/>
                    <a:pt x="128" y="100"/>
                  </a:cubicBezTo>
                  <a:cubicBezTo>
                    <a:pt x="127" y="99"/>
                    <a:pt x="127" y="99"/>
                    <a:pt x="126" y="99"/>
                  </a:cubicBezTo>
                  <a:cubicBezTo>
                    <a:pt x="127" y="96"/>
                    <a:pt x="128" y="93"/>
                    <a:pt x="129" y="91"/>
                  </a:cubicBezTo>
                  <a:cubicBezTo>
                    <a:pt x="130" y="91"/>
                    <a:pt x="130" y="91"/>
                    <a:pt x="131" y="91"/>
                  </a:cubicBezTo>
                  <a:cubicBezTo>
                    <a:pt x="133" y="91"/>
                    <a:pt x="135" y="91"/>
                    <a:pt x="137" y="91"/>
                  </a:cubicBezTo>
                  <a:cubicBezTo>
                    <a:pt x="140" y="91"/>
                    <a:pt x="142" y="92"/>
                    <a:pt x="144" y="92"/>
                  </a:cubicBezTo>
                  <a:cubicBezTo>
                    <a:pt x="146" y="92"/>
                    <a:pt x="148" y="90"/>
                    <a:pt x="149" y="88"/>
                  </a:cubicBezTo>
                  <a:cubicBezTo>
                    <a:pt x="149" y="86"/>
                    <a:pt x="148" y="84"/>
                    <a:pt x="146" y="84"/>
                  </a:cubicBezTo>
                  <a:close/>
                  <a:moveTo>
                    <a:pt x="89" y="75"/>
                  </a:moveTo>
                  <a:cubicBezTo>
                    <a:pt x="89" y="83"/>
                    <a:pt x="82" y="89"/>
                    <a:pt x="74" y="89"/>
                  </a:cubicBezTo>
                  <a:cubicBezTo>
                    <a:pt x="67" y="89"/>
                    <a:pt x="60" y="83"/>
                    <a:pt x="60" y="75"/>
                  </a:cubicBezTo>
                  <a:cubicBezTo>
                    <a:pt x="60" y="67"/>
                    <a:pt x="67" y="61"/>
                    <a:pt x="74" y="61"/>
                  </a:cubicBezTo>
                  <a:cubicBezTo>
                    <a:pt x="82" y="61"/>
                    <a:pt x="89" y="67"/>
                    <a:pt x="89" y="75"/>
                  </a:cubicBezTo>
                  <a:close/>
                </a:path>
              </a:pathLst>
            </a:custGeom>
            <a:solidFill>
              <a:srgbClr val="B7B7B8"/>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67" name="Freeform: Shape 27"/>
            <p:cNvSpPr/>
            <p:nvPr/>
          </p:nvSpPr>
          <p:spPr bwMode="auto">
            <a:xfrm>
              <a:off x="6654747" y="1656525"/>
              <a:ext cx="1868619" cy="1872099"/>
            </a:xfrm>
            <a:custGeom>
              <a:avLst/>
              <a:gdLst/>
              <a:ahLst/>
              <a:cxnLst>
                <a:cxn ang="0">
                  <a:pos x="448" y="0"/>
                </a:cxn>
                <a:cxn ang="0">
                  <a:pos x="0" y="449"/>
                </a:cxn>
                <a:cxn ang="0">
                  <a:pos x="448" y="897"/>
                </a:cxn>
                <a:cxn ang="0">
                  <a:pos x="896" y="449"/>
                </a:cxn>
                <a:cxn ang="0">
                  <a:pos x="448" y="0"/>
                </a:cxn>
                <a:cxn ang="0">
                  <a:pos x="448" y="631"/>
                </a:cxn>
                <a:cxn ang="0">
                  <a:pos x="267" y="449"/>
                </a:cxn>
                <a:cxn ang="0">
                  <a:pos x="448" y="267"/>
                </a:cxn>
                <a:cxn ang="0">
                  <a:pos x="630" y="449"/>
                </a:cxn>
                <a:cxn ang="0">
                  <a:pos x="448" y="631"/>
                </a:cxn>
              </a:cxnLst>
              <a:rect l="0" t="0" r="r" b="b"/>
              <a:pathLst>
                <a:path w="896" h="897">
                  <a:moveTo>
                    <a:pt x="448" y="0"/>
                  </a:moveTo>
                  <a:cubicBezTo>
                    <a:pt x="201" y="0"/>
                    <a:pt x="0" y="201"/>
                    <a:pt x="0" y="449"/>
                  </a:cubicBezTo>
                  <a:cubicBezTo>
                    <a:pt x="0" y="697"/>
                    <a:pt x="201" y="897"/>
                    <a:pt x="448" y="897"/>
                  </a:cubicBezTo>
                  <a:cubicBezTo>
                    <a:pt x="695" y="897"/>
                    <a:pt x="896" y="697"/>
                    <a:pt x="896" y="449"/>
                  </a:cubicBezTo>
                  <a:cubicBezTo>
                    <a:pt x="896" y="201"/>
                    <a:pt x="695" y="0"/>
                    <a:pt x="448" y="0"/>
                  </a:cubicBezTo>
                  <a:close/>
                  <a:moveTo>
                    <a:pt x="448" y="631"/>
                  </a:moveTo>
                  <a:cubicBezTo>
                    <a:pt x="348" y="631"/>
                    <a:pt x="267" y="549"/>
                    <a:pt x="267" y="449"/>
                  </a:cubicBezTo>
                  <a:cubicBezTo>
                    <a:pt x="267" y="349"/>
                    <a:pt x="348" y="267"/>
                    <a:pt x="448" y="267"/>
                  </a:cubicBezTo>
                  <a:cubicBezTo>
                    <a:pt x="548" y="267"/>
                    <a:pt x="630" y="349"/>
                    <a:pt x="630" y="449"/>
                  </a:cubicBezTo>
                  <a:cubicBezTo>
                    <a:pt x="630" y="549"/>
                    <a:pt x="548" y="631"/>
                    <a:pt x="448" y="631"/>
                  </a:cubicBezTo>
                  <a:close/>
                </a:path>
              </a:pathLst>
            </a:custGeom>
            <a:solidFill>
              <a:schemeClr val="accent1">
                <a:lumMod val="20000"/>
                <a:lumOff val="80000"/>
              </a:schemeClr>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68" name="Freeform: Shape 28"/>
            <p:cNvSpPr/>
            <p:nvPr/>
          </p:nvSpPr>
          <p:spPr bwMode="auto">
            <a:xfrm>
              <a:off x="6452923" y="1456440"/>
              <a:ext cx="2270528" cy="2274008"/>
            </a:xfrm>
            <a:custGeom>
              <a:avLst/>
              <a:gdLst/>
              <a:ahLst/>
              <a:cxnLst>
                <a:cxn ang="0">
                  <a:pos x="1043" y="507"/>
                </a:cxn>
                <a:cxn ang="0">
                  <a:pos x="1036" y="455"/>
                </a:cxn>
                <a:cxn ang="0">
                  <a:pos x="1024" y="404"/>
                </a:cxn>
                <a:cxn ang="0">
                  <a:pos x="1007" y="355"/>
                </a:cxn>
                <a:cxn ang="0">
                  <a:pos x="985" y="307"/>
                </a:cxn>
                <a:cxn ang="0">
                  <a:pos x="957" y="263"/>
                </a:cxn>
                <a:cxn ang="0">
                  <a:pos x="926" y="221"/>
                </a:cxn>
                <a:cxn ang="0">
                  <a:pos x="890" y="183"/>
                </a:cxn>
                <a:cxn ang="0">
                  <a:pos x="850" y="149"/>
                </a:cxn>
                <a:cxn ang="0">
                  <a:pos x="807" y="119"/>
                </a:cxn>
                <a:cxn ang="0">
                  <a:pos x="761" y="93"/>
                </a:cxn>
                <a:cxn ang="0">
                  <a:pos x="713" y="73"/>
                </a:cxn>
                <a:cxn ang="0">
                  <a:pos x="663" y="58"/>
                </a:cxn>
                <a:cxn ang="0">
                  <a:pos x="611" y="48"/>
                </a:cxn>
                <a:cxn ang="0">
                  <a:pos x="559" y="44"/>
                </a:cxn>
                <a:cxn ang="0">
                  <a:pos x="507" y="45"/>
                </a:cxn>
                <a:cxn ang="0">
                  <a:pos x="455" y="52"/>
                </a:cxn>
                <a:cxn ang="0">
                  <a:pos x="404" y="64"/>
                </a:cxn>
                <a:cxn ang="0">
                  <a:pos x="354" y="81"/>
                </a:cxn>
                <a:cxn ang="0">
                  <a:pos x="307" y="104"/>
                </a:cxn>
                <a:cxn ang="0">
                  <a:pos x="262" y="131"/>
                </a:cxn>
                <a:cxn ang="0">
                  <a:pos x="221" y="163"/>
                </a:cxn>
                <a:cxn ang="0">
                  <a:pos x="183" y="199"/>
                </a:cxn>
                <a:cxn ang="0">
                  <a:pos x="148" y="239"/>
                </a:cxn>
                <a:cxn ang="0">
                  <a:pos x="119" y="282"/>
                </a:cxn>
                <a:cxn ang="0">
                  <a:pos x="93" y="328"/>
                </a:cxn>
                <a:cxn ang="0">
                  <a:pos x="73" y="376"/>
                </a:cxn>
                <a:cxn ang="0">
                  <a:pos x="58" y="426"/>
                </a:cxn>
                <a:cxn ang="0">
                  <a:pos x="48" y="478"/>
                </a:cxn>
                <a:cxn ang="0">
                  <a:pos x="44" y="530"/>
                </a:cxn>
                <a:cxn ang="0">
                  <a:pos x="45" y="582"/>
                </a:cxn>
                <a:cxn ang="0">
                  <a:pos x="52" y="634"/>
                </a:cxn>
                <a:cxn ang="0">
                  <a:pos x="64" y="686"/>
                </a:cxn>
                <a:cxn ang="0">
                  <a:pos x="81" y="735"/>
                </a:cxn>
                <a:cxn ang="0">
                  <a:pos x="104" y="782"/>
                </a:cxn>
                <a:cxn ang="0">
                  <a:pos x="131" y="827"/>
                </a:cxn>
                <a:cxn ang="0">
                  <a:pos x="163" y="869"/>
                </a:cxn>
                <a:cxn ang="0">
                  <a:pos x="199" y="907"/>
                </a:cxn>
                <a:cxn ang="0">
                  <a:pos x="238" y="941"/>
                </a:cxn>
                <a:cxn ang="0">
                  <a:pos x="281" y="971"/>
                </a:cxn>
                <a:cxn ang="0">
                  <a:pos x="327" y="996"/>
                </a:cxn>
                <a:cxn ang="0">
                  <a:pos x="375" y="1017"/>
                </a:cxn>
                <a:cxn ang="0">
                  <a:pos x="426" y="1032"/>
                </a:cxn>
                <a:cxn ang="0">
                  <a:pos x="477" y="1041"/>
                </a:cxn>
                <a:cxn ang="0">
                  <a:pos x="529" y="1046"/>
                </a:cxn>
                <a:cxn ang="0">
                  <a:pos x="582" y="1045"/>
                </a:cxn>
                <a:cxn ang="0">
                  <a:pos x="633" y="1038"/>
                </a:cxn>
                <a:cxn ang="0">
                  <a:pos x="684" y="1026"/>
                </a:cxn>
                <a:cxn ang="0">
                  <a:pos x="734" y="1009"/>
                </a:cxn>
                <a:cxn ang="0">
                  <a:pos x="781" y="986"/>
                </a:cxn>
                <a:cxn ang="0">
                  <a:pos x="826" y="959"/>
                </a:cxn>
                <a:cxn ang="0">
                  <a:pos x="867" y="927"/>
                </a:cxn>
                <a:cxn ang="0">
                  <a:pos x="906" y="891"/>
                </a:cxn>
                <a:cxn ang="0">
                  <a:pos x="940" y="851"/>
                </a:cxn>
                <a:cxn ang="0">
                  <a:pos x="970" y="808"/>
                </a:cxn>
                <a:cxn ang="0">
                  <a:pos x="995" y="762"/>
                </a:cxn>
                <a:cxn ang="0">
                  <a:pos x="1015" y="714"/>
                </a:cxn>
                <a:cxn ang="0">
                  <a:pos x="1030" y="664"/>
                </a:cxn>
                <a:cxn ang="0">
                  <a:pos x="1040" y="612"/>
                </a:cxn>
                <a:cxn ang="0">
                  <a:pos x="1044" y="560"/>
                </a:cxn>
              </a:cxnLst>
              <a:rect l="0" t="0" r="r" b="b"/>
              <a:pathLst>
                <a:path w="1088" h="1090">
                  <a:moveTo>
                    <a:pt x="1078" y="557"/>
                  </a:moveTo>
                  <a:cubicBezTo>
                    <a:pt x="1081" y="556"/>
                    <a:pt x="1083" y="555"/>
                    <a:pt x="1085" y="553"/>
                  </a:cubicBezTo>
                  <a:cubicBezTo>
                    <a:pt x="1087" y="551"/>
                    <a:pt x="1088" y="548"/>
                    <a:pt x="1088" y="545"/>
                  </a:cubicBezTo>
                  <a:cubicBezTo>
                    <a:pt x="1088" y="542"/>
                    <a:pt x="1087" y="539"/>
                    <a:pt x="1085" y="537"/>
                  </a:cubicBezTo>
                  <a:cubicBezTo>
                    <a:pt x="1083" y="535"/>
                    <a:pt x="1081" y="533"/>
                    <a:pt x="1078" y="533"/>
                  </a:cubicBezTo>
                  <a:cubicBezTo>
                    <a:pt x="1074" y="533"/>
                    <a:pt x="1059"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5" y="485"/>
                    <a:pt x="1083" y="482"/>
                    <a:pt x="1081" y="481"/>
                  </a:cubicBezTo>
                  <a:cubicBezTo>
                    <a:pt x="1079" y="479"/>
                    <a:pt x="1076" y="477"/>
                    <a:pt x="1073" y="477"/>
                  </a:cubicBezTo>
                  <a:cubicBezTo>
                    <a:pt x="1070" y="477"/>
                    <a:pt x="1054" y="478"/>
                    <a:pt x="1040" y="478"/>
                  </a:cubicBezTo>
                  <a:cubicBezTo>
                    <a:pt x="1039" y="470"/>
                    <a:pt x="1038" y="463"/>
                    <a:pt x="1036" y="455"/>
                  </a:cubicBezTo>
                  <a:cubicBezTo>
                    <a:pt x="1050" y="451"/>
                    <a:pt x="1065" y="446"/>
                    <a:pt x="1068" y="445"/>
                  </a:cubicBezTo>
                  <a:cubicBezTo>
                    <a:pt x="1071" y="444"/>
                    <a:pt x="1073" y="442"/>
                    <a:pt x="1075" y="440"/>
                  </a:cubicBezTo>
                  <a:cubicBezTo>
                    <a:pt x="1076" y="438"/>
                    <a:pt x="1077" y="435"/>
                    <a:pt x="1076" y="432"/>
                  </a:cubicBezTo>
                  <a:cubicBezTo>
                    <a:pt x="1075" y="429"/>
                    <a:pt x="1074" y="426"/>
                    <a:pt x="1071" y="425"/>
                  </a:cubicBezTo>
                  <a:cubicBezTo>
                    <a:pt x="1069" y="423"/>
                    <a:pt x="1066" y="422"/>
                    <a:pt x="1064" y="422"/>
                  </a:cubicBezTo>
                  <a:cubicBezTo>
                    <a:pt x="1060" y="423"/>
                    <a:pt x="1045" y="425"/>
                    <a:pt x="1030" y="426"/>
                  </a:cubicBezTo>
                  <a:cubicBezTo>
                    <a:pt x="1028" y="419"/>
                    <a:pt x="1026" y="412"/>
                    <a:pt x="1024" y="404"/>
                  </a:cubicBezTo>
                  <a:cubicBezTo>
                    <a:pt x="1038"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3" y="369"/>
                    <a:pt x="1010" y="362"/>
                    <a:pt x="1007" y="355"/>
                  </a:cubicBezTo>
                  <a:cubicBezTo>
                    <a:pt x="1020" y="348"/>
                    <a:pt x="1033" y="340"/>
                    <a:pt x="1036" y="338"/>
                  </a:cubicBezTo>
                  <a:cubicBezTo>
                    <a:pt x="1039" y="337"/>
                    <a:pt x="1041" y="334"/>
                    <a:pt x="1041" y="332"/>
                  </a:cubicBezTo>
                  <a:cubicBezTo>
                    <a:pt x="1042" y="329"/>
                    <a:pt x="1042" y="326"/>
                    <a:pt x="1041" y="323"/>
                  </a:cubicBezTo>
                  <a:cubicBezTo>
                    <a:pt x="1040" y="321"/>
                    <a:pt x="1038" y="319"/>
                    <a:pt x="1035" y="317"/>
                  </a:cubicBezTo>
                  <a:cubicBezTo>
                    <a:pt x="1032" y="316"/>
                    <a:pt x="1030" y="316"/>
                    <a:pt x="1027" y="317"/>
                  </a:cubicBezTo>
                  <a:cubicBezTo>
                    <a:pt x="1024" y="318"/>
                    <a:pt x="1009" y="323"/>
                    <a:pt x="995" y="328"/>
                  </a:cubicBezTo>
                  <a:cubicBezTo>
                    <a:pt x="992" y="321"/>
                    <a:pt x="988" y="314"/>
                    <a:pt x="985" y="307"/>
                  </a:cubicBezTo>
                  <a:cubicBezTo>
                    <a:pt x="996" y="299"/>
                    <a:pt x="1009" y="290"/>
                    <a:pt x="1012" y="288"/>
                  </a:cubicBezTo>
                  <a:cubicBezTo>
                    <a:pt x="1014" y="286"/>
                    <a:pt x="1016" y="284"/>
                    <a:pt x="1016" y="281"/>
                  </a:cubicBezTo>
                  <a:cubicBezTo>
                    <a:pt x="1017" y="278"/>
                    <a:pt x="1016" y="275"/>
                    <a:pt x="1015" y="273"/>
                  </a:cubicBezTo>
                  <a:cubicBezTo>
                    <a:pt x="1013" y="270"/>
                    <a:pt x="1011" y="268"/>
                    <a:pt x="1009" y="267"/>
                  </a:cubicBezTo>
                  <a:cubicBezTo>
                    <a:pt x="1006" y="266"/>
                    <a:pt x="1003" y="266"/>
                    <a:pt x="1000" y="268"/>
                  </a:cubicBezTo>
                  <a:cubicBezTo>
                    <a:pt x="997" y="269"/>
                    <a:pt x="983" y="276"/>
                    <a:pt x="970" y="282"/>
                  </a:cubicBezTo>
                  <a:cubicBezTo>
                    <a:pt x="966" y="275"/>
                    <a:pt x="962"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9"/>
                  </a:cubicBezTo>
                  <a:cubicBezTo>
                    <a:pt x="935" y="233"/>
                    <a:pt x="930" y="227"/>
                    <a:pt x="926" y="221"/>
                  </a:cubicBezTo>
                  <a:cubicBezTo>
                    <a:pt x="935" y="210"/>
                    <a:pt x="946" y="198"/>
                    <a:pt x="948" y="196"/>
                  </a:cubicBezTo>
                  <a:cubicBezTo>
                    <a:pt x="950" y="194"/>
                    <a:pt x="951" y="191"/>
                    <a:pt x="951" y="188"/>
                  </a:cubicBezTo>
                  <a:cubicBezTo>
                    <a:pt x="951" y="185"/>
                    <a:pt x="950" y="183"/>
                    <a:pt x="948" y="181"/>
                  </a:cubicBezTo>
                  <a:cubicBezTo>
                    <a:pt x="946" y="178"/>
                    <a:pt x="944" y="177"/>
                    <a:pt x="941" y="177"/>
                  </a:cubicBezTo>
                  <a:cubicBezTo>
                    <a:pt x="938" y="176"/>
                    <a:pt x="935" y="177"/>
                    <a:pt x="933" y="179"/>
                  </a:cubicBezTo>
                  <a:cubicBezTo>
                    <a:pt x="930" y="181"/>
                    <a:pt x="917" y="190"/>
                    <a:pt x="906" y="199"/>
                  </a:cubicBezTo>
                  <a:cubicBezTo>
                    <a:pt x="900" y="193"/>
                    <a:pt x="895" y="188"/>
                    <a:pt x="890" y="183"/>
                  </a:cubicBezTo>
                  <a:cubicBezTo>
                    <a:pt x="898" y="171"/>
                    <a:pt x="908" y="158"/>
                    <a:pt x="910" y="156"/>
                  </a:cubicBezTo>
                  <a:cubicBezTo>
                    <a:pt x="912" y="153"/>
                    <a:pt x="912" y="150"/>
                    <a:pt x="912" y="148"/>
                  </a:cubicBezTo>
                  <a:cubicBezTo>
                    <a:pt x="911" y="145"/>
                    <a:pt x="910" y="142"/>
                    <a:pt x="908" y="140"/>
                  </a:cubicBezTo>
                  <a:cubicBezTo>
                    <a:pt x="906" y="138"/>
                    <a:pt x="903" y="137"/>
                    <a:pt x="900" y="137"/>
                  </a:cubicBezTo>
                  <a:cubicBezTo>
                    <a:pt x="897" y="137"/>
                    <a:pt x="895" y="138"/>
                    <a:pt x="892" y="140"/>
                  </a:cubicBezTo>
                  <a:cubicBezTo>
                    <a:pt x="890" y="142"/>
                    <a:pt x="878" y="153"/>
                    <a:pt x="868" y="163"/>
                  </a:cubicBezTo>
                  <a:cubicBezTo>
                    <a:pt x="862" y="158"/>
                    <a:pt x="856" y="153"/>
                    <a:pt x="850" y="149"/>
                  </a:cubicBezTo>
                  <a:cubicBezTo>
                    <a:pt x="857" y="136"/>
                    <a:pt x="866"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6" y="120"/>
                    <a:pt x="826" y="131"/>
                  </a:cubicBezTo>
                  <a:cubicBezTo>
                    <a:pt x="820" y="127"/>
                    <a:pt x="813" y="123"/>
                    <a:pt x="807" y="119"/>
                  </a:cubicBezTo>
                  <a:cubicBezTo>
                    <a:pt x="813" y="105"/>
                    <a:pt x="820" y="91"/>
                    <a:pt x="821" y="88"/>
                  </a:cubicBezTo>
                  <a:cubicBezTo>
                    <a:pt x="822" y="85"/>
                    <a:pt x="822" y="82"/>
                    <a:pt x="821" y="80"/>
                  </a:cubicBezTo>
                  <a:cubicBezTo>
                    <a:pt x="820" y="77"/>
                    <a:pt x="819" y="75"/>
                    <a:pt x="816" y="73"/>
                  </a:cubicBezTo>
                  <a:cubicBezTo>
                    <a:pt x="813" y="72"/>
                    <a:pt x="811" y="71"/>
                    <a:pt x="808" y="72"/>
                  </a:cubicBezTo>
                  <a:cubicBezTo>
                    <a:pt x="805" y="72"/>
                    <a:pt x="802" y="74"/>
                    <a:pt x="801" y="76"/>
                  </a:cubicBezTo>
                  <a:cubicBezTo>
                    <a:pt x="799" y="79"/>
                    <a:pt x="790" y="92"/>
                    <a:pt x="781" y="104"/>
                  </a:cubicBezTo>
                  <a:cubicBezTo>
                    <a:pt x="775" y="100"/>
                    <a:pt x="768" y="97"/>
                    <a:pt x="761" y="93"/>
                  </a:cubicBezTo>
                  <a:cubicBezTo>
                    <a:pt x="766" y="80"/>
                    <a:pt x="771" y="65"/>
                    <a:pt x="772" y="61"/>
                  </a:cubicBezTo>
                  <a:cubicBezTo>
                    <a:pt x="773" y="59"/>
                    <a:pt x="772" y="56"/>
                    <a:pt x="771" y="53"/>
                  </a:cubicBezTo>
                  <a:cubicBezTo>
                    <a:pt x="770" y="51"/>
                    <a:pt x="768" y="49"/>
                    <a:pt x="765" y="47"/>
                  </a:cubicBezTo>
                  <a:cubicBezTo>
                    <a:pt x="763"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5"/>
                    <a:pt x="719" y="32"/>
                  </a:cubicBezTo>
                  <a:cubicBezTo>
                    <a:pt x="717" y="30"/>
                    <a:pt x="715" y="28"/>
                    <a:pt x="712" y="27"/>
                  </a:cubicBezTo>
                  <a:cubicBezTo>
                    <a:pt x="709" y="26"/>
                    <a:pt x="706" y="26"/>
                    <a:pt x="704" y="27"/>
                  </a:cubicBezTo>
                  <a:cubicBezTo>
                    <a:pt x="701" y="28"/>
                    <a:pt x="699" y="30"/>
                    <a:pt x="698" y="33"/>
                  </a:cubicBezTo>
                  <a:cubicBezTo>
                    <a:pt x="697" y="36"/>
                    <a:pt x="690" y="51"/>
                    <a:pt x="684" y="64"/>
                  </a:cubicBezTo>
                  <a:cubicBezTo>
                    <a:pt x="677" y="62"/>
                    <a:pt x="670" y="60"/>
                    <a:pt x="663" y="58"/>
                  </a:cubicBezTo>
                  <a:cubicBezTo>
                    <a:pt x="664" y="44"/>
                    <a:pt x="666" y="28"/>
                    <a:pt x="667" y="25"/>
                  </a:cubicBezTo>
                  <a:cubicBezTo>
                    <a:pt x="667" y="22"/>
                    <a:pt x="666" y="19"/>
                    <a:pt x="664" y="17"/>
                  </a:cubicBezTo>
                  <a:cubicBezTo>
                    <a:pt x="662" y="14"/>
                    <a:pt x="660" y="13"/>
                    <a:pt x="657" y="12"/>
                  </a:cubicBezTo>
                  <a:cubicBezTo>
                    <a:pt x="654" y="12"/>
                    <a:pt x="651" y="12"/>
                    <a:pt x="649" y="13"/>
                  </a:cubicBezTo>
                  <a:cubicBezTo>
                    <a:pt x="646" y="15"/>
                    <a:pt x="644" y="17"/>
                    <a:pt x="644" y="20"/>
                  </a:cubicBezTo>
                  <a:cubicBezTo>
                    <a:pt x="643" y="23"/>
                    <a:pt x="638" y="38"/>
                    <a:pt x="633" y="52"/>
                  </a:cubicBezTo>
                  <a:cubicBezTo>
                    <a:pt x="626" y="51"/>
                    <a:pt x="619" y="49"/>
                    <a:pt x="611" y="48"/>
                  </a:cubicBezTo>
                  <a:cubicBezTo>
                    <a:pt x="611" y="34"/>
                    <a:pt x="612" y="18"/>
                    <a:pt x="612" y="15"/>
                  </a:cubicBezTo>
                  <a:cubicBezTo>
                    <a:pt x="612" y="12"/>
                    <a:pt x="610" y="9"/>
                    <a:pt x="608" y="7"/>
                  </a:cubicBezTo>
                  <a:cubicBezTo>
                    <a:pt x="606" y="5"/>
                    <a:pt x="604" y="4"/>
                    <a:pt x="601" y="3"/>
                  </a:cubicBezTo>
                  <a:cubicBezTo>
                    <a:pt x="598" y="3"/>
                    <a:pt x="595" y="4"/>
                    <a:pt x="593" y="5"/>
                  </a:cubicBezTo>
                  <a:cubicBezTo>
                    <a:pt x="591" y="7"/>
                    <a:pt x="589" y="9"/>
                    <a:pt x="588" y="12"/>
                  </a:cubicBezTo>
                  <a:cubicBezTo>
                    <a:pt x="588" y="15"/>
                    <a:pt x="584" y="31"/>
                    <a:pt x="582" y="45"/>
                  </a:cubicBezTo>
                  <a:cubicBezTo>
                    <a:pt x="574" y="45"/>
                    <a:pt x="567" y="44"/>
                    <a:pt x="559" y="44"/>
                  </a:cubicBezTo>
                  <a:cubicBezTo>
                    <a:pt x="558" y="30"/>
                    <a:pt x="556" y="14"/>
                    <a:pt x="556" y="11"/>
                  </a:cubicBezTo>
                  <a:cubicBezTo>
                    <a:pt x="556" y="8"/>
                    <a:pt x="554" y="5"/>
                    <a:pt x="552" y="3"/>
                  </a:cubicBezTo>
                  <a:cubicBezTo>
                    <a:pt x="550" y="1"/>
                    <a:pt x="547" y="0"/>
                    <a:pt x="544" y="0"/>
                  </a:cubicBezTo>
                  <a:cubicBezTo>
                    <a:pt x="541" y="0"/>
                    <a:pt x="538" y="1"/>
                    <a:pt x="536" y="3"/>
                  </a:cubicBezTo>
                  <a:cubicBezTo>
                    <a:pt x="534" y="5"/>
                    <a:pt x="533" y="8"/>
                    <a:pt x="532" y="11"/>
                  </a:cubicBezTo>
                  <a:cubicBezTo>
                    <a:pt x="532" y="14"/>
                    <a:pt x="531" y="30"/>
                    <a:pt x="529" y="44"/>
                  </a:cubicBezTo>
                  <a:cubicBezTo>
                    <a:pt x="522" y="44"/>
                    <a:pt x="514" y="45"/>
                    <a:pt x="507" y="45"/>
                  </a:cubicBezTo>
                  <a:cubicBezTo>
                    <a:pt x="504" y="31"/>
                    <a:pt x="501" y="15"/>
                    <a:pt x="500" y="12"/>
                  </a:cubicBezTo>
                  <a:cubicBezTo>
                    <a:pt x="499" y="9"/>
                    <a:pt x="498"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70"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6"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70" y="32"/>
                  </a:cubicBezTo>
                  <a:cubicBezTo>
                    <a:pt x="368" y="35"/>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9"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9" y="92"/>
                    <a:pt x="289" y="79"/>
                    <a:pt x="288"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9" y="91"/>
                    <a:pt x="275" y="105"/>
                    <a:pt x="281" y="119"/>
                  </a:cubicBezTo>
                  <a:cubicBezTo>
                    <a:pt x="275" y="123"/>
                    <a:pt x="269" y="127"/>
                    <a:pt x="262" y="131"/>
                  </a:cubicBezTo>
                  <a:cubicBezTo>
                    <a:pt x="253" y="120"/>
                    <a:pt x="242" y="108"/>
                    <a:pt x="240" y="106"/>
                  </a:cubicBezTo>
                  <a:cubicBezTo>
                    <a:pt x="238" y="103"/>
                    <a:pt x="235" y="102"/>
                    <a:pt x="233" y="102"/>
                  </a:cubicBezTo>
                  <a:cubicBezTo>
                    <a:pt x="230" y="102"/>
                    <a:pt x="227" y="103"/>
                    <a:pt x="225" y="104"/>
                  </a:cubicBezTo>
                  <a:cubicBezTo>
                    <a:pt x="222" y="106"/>
                    <a:pt x="221" y="109"/>
                    <a:pt x="220" y="111"/>
                  </a:cubicBezTo>
                  <a:cubicBezTo>
                    <a:pt x="219" y="114"/>
                    <a:pt x="220"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7" y="153"/>
                    <a:pt x="178" y="156"/>
                  </a:cubicBezTo>
                  <a:cubicBezTo>
                    <a:pt x="180" y="158"/>
                    <a:pt x="190" y="171"/>
                    <a:pt x="199" y="183"/>
                  </a:cubicBezTo>
                  <a:cubicBezTo>
                    <a:pt x="193" y="188"/>
                    <a:pt x="188" y="193"/>
                    <a:pt x="183" y="199"/>
                  </a:cubicBezTo>
                  <a:cubicBezTo>
                    <a:pt x="171" y="190"/>
                    <a:pt x="158" y="181"/>
                    <a:pt x="155" y="179"/>
                  </a:cubicBezTo>
                  <a:cubicBezTo>
                    <a:pt x="153" y="177"/>
                    <a:pt x="150" y="176"/>
                    <a:pt x="147" y="177"/>
                  </a:cubicBezTo>
                  <a:cubicBezTo>
                    <a:pt x="145" y="177"/>
                    <a:pt x="142" y="178"/>
                    <a:pt x="140" y="181"/>
                  </a:cubicBezTo>
                  <a:cubicBezTo>
                    <a:pt x="138" y="183"/>
                    <a:pt x="137" y="185"/>
                    <a:pt x="137" y="188"/>
                  </a:cubicBezTo>
                  <a:cubicBezTo>
                    <a:pt x="137" y="191"/>
                    <a:pt x="138" y="194"/>
                    <a:pt x="140" y="196"/>
                  </a:cubicBezTo>
                  <a:cubicBezTo>
                    <a:pt x="142" y="198"/>
                    <a:pt x="153" y="210"/>
                    <a:pt x="163" y="221"/>
                  </a:cubicBezTo>
                  <a:cubicBezTo>
                    <a:pt x="158" y="227"/>
                    <a:pt x="153" y="233"/>
                    <a:pt x="148" y="239"/>
                  </a:cubicBezTo>
                  <a:cubicBezTo>
                    <a:pt x="136" y="231"/>
                    <a:pt x="122" y="223"/>
                    <a:pt x="119" y="221"/>
                  </a:cubicBezTo>
                  <a:cubicBezTo>
                    <a:pt x="117" y="220"/>
                    <a:pt x="114" y="220"/>
                    <a:pt x="111" y="220"/>
                  </a:cubicBezTo>
                  <a:cubicBezTo>
                    <a:pt x="108" y="221"/>
                    <a:pt x="106" y="222"/>
                    <a:pt x="104" y="225"/>
                  </a:cubicBezTo>
                  <a:cubicBezTo>
                    <a:pt x="103" y="227"/>
                    <a:pt x="102" y="230"/>
                    <a:pt x="102" y="233"/>
                  </a:cubicBezTo>
                  <a:cubicBezTo>
                    <a:pt x="102" y="236"/>
                    <a:pt x="103" y="238"/>
                    <a:pt x="106" y="240"/>
                  </a:cubicBezTo>
                  <a:cubicBezTo>
                    <a:pt x="108" y="242"/>
                    <a:pt x="120" y="253"/>
                    <a:pt x="131" y="263"/>
                  </a:cubicBezTo>
                  <a:cubicBezTo>
                    <a:pt x="127" y="269"/>
                    <a:pt x="123" y="275"/>
                    <a:pt x="119"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80" y="323"/>
                    <a:pt x="65" y="318"/>
                    <a:pt x="61" y="317"/>
                  </a:cubicBezTo>
                  <a:cubicBezTo>
                    <a:pt x="59" y="316"/>
                    <a:pt x="56" y="316"/>
                    <a:pt x="53" y="317"/>
                  </a:cubicBezTo>
                  <a:cubicBezTo>
                    <a:pt x="51" y="319"/>
                    <a:pt x="49" y="321"/>
                    <a:pt x="47" y="323"/>
                  </a:cubicBezTo>
                  <a:cubicBezTo>
                    <a:pt x="46" y="326"/>
                    <a:pt x="46" y="329"/>
                    <a:pt x="47" y="332"/>
                  </a:cubicBezTo>
                  <a:cubicBezTo>
                    <a:pt x="48" y="334"/>
                    <a:pt x="49" y="337"/>
                    <a:pt x="52" y="338"/>
                  </a:cubicBezTo>
                  <a:cubicBezTo>
                    <a:pt x="55" y="340"/>
                    <a:pt x="69" y="348"/>
                    <a:pt x="81" y="355"/>
                  </a:cubicBezTo>
                  <a:cubicBezTo>
                    <a:pt x="78" y="362"/>
                    <a:pt x="76" y="369"/>
                    <a:pt x="73" y="376"/>
                  </a:cubicBezTo>
                  <a:cubicBezTo>
                    <a:pt x="59" y="373"/>
                    <a:pt x="44" y="369"/>
                    <a:pt x="40" y="369"/>
                  </a:cubicBezTo>
                  <a:cubicBezTo>
                    <a:pt x="37" y="368"/>
                    <a:pt x="35" y="369"/>
                    <a:pt x="32" y="370"/>
                  </a:cubicBezTo>
                  <a:cubicBezTo>
                    <a:pt x="30" y="372"/>
                    <a:pt x="28" y="374"/>
                    <a:pt x="27" y="377"/>
                  </a:cubicBezTo>
                  <a:cubicBezTo>
                    <a:pt x="26" y="379"/>
                    <a:pt x="26" y="382"/>
                    <a:pt x="27" y="385"/>
                  </a:cubicBezTo>
                  <a:cubicBezTo>
                    <a:pt x="28" y="388"/>
                    <a:pt x="30" y="390"/>
                    <a:pt x="33" y="391"/>
                  </a:cubicBezTo>
                  <a:cubicBezTo>
                    <a:pt x="36" y="392"/>
                    <a:pt x="51" y="399"/>
                    <a:pt x="64" y="404"/>
                  </a:cubicBezTo>
                  <a:cubicBezTo>
                    <a:pt x="62" y="412"/>
                    <a:pt x="60" y="419"/>
                    <a:pt x="58" y="426"/>
                  </a:cubicBezTo>
                  <a:cubicBezTo>
                    <a:pt x="44" y="425"/>
                    <a:pt x="28" y="423"/>
                    <a:pt x="25" y="422"/>
                  </a:cubicBezTo>
                  <a:cubicBezTo>
                    <a:pt x="22" y="422"/>
                    <a:pt x="19" y="423"/>
                    <a:pt x="17" y="425"/>
                  </a:cubicBezTo>
                  <a:cubicBezTo>
                    <a:pt x="15" y="426"/>
                    <a:pt x="13" y="429"/>
                    <a:pt x="12" y="432"/>
                  </a:cubicBezTo>
                  <a:cubicBezTo>
                    <a:pt x="12" y="435"/>
                    <a:pt x="12" y="438"/>
                    <a:pt x="13" y="440"/>
                  </a:cubicBezTo>
                  <a:cubicBezTo>
                    <a:pt x="15" y="442"/>
                    <a:pt x="17" y="444"/>
                    <a:pt x="20" y="445"/>
                  </a:cubicBezTo>
                  <a:cubicBezTo>
                    <a:pt x="23" y="446"/>
                    <a:pt x="38" y="451"/>
                    <a:pt x="52" y="455"/>
                  </a:cubicBezTo>
                  <a:cubicBezTo>
                    <a:pt x="51"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1" y="533"/>
                  </a:cubicBezTo>
                  <a:cubicBezTo>
                    <a:pt x="8" y="533"/>
                    <a:pt x="5" y="535"/>
                    <a:pt x="3" y="537"/>
                  </a:cubicBezTo>
                  <a:cubicBezTo>
                    <a:pt x="1" y="539"/>
                    <a:pt x="0" y="542"/>
                    <a:pt x="0" y="545"/>
                  </a:cubicBezTo>
                  <a:cubicBezTo>
                    <a:pt x="0" y="548"/>
                    <a:pt x="1" y="551"/>
                    <a:pt x="3" y="553"/>
                  </a:cubicBezTo>
                  <a:cubicBezTo>
                    <a:pt x="5" y="555"/>
                    <a:pt x="8" y="556"/>
                    <a:pt x="11" y="557"/>
                  </a:cubicBezTo>
                  <a:cubicBezTo>
                    <a:pt x="14" y="557"/>
                    <a:pt x="30" y="559"/>
                    <a:pt x="44" y="560"/>
                  </a:cubicBezTo>
                  <a:cubicBezTo>
                    <a:pt x="44" y="567"/>
                    <a:pt x="45" y="575"/>
                    <a:pt x="45" y="582"/>
                  </a:cubicBezTo>
                  <a:cubicBezTo>
                    <a:pt x="31" y="585"/>
                    <a:pt x="15" y="588"/>
                    <a:pt x="12" y="589"/>
                  </a:cubicBezTo>
                  <a:cubicBezTo>
                    <a:pt x="9" y="590"/>
                    <a:pt x="7" y="592"/>
                    <a:pt x="5" y="594"/>
                  </a:cubicBezTo>
                  <a:cubicBezTo>
                    <a:pt x="4" y="596"/>
                    <a:pt x="3" y="599"/>
                    <a:pt x="3" y="602"/>
                  </a:cubicBezTo>
                  <a:cubicBezTo>
                    <a:pt x="4" y="605"/>
                    <a:pt x="5" y="607"/>
                    <a:pt x="7" y="609"/>
                  </a:cubicBezTo>
                  <a:cubicBezTo>
                    <a:pt x="9" y="611"/>
                    <a:pt x="12" y="613"/>
                    <a:pt x="15" y="613"/>
                  </a:cubicBezTo>
                  <a:cubicBezTo>
                    <a:pt x="18" y="612"/>
                    <a:pt x="34" y="612"/>
                    <a:pt x="48" y="612"/>
                  </a:cubicBezTo>
                  <a:cubicBezTo>
                    <a:pt x="49" y="620"/>
                    <a:pt x="51" y="627"/>
                    <a:pt x="52" y="634"/>
                  </a:cubicBezTo>
                  <a:cubicBezTo>
                    <a:pt x="38" y="639"/>
                    <a:pt x="23" y="644"/>
                    <a:pt x="20" y="645"/>
                  </a:cubicBezTo>
                  <a:cubicBezTo>
                    <a:pt x="17" y="645"/>
                    <a:pt x="15" y="648"/>
                    <a:pt x="13" y="650"/>
                  </a:cubicBezTo>
                  <a:cubicBezTo>
                    <a:pt x="12" y="652"/>
                    <a:pt x="12" y="655"/>
                    <a:pt x="12" y="658"/>
                  </a:cubicBezTo>
                  <a:cubicBezTo>
                    <a:pt x="13" y="661"/>
                    <a:pt x="15" y="664"/>
                    <a:pt x="17" y="665"/>
                  </a:cubicBezTo>
                  <a:cubicBezTo>
                    <a:pt x="19" y="667"/>
                    <a:pt x="22" y="668"/>
                    <a:pt x="25" y="668"/>
                  </a:cubicBezTo>
                  <a:cubicBezTo>
                    <a:pt x="28" y="667"/>
                    <a:pt x="44" y="665"/>
                    <a:pt x="58" y="664"/>
                  </a:cubicBezTo>
                  <a:cubicBezTo>
                    <a:pt x="60" y="671"/>
                    <a:pt x="62" y="678"/>
                    <a:pt x="64" y="686"/>
                  </a:cubicBezTo>
                  <a:cubicBezTo>
                    <a:pt x="51" y="691"/>
                    <a:pt x="36" y="698"/>
                    <a:pt x="33" y="699"/>
                  </a:cubicBezTo>
                  <a:cubicBezTo>
                    <a:pt x="30" y="700"/>
                    <a:pt x="28" y="702"/>
                    <a:pt x="27" y="705"/>
                  </a:cubicBezTo>
                  <a:cubicBezTo>
                    <a:pt x="26" y="708"/>
                    <a:pt x="26" y="710"/>
                    <a:pt x="27" y="713"/>
                  </a:cubicBezTo>
                  <a:cubicBezTo>
                    <a:pt x="28" y="716"/>
                    <a:pt x="30" y="718"/>
                    <a:pt x="32" y="720"/>
                  </a:cubicBezTo>
                  <a:cubicBezTo>
                    <a:pt x="35" y="721"/>
                    <a:pt x="37" y="722"/>
                    <a:pt x="40" y="721"/>
                  </a:cubicBezTo>
                  <a:cubicBezTo>
                    <a:pt x="44" y="721"/>
                    <a:pt x="59" y="717"/>
                    <a:pt x="73" y="714"/>
                  </a:cubicBezTo>
                  <a:cubicBezTo>
                    <a:pt x="76" y="721"/>
                    <a:pt x="78" y="728"/>
                    <a:pt x="81" y="735"/>
                  </a:cubicBezTo>
                  <a:cubicBezTo>
                    <a:pt x="69" y="742"/>
                    <a:pt x="55" y="750"/>
                    <a:pt x="52" y="752"/>
                  </a:cubicBezTo>
                  <a:cubicBezTo>
                    <a:pt x="49" y="753"/>
                    <a:pt x="48" y="756"/>
                    <a:pt x="47" y="758"/>
                  </a:cubicBezTo>
                  <a:cubicBezTo>
                    <a:pt x="46" y="761"/>
                    <a:pt x="46" y="764"/>
                    <a:pt x="47" y="766"/>
                  </a:cubicBezTo>
                  <a:cubicBezTo>
                    <a:pt x="49" y="769"/>
                    <a:pt x="51" y="771"/>
                    <a:pt x="53" y="772"/>
                  </a:cubicBezTo>
                  <a:cubicBezTo>
                    <a:pt x="56" y="774"/>
                    <a:pt x="59" y="774"/>
                    <a:pt x="61" y="773"/>
                  </a:cubicBezTo>
                  <a:cubicBezTo>
                    <a:pt x="65" y="772"/>
                    <a:pt x="80"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9" y="808"/>
                  </a:cubicBezTo>
                  <a:cubicBezTo>
                    <a:pt x="123" y="815"/>
                    <a:pt x="127" y="821"/>
                    <a:pt x="131" y="827"/>
                  </a:cubicBezTo>
                  <a:cubicBezTo>
                    <a:pt x="120" y="837"/>
                    <a:pt x="108" y="847"/>
                    <a:pt x="106" y="850"/>
                  </a:cubicBezTo>
                  <a:cubicBezTo>
                    <a:pt x="103" y="852"/>
                    <a:pt x="102" y="854"/>
                    <a:pt x="102" y="857"/>
                  </a:cubicBezTo>
                  <a:cubicBezTo>
                    <a:pt x="102" y="860"/>
                    <a:pt x="103" y="863"/>
                    <a:pt x="104" y="865"/>
                  </a:cubicBezTo>
                  <a:cubicBezTo>
                    <a:pt x="106" y="868"/>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3" y="891"/>
                  </a:cubicBezTo>
                  <a:cubicBezTo>
                    <a:pt x="188" y="897"/>
                    <a:pt x="193" y="902"/>
                    <a:pt x="199" y="907"/>
                  </a:cubicBezTo>
                  <a:cubicBezTo>
                    <a:pt x="190" y="919"/>
                    <a:pt x="180" y="932"/>
                    <a:pt x="178" y="934"/>
                  </a:cubicBezTo>
                  <a:cubicBezTo>
                    <a:pt x="177"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20" y="973"/>
                    <a:pt x="219" y="976"/>
                    <a:pt x="220" y="979"/>
                  </a:cubicBezTo>
                  <a:cubicBezTo>
                    <a:pt x="221" y="981"/>
                    <a:pt x="222" y="984"/>
                    <a:pt x="225" y="986"/>
                  </a:cubicBezTo>
                  <a:cubicBezTo>
                    <a:pt x="227" y="987"/>
                    <a:pt x="230" y="988"/>
                    <a:pt x="233" y="988"/>
                  </a:cubicBezTo>
                  <a:cubicBezTo>
                    <a:pt x="235" y="988"/>
                    <a:pt x="238" y="986"/>
                    <a:pt x="240" y="984"/>
                  </a:cubicBezTo>
                  <a:cubicBezTo>
                    <a:pt x="242" y="982"/>
                    <a:pt x="253" y="970"/>
                    <a:pt x="262" y="959"/>
                  </a:cubicBezTo>
                  <a:cubicBezTo>
                    <a:pt x="269" y="963"/>
                    <a:pt x="275" y="967"/>
                    <a:pt x="281" y="971"/>
                  </a:cubicBezTo>
                  <a:cubicBezTo>
                    <a:pt x="275" y="984"/>
                    <a:pt x="269"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8" y="1014"/>
                  </a:cubicBezTo>
                  <a:cubicBezTo>
                    <a:pt x="289" y="1011"/>
                    <a:pt x="299"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3"/>
                  </a:cubicBezTo>
                  <a:cubicBezTo>
                    <a:pt x="326" y="1044"/>
                    <a:pt x="329"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3"/>
                    <a:pt x="368" y="1055"/>
                    <a:pt x="370"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6"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7"/>
                  </a:cubicBezTo>
                  <a:cubicBezTo>
                    <a:pt x="442" y="1075"/>
                    <a:pt x="444" y="1073"/>
                    <a:pt x="445" y="1070"/>
                  </a:cubicBezTo>
                  <a:cubicBezTo>
                    <a:pt x="446" y="1067"/>
                    <a:pt x="450" y="1052"/>
                    <a:pt x="455" y="1038"/>
                  </a:cubicBezTo>
                  <a:cubicBezTo>
                    <a:pt x="462" y="1039"/>
                    <a:pt x="470"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8" y="1083"/>
                    <a:pt x="499" y="1081"/>
                    <a:pt x="500" y="1078"/>
                  </a:cubicBezTo>
                  <a:cubicBezTo>
                    <a:pt x="501" y="1075"/>
                    <a:pt x="504" y="1059"/>
                    <a:pt x="507" y="1045"/>
                  </a:cubicBezTo>
                  <a:cubicBezTo>
                    <a:pt x="514" y="1045"/>
                    <a:pt x="522" y="1046"/>
                    <a:pt x="529" y="1046"/>
                  </a:cubicBezTo>
                  <a:cubicBezTo>
                    <a:pt x="531" y="1060"/>
                    <a:pt x="532" y="1076"/>
                    <a:pt x="532" y="1079"/>
                  </a:cubicBezTo>
                  <a:cubicBezTo>
                    <a:pt x="533" y="1082"/>
                    <a:pt x="534" y="1085"/>
                    <a:pt x="536" y="1087"/>
                  </a:cubicBezTo>
                  <a:cubicBezTo>
                    <a:pt x="538" y="1089"/>
                    <a:pt x="541" y="1090"/>
                    <a:pt x="544" y="1090"/>
                  </a:cubicBezTo>
                  <a:cubicBezTo>
                    <a:pt x="547" y="1090"/>
                    <a:pt x="550" y="1089"/>
                    <a:pt x="552" y="1087"/>
                  </a:cubicBezTo>
                  <a:cubicBezTo>
                    <a:pt x="554" y="1085"/>
                    <a:pt x="556" y="1082"/>
                    <a:pt x="556" y="1079"/>
                  </a:cubicBezTo>
                  <a:cubicBezTo>
                    <a:pt x="556" y="1076"/>
                    <a:pt x="558" y="1060"/>
                    <a:pt x="559" y="1046"/>
                  </a:cubicBezTo>
                  <a:cubicBezTo>
                    <a:pt x="567" y="1046"/>
                    <a:pt x="574" y="1045"/>
                    <a:pt x="582" y="1045"/>
                  </a:cubicBezTo>
                  <a:cubicBezTo>
                    <a:pt x="584" y="1059"/>
                    <a:pt x="588" y="1075"/>
                    <a:pt x="588" y="1078"/>
                  </a:cubicBezTo>
                  <a:cubicBezTo>
                    <a:pt x="589" y="1081"/>
                    <a:pt x="591" y="1083"/>
                    <a:pt x="593" y="1085"/>
                  </a:cubicBezTo>
                  <a:cubicBezTo>
                    <a:pt x="595" y="1086"/>
                    <a:pt x="598" y="1087"/>
                    <a:pt x="601" y="1087"/>
                  </a:cubicBezTo>
                  <a:cubicBezTo>
                    <a:pt x="604" y="1086"/>
                    <a:pt x="606" y="1085"/>
                    <a:pt x="608" y="1083"/>
                  </a:cubicBezTo>
                  <a:cubicBezTo>
                    <a:pt x="610" y="1081"/>
                    <a:pt x="612" y="1078"/>
                    <a:pt x="612" y="1075"/>
                  </a:cubicBezTo>
                  <a:cubicBezTo>
                    <a:pt x="612" y="1072"/>
                    <a:pt x="611" y="1056"/>
                    <a:pt x="611" y="1041"/>
                  </a:cubicBezTo>
                  <a:cubicBezTo>
                    <a:pt x="619" y="1040"/>
                    <a:pt x="626" y="1039"/>
                    <a:pt x="633" y="1038"/>
                  </a:cubicBezTo>
                  <a:cubicBezTo>
                    <a:pt x="638" y="1052"/>
                    <a:pt x="643" y="1067"/>
                    <a:pt x="644" y="1070"/>
                  </a:cubicBezTo>
                  <a:cubicBezTo>
                    <a:pt x="644" y="1073"/>
                    <a:pt x="646" y="1075"/>
                    <a:pt x="649" y="1077"/>
                  </a:cubicBezTo>
                  <a:cubicBezTo>
                    <a:pt x="651" y="1078"/>
                    <a:pt x="654" y="1078"/>
                    <a:pt x="657" y="1078"/>
                  </a:cubicBezTo>
                  <a:cubicBezTo>
                    <a:pt x="660" y="1077"/>
                    <a:pt x="662" y="1075"/>
                    <a:pt x="664" y="1073"/>
                  </a:cubicBezTo>
                  <a:cubicBezTo>
                    <a:pt x="666" y="1071"/>
                    <a:pt x="667" y="1068"/>
                    <a:pt x="667" y="1065"/>
                  </a:cubicBezTo>
                  <a:cubicBezTo>
                    <a:pt x="666" y="1062"/>
                    <a:pt x="664" y="1046"/>
                    <a:pt x="663" y="1032"/>
                  </a:cubicBezTo>
                  <a:cubicBezTo>
                    <a:pt x="670" y="1030"/>
                    <a:pt x="677" y="1028"/>
                    <a:pt x="684" y="1026"/>
                  </a:cubicBezTo>
                  <a:cubicBezTo>
                    <a:pt x="690" y="1039"/>
                    <a:pt x="697"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3"/>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3" y="1044"/>
                    <a:pt x="765" y="1043"/>
                  </a:cubicBezTo>
                  <a:cubicBezTo>
                    <a:pt x="768" y="1041"/>
                    <a:pt x="770" y="1039"/>
                    <a:pt x="771" y="1037"/>
                  </a:cubicBezTo>
                  <a:cubicBezTo>
                    <a:pt x="772" y="1034"/>
                    <a:pt x="773" y="1031"/>
                    <a:pt x="772" y="1028"/>
                  </a:cubicBezTo>
                  <a:cubicBezTo>
                    <a:pt x="771" y="1025"/>
                    <a:pt x="766" y="1010"/>
                    <a:pt x="761" y="996"/>
                  </a:cubicBezTo>
                  <a:cubicBezTo>
                    <a:pt x="768" y="993"/>
                    <a:pt x="775" y="990"/>
                    <a:pt x="781" y="986"/>
                  </a:cubicBezTo>
                  <a:cubicBezTo>
                    <a:pt x="790" y="998"/>
                    <a:pt x="799" y="1011"/>
                    <a:pt x="801" y="1014"/>
                  </a:cubicBezTo>
                  <a:cubicBezTo>
                    <a:pt x="802" y="1016"/>
                    <a:pt x="805" y="1018"/>
                    <a:pt x="808" y="1018"/>
                  </a:cubicBezTo>
                  <a:cubicBezTo>
                    <a:pt x="811" y="1019"/>
                    <a:pt x="813" y="1018"/>
                    <a:pt x="816" y="1017"/>
                  </a:cubicBezTo>
                  <a:cubicBezTo>
                    <a:pt x="819" y="1015"/>
                    <a:pt x="820" y="1013"/>
                    <a:pt x="821" y="1010"/>
                  </a:cubicBezTo>
                  <a:cubicBezTo>
                    <a:pt x="822" y="1008"/>
                    <a:pt x="822" y="1005"/>
                    <a:pt x="821" y="1002"/>
                  </a:cubicBezTo>
                  <a:cubicBezTo>
                    <a:pt x="820" y="999"/>
                    <a:pt x="813" y="984"/>
                    <a:pt x="807" y="971"/>
                  </a:cubicBezTo>
                  <a:cubicBezTo>
                    <a:pt x="813" y="967"/>
                    <a:pt x="820" y="963"/>
                    <a:pt x="826" y="959"/>
                  </a:cubicBezTo>
                  <a:cubicBezTo>
                    <a:pt x="836"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6" y="968"/>
                    <a:pt x="857" y="954"/>
                    <a:pt x="850" y="941"/>
                  </a:cubicBezTo>
                  <a:cubicBezTo>
                    <a:pt x="856" y="937"/>
                    <a:pt x="862" y="932"/>
                    <a:pt x="867" y="927"/>
                  </a:cubicBezTo>
                  <a:cubicBezTo>
                    <a:pt x="878" y="937"/>
                    <a:pt x="890" y="948"/>
                    <a:pt x="892" y="950"/>
                  </a:cubicBezTo>
                  <a:cubicBezTo>
                    <a:pt x="895" y="952"/>
                    <a:pt x="897" y="953"/>
                    <a:pt x="900" y="953"/>
                  </a:cubicBezTo>
                  <a:cubicBezTo>
                    <a:pt x="903" y="953"/>
                    <a:pt x="906" y="952"/>
                    <a:pt x="908" y="950"/>
                  </a:cubicBezTo>
                  <a:cubicBezTo>
                    <a:pt x="910" y="948"/>
                    <a:pt x="911" y="945"/>
                    <a:pt x="912" y="942"/>
                  </a:cubicBezTo>
                  <a:cubicBezTo>
                    <a:pt x="912" y="940"/>
                    <a:pt x="912" y="937"/>
                    <a:pt x="910" y="934"/>
                  </a:cubicBezTo>
                  <a:cubicBezTo>
                    <a:pt x="908" y="932"/>
                    <a:pt x="898" y="919"/>
                    <a:pt x="890" y="907"/>
                  </a:cubicBezTo>
                  <a:cubicBezTo>
                    <a:pt x="895" y="902"/>
                    <a:pt x="900" y="897"/>
                    <a:pt x="906" y="891"/>
                  </a:cubicBezTo>
                  <a:cubicBezTo>
                    <a:pt x="917" y="900"/>
                    <a:pt x="930" y="909"/>
                    <a:pt x="933" y="911"/>
                  </a:cubicBezTo>
                  <a:cubicBezTo>
                    <a:pt x="935" y="913"/>
                    <a:pt x="938" y="914"/>
                    <a:pt x="941" y="913"/>
                  </a:cubicBezTo>
                  <a:cubicBezTo>
                    <a:pt x="944" y="913"/>
                    <a:pt x="946" y="912"/>
                    <a:pt x="948" y="909"/>
                  </a:cubicBezTo>
                  <a:cubicBezTo>
                    <a:pt x="950" y="907"/>
                    <a:pt x="951" y="904"/>
                    <a:pt x="951" y="902"/>
                  </a:cubicBezTo>
                  <a:cubicBezTo>
                    <a:pt x="951" y="899"/>
                    <a:pt x="950" y="896"/>
                    <a:pt x="948" y="894"/>
                  </a:cubicBezTo>
                  <a:cubicBezTo>
                    <a:pt x="946" y="891"/>
                    <a:pt x="935" y="880"/>
                    <a:pt x="926" y="869"/>
                  </a:cubicBezTo>
                  <a:cubicBezTo>
                    <a:pt x="930" y="863"/>
                    <a:pt x="935" y="857"/>
                    <a:pt x="940" y="851"/>
                  </a:cubicBezTo>
                  <a:cubicBezTo>
                    <a:pt x="952" y="859"/>
                    <a:pt x="966" y="867"/>
                    <a:pt x="969" y="869"/>
                  </a:cubicBezTo>
                  <a:cubicBezTo>
                    <a:pt x="971" y="870"/>
                    <a:pt x="974" y="870"/>
                    <a:pt x="977" y="870"/>
                  </a:cubicBezTo>
                  <a:cubicBezTo>
                    <a:pt x="980" y="869"/>
                    <a:pt x="982" y="868"/>
                    <a:pt x="984" y="865"/>
                  </a:cubicBezTo>
                  <a:cubicBezTo>
                    <a:pt x="986" y="863"/>
                    <a:pt x="986" y="860"/>
                    <a:pt x="986" y="857"/>
                  </a:cubicBezTo>
                  <a:cubicBezTo>
                    <a:pt x="986" y="854"/>
                    <a:pt x="985" y="852"/>
                    <a:pt x="983" y="850"/>
                  </a:cubicBezTo>
                  <a:cubicBezTo>
                    <a:pt x="980" y="847"/>
                    <a:pt x="968" y="837"/>
                    <a:pt x="957" y="827"/>
                  </a:cubicBezTo>
                  <a:cubicBezTo>
                    <a:pt x="962" y="821"/>
                    <a:pt x="966" y="815"/>
                    <a:pt x="970" y="808"/>
                  </a:cubicBezTo>
                  <a:cubicBezTo>
                    <a:pt x="983" y="814"/>
                    <a:pt x="997" y="821"/>
                    <a:pt x="1000" y="822"/>
                  </a:cubicBezTo>
                  <a:cubicBezTo>
                    <a:pt x="1003" y="824"/>
                    <a:pt x="1006" y="824"/>
                    <a:pt x="1009" y="823"/>
                  </a:cubicBezTo>
                  <a:cubicBezTo>
                    <a:pt x="1011" y="822"/>
                    <a:pt x="1013" y="820"/>
                    <a:pt x="1015" y="817"/>
                  </a:cubicBezTo>
                  <a:cubicBezTo>
                    <a:pt x="1016" y="815"/>
                    <a:pt x="1017" y="812"/>
                    <a:pt x="1016" y="809"/>
                  </a:cubicBezTo>
                  <a:cubicBezTo>
                    <a:pt x="1016" y="806"/>
                    <a:pt x="1014" y="804"/>
                    <a:pt x="1012" y="802"/>
                  </a:cubicBezTo>
                  <a:cubicBezTo>
                    <a:pt x="1009" y="800"/>
                    <a:pt x="996" y="791"/>
                    <a:pt x="985" y="782"/>
                  </a:cubicBezTo>
                  <a:cubicBezTo>
                    <a:pt x="988" y="776"/>
                    <a:pt x="992" y="769"/>
                    <a:pt x="995" y="762"/>
                  </a:cubicBezTo>
                  <a:cubicBezTo>
                    <a:pt x="1009" y="767"/>
                    <a:pt x="1024" y="772"/>
                    <a:pt x="1027" y="773"/>
                  </a:cubicBezTo>
                  <a:cubicBezTo>
                    <a:pt x="1030" y="774"/>
                    <a:pt x="1032" y="774"/>
                    <a:pt x="1035" y="772"/>
                  </a:cubicBezTo>
                  <a:cubicBezTo>
                    <a:pt x="1038" y="771"/>
                    <a:pt x="1040" y="769"/>
                    <a:pt x="1041" y="766"/>
                  </a:cubicBezTo>
                  <a:cubicBezTo>
                    <a:pt x="1042" y="764"/>
                    <a:pt x="1042" y="761"/>
                    <a:pt x="1041" y="758"/>
                  </a:cubicBezTo>
                  <a:cubicBezTo>
                    <a:pt x="1041" y="756"/>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8"/>
                    <a:pt x="1061" y="705"/>
                  </a:cubicBezTo>
                  <a:cubicBezTo>
                    <a:pt x="1060" y="702"/>
                    <a:pt x="1058" y="700"/>
                    <a:pt x="1055" y="699"/>
                  </a:cubicBezTo>
                  <a:cubicBezTo>
                    <a:pt x="1052" y="698"/>
                    <a:pt x="1038" y="691"/>
                    <a:pt x="1024" y="686"/>
                  </a:cubicBezTo>
                  <a:cubicBezTo>
                    <a:pt x="1026" y="678"/>
                    <a:pt x="1028" y="671"/>
                    <a:pt x="1030" y="664"/>
                  </a:cubicBezTo>
                  <a:cubicBezTo>
                    <a:pt x="1045" y="665"/>
                    <a:pt x="1060" y="667"/>
                    <a:pt x="1064" y="668"/>
                  </a:cubicBezTo>
                  <a:cubicBezTo>
                    <a:pt x="1066" y="668"/>
                    <a:pt x="1069" y="667"/>
                    <a:pt x="1071" y="665"/>
                  </a:cubicBezTo>
                  <a:cubicBezTo>
                    <a:pt x="1074" y="664"/>
                    <a:pt x="1075" y="661"/>
                    <a:pt x="1076" y="658"/>
                  </a:cubicBezTo>
                  <a:cubicBezTo>
                    <a:pt x="1077" y="655"/>
                    <a:pt x="1076" y="652"/>
                    <a:pt x="1075" y="650"/>
                  </a:cubicBezTo>
                  <a:cubicBezTo>
                    <a:pt x="1073" y="648"/>
                    <a:pt x="1071" y="645"/>
                    <a:pt x="1068" y="645"/>
                  </a:cubicBezTo>
                  <a:cubicBezTo>
                    <a:pt x="1065" y="644"/>
                    <a:pt x="1050" y="639"/>
                    <a:pt x="1036" y="634"/>
                  </a:cubicBezTo>
                  <a:cubicBezTo>
                    <a:pt x="1038" y="627"/>
                    <a:pt x="1039" y="620"/>
                    <a:pt x="1040" y="612"/>
                  </a:cubicBezTo>
                  <a:cubicBezTo>
                    <a:pt x="1054" y="612"/>
                    <a:pt x="1070" y="612"/>
                    <a:pt x="1073" y="613"/>
                  </a:cubicBezTo>
                  <a:cubicBezTo>
                    <a:pt x="1076" y="613"/>
                    <a:pt x="1079" y="611"/>
                    <a:pt x="1081" y="609"/>
                  </a:cubicBezTo>
                  <a:cubicBezTo>
                    <a:pt x="1083" y="607"/>
                    <a:pt x="1085" y="605"/>
                    <a:pt x="1085" y="602"/>
                  </a:cubicBezTo>
                  <a:cubicBezTo>
                    <a:pt x="1085" y="599"/>
                    <a:pt x="1084" y="596"/>
                    <a:pt x="1083" y="594"/>
                  </a:cubicBezTo>
                  <a:cubicBezTo>
                    <a:pt x="1081" y="592"/>
                    <a:pt x="1079" y="590"/>
                    <a:pt x="1076" y="589"/>
                  </a:cubicBezTo>
                  <a:cubicBezTo>
                    <a:pt x="1073" y="588"/>
                    <a:pt x="1057" y="585"/>
                    <a:pt x="1043" y="582"/>
                  </a:cubicBezTo>
                  <a:cubicBezTo>
                    <a:pt x="1043" y="575"/>
                    <a:pt x="1044" y="567"/>
                    <a:pt x="1044" y="560"/>
                  </a:cubicBezTo>
                  <a:cubicBezTo>
                    <a:pt x="1059" y="559"/>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solidFill>
              <a:schemeClr val="accent1"/>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85" name="Freeform: Shape 33"/>
            <p:cNvSpPr/>
            <p:nvPr/>
          </p:nvSpPr>
          <p:spPr bwMode="auto">
            <a:xfrm>
              <a:off x="7213245" y="2215023"/>
              <a:ext cx="753363" cy="756843"/>
            </a:xfrm>
            <a:custGeom>
              <a:avLst/>
              <a:gdLst/>
              <a:ahLst/>
              <a:cxnLst>
                <a:cxn ang="0">
                  <a:pos x="331" y="235"/>
                </a:cxn>
                <a:cxn ang="0">
                  <a:pos x="234" y="30"/>
                </a:cxn>
                <a:cxn ang="0">
                  <a:pos x="29" y="127"/>
                </a:cxn>
                <a:cxn ang="0">
                  <a:pos x="126" y="332"/>
                </a:cxn>
                <a:cxn ang="0">
                  <a:pos x="331" y="235"/>
                </a:cxn>
                <a:cxn ang="0">
                  <a:pos x="135" y="307"/>
                </a:cxn>
                <a:cxn ang="0">
                  <a:pos x="89" y="279"/>
                </a:cxn>
                <a:cxn ang="0">
                  <a:pos x="146" y="230"/>
                </a:cxn>
                <a:cxn ang="0">
                  <a:pos x="160" y="237"/>
                </a:cxn>
                <a:cxn ang="0">
                  <a:pos x="230" y="215"/>
                </a:cxn>
                <a:cxn ang="0">
                  <a:pos x="300" y="240"/>
                </a:cxn>
                <a:cxn ang="0">
                  <a:pos x="135" y="307"/>
                </a:cxn>
                <a:cxn ang="0">
                  <a:pos x="208" y="191"/>
                </a:cxn>
                <a:cxn ang="0">
                  <a:pos x="170" y="209"/>
                </a:cxn>
                <a:cxn ang="0">
                  <a:pos x="152" y="171"/>
                </a:cxn>
                <a:cxn ang="0">
                  <a:pos x="190" y="153"/>
                </a:cxn>
                <a:cxn ang="0">
                  <a:pos x="208" y="191"/>
                </a:cxn>
                <a:cxn ang="0">
                  <a:pos x="311" y="210"/>
                </a:cxn>
                <a:cxn ang="0">
                  <a:pos x="240" y="185"/>
                </a:cxn>
                <a:cxn ang="0">
                  <a:pos x="200" y="125"/>
                </a:cxn>
                <a:cxn ang="0">
                  <a:pos x="186" y="121"/>
                </a:cxn>
                <a:cxn ang="0">
                  <a:pos x="173" y="47"/>
                </a:cxn>
                <a:cxn ang="0">
                  <a:pos x="225" y="55"/>
                </a:cxn>
                <a:cxn ang="0">
                  <a:pos x="311" y="210"/>
                </a:cxn>
                <a:cxn ang="0">
                  <a:pos x="54" y="136"/>
                </a:cxn>
                <a:cxn ang="0">
                  <a:pos x="142" y="52"/>
                </a:cxn>
                <a:cxn ang="0">
                  <a:pos x="155" y="127"/>
                </a:cxn>
                <a:cxn ang="0">
                  <a:pos x="124" y="161"/>
                </a:cxn>
                <a:cxn ang="0">
                  <a:pos x="126" y="206"/>
                </a:cxn>
                <a:cxn ang="0">
                  <a:pos x="68" y="255"/>
                </a:cxn>
                <a:cxn ang="0">
                  <a:pos x="54" y="136"/>
                </a:cxn>
              </a:cxnLst>
              <a:rect l="0" t="0" r="r" b="b"/>
              <a:pathLst>
                <a:path w="361" h="362">
                  <a:moveTo>
                    <a:pt x="331" y="235"/>
                  </a:moveTo>
                  <a:cubicBezTo>
                    <a:pt x="361" y="152"/>
                    <a:pt x="317" y="60"/>
                    <a:pt x="234" y="30"/>
                  </a:cubicBezTo>
                  <a:cubicBezTo>
                    <a:pt x="151" y="0"/>
                    <a:pt x="59" y="43"/>
                    <a:pt x="29" y="127"/>
                  </a:cubicBezTo>
                  <a:cubicBezTo>
                    <a:pt x="0" y="210"/>
                    <a:pt x="43" y="302"/>
                    <a:pt x="126" y="332"/>
                  </a:cubicBezTo>
                  <a:cubicBezTo>
                    <a:pt x="209" y="362"/>
                    <a:pt x="301" y="319"/>
                    <a:pt x="331" y="235"/>
                  </a:cubicBezTo>
                  <a:close/>
                  <a:moveTo>
                    <a:pt x="135" y="307"/>
                  </a:moveTo>
                  <a:cubicBezTo>
                    <a:pt x="117" y="301"/>
                    <a:pt x="102" y="291"/>
                    <a:pt x="89" y="279"/>
                  </a:cubicBezTo>
                  <a:cubicBezTo>
                    <a:pt x="146" y="230"/>
                    <a:pt x="146" y="230"/>
                    <a:pt x="146" y="230"/>
                  </a:cubicBezTo>
                  <a:cubicBezTo>
                    <a:pt x="150" y="233"/>
                    <a:pt x="155" y="236"/>
                    <a:pt x="160" y="237"/>
                  </a:cubicBezTo>
                  <a:cubicBezTo>
                    <a:pt x="186" y="247"/>
                    <a:pt x="215" y="237"/>
                    <a:pt x="230" y="215"/>
                  </a:cubicBezTo>
                  <a:cubicBezTo>
                    <a:pt x="300" y="240"/>
                    <a:pt x="300" y="240"/>
                    <a:pt x="300" y="240"/>
                  </a:cubicBezTo>
                  <a:cubicBezTo>
                    <a:pt x="271" y="301"/>
                    <a:pt x="200" y="330"/>
                    <a:pt x="135" y="307"/>
                  </a:cubicBezTo>
                  <a:close/>
                  <a:moveTo>
                    <a:pt x="208" y="191"/>
                  </a:moveTo>
                  <a:cubicBezTo>
                    <a:pt x="203" y="207"/>
                    <a:pt x="186" y="215"/>
                    <a:pt x="170" y="209"/>
                  </a:cubicBezTo>
                  <a:cubicBezTo>
                    <a:pt x="155" y="203"/>
                    <a:pt x="146" y="186"/>
                    <a:pt x="152" y="171"/>
                  </a:cubicBezTo>
                  <a:cubicBezTo>
                    <a:pt x="158" y="155"/>
                    <a:pt x="175" y="147"/>
                    <a:pt x="190" y="153"/>
                  </a:cubicBezTo>
                  <a:cubicBezTo>
                    <a:pt x="206" y="158"/>
                    <a:pt x="214" y="176"/>
                    <a:pt x="208" y="191"/>
                  </a:cubicBezTo>
                  <a:close/>
                  <a:moveTo>
                    <a:pt x="311" y="210"/>
                  </a:moveTo>
                  <a:cubicBezTo>
                    <a:pt x="240" y="185"/>
                    <a:pt x="240" y="185"/>
                    <a:pt x="240" y="185"/>
                  </a:cubicBezTo>
                  <a:cubicBezTo>
                    <a:pt x="241" y="159"/>
                    <a:pt x="226" y="134"/>
                    <a:pt x="200" y="125"/>
                  </a:cubicBezTo>
                  <a:cubicBezTo>
                    <a:pt x="196" y="123"/>
                    <a:pt x="191" y="122"/>
                    <a:pt x="186" y="121"/>
                  </a:cubicBezTo>
                  <a:cubicBezTo>
                    <a:pt x="173" y="47"/>
                    <a:pt x="173" y="47"/>
                    <a:pt x="173" y="47"/>
                  </a:cubicBezTo>
                  <a:cubicBezTo>
                    <a:pt x="190" y="46"/>
                    <a:pt x="208" y="49"/>
                    <a:pt x="225" y="55"/>
                  </a:cubicBezTo>
                  <a:cubicBezTo>
                    <a:pt x="290" y="78"/>
                    <a:pt x="325" y="145"/>
                    <a:pt x="311" y="210"/>
                  </a:cubicBezTo>
                  <a:close/>
                  <a:moveTo>
                    <a:pt x="54" y="136"/>
                  </a:moveTo>
                  <a:cubicBezTo>
                    <a:pt x="69" y="94"/>
                    <a:pt x="103" y="64"/>
                    <a:pt x="142" y="52"/>
                  </a:cubicBezTo>
                  <a:cubicBezTo>
                    <a:pt x="155" y="127"/>
                    <a:pt x="155" y="127"/>
                    <a:pt x="155" y="127"/>
                  </a:cubicBezTo>
                  <a:cubicBezTo>
                    <a:pt x="141" y="133"/>
                    <a:pt x="129" y="145"/>
                    <a:pt x="124" y="161"/>
                  </a:cubicBezTo>
                  <a:cubicBezTo>
                    <a:pt x="118" y="176"/>
                    <a:pt x="119" y="192"/>
                    <a:pt x="126" y="206"/>
                  </a:cubicBezTo>
                  <a:cubicBezTo>
                    <a:pt x="68" y="255"/>
                    <a:pt x="68" y="255"/>
                    <a:pt x="68" y="255"/>
                  </a:cubicBezTo>
                  <a:cubicBezTo>
                    <a:pt x="46" y="221"/>
                    <a:pt x="39" y="177"/>
                    <a:pt x="54" y="136"/>
                  </a:cubicBezTo>
                  <a:close/>
                </a:path>
              </a:pathLst>
            </a:custGeom>
            <a:solidFill>
              <a:schemeClr val="accent1"/>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89" name="Freeform: Shape 34"/>
            <p:cNvSpPr/>
            <p:nvPr/>
          </p:nvSpPr>
          <p:spPr bwMode="auto">
            <a:xfrm>
              <a:off x="2451225" y="2516021"/>
              <a:ext cx="1224867" cy="1226607"/>
            </a:xfrm>
            <a:custGeom>
              <a:avLst/>
              <a:gdLst/>
              <a:ahLst/>
              <a:cxnLst>
                <a:cxn ang="0">
                  <a:pos x="483" y="104"/>
                </a:cxn>
                <a:cxn ang="0">
                  <a:pos x="104" y="104"/>
                </a:cxn>
                <a:cxn ang="0">
                  <a:pos x="104" y="483"/>
                </a:cxn>
                <a:cxn ang="0">
                  <a:pos x="483" y="483"/>
                </a:cxn>
                <a:cxn ang="0">
                  <a:pos x="483" y="104"/>
                </a:cxn>
                <a:cxn ang="0">
                  <a:pos x="237" y="350"/>
                </a:cxn>
                <a:cxn ang="0">
                  <a:pos x="237" y="237"/>
                </a:cxn>
                <a:cxn ang="0">
                  <a:pos x="350" y="237"/>
                </a:cxn>
                <a:cxn ang="0">
                  <a:pos x="350" y="350"/>
                </a:cxn>
                <a:cxn ang="0">
                  <a:pos x="237" y="350"/>
                </a:cxn>
              </a:cxnLst>
              <a:rect l="0" t="0" r="r" b="b"/>
              <a:pathLst>
                <a:path w="587" h="588">
                  <a:moveTo>
                    <a:pt x="483" y="104"/>
                  </a:moveTo>
                  <a:cubicBezTo>
                    <a:pt x="378" y="0"/>
                    <a:pt x="209" y="0"/>
                    <a:pt x="104" y="104"/>
                  </a:cubicBezTo>
                  <a:cubicBezTo>
                    <a:pt x="0" y="209"/>
                    <a:pt x="0" y="379"/>
                    <a:pt x="104" y="483"/>
                  </a:cubicBezTo>
                  <a:cubicBezTo>
                    <a:pt x="209" y="588"/>
                    <a:pt x="378" y="588"/>
                    <a:pt x="483" y="483"/>
                  </a:cubicBezTo>
                  <a:cubicBezTo>
                    <a:pt x="587" y="379"/>
                    <a:pt x="587" y="209"/>
                    <a:pt x="483" y="104"/>
                  </a:cubicBezTo>
                  <a:close/>
                  <a:moveTo>
                    <a:pt x="237" y="350"/>
                  </a:moveTo>
                  <a:cubicBezTo>
                    <a:pt x="206" y="319"/>
                    <a:pt x="206" y="269"/>
                    <a:pt x="237" y="237"/>
                  </a:cubicBezTo>
                  <a:cubicBezTo>
                    <a:pt x="268" y="206"/>
                    <a:pt x="319" y="206"/>
                    <a:pt x="350" y="237"/>
                  </a:cubicBezTo>
                  <a:cubicBezTo>
                    <a:pt x="381" y="269"/>
                    <a:pt x="381" y="319"/>
                    <a:pt x="350" y="350"/>
                  </a:cubicBezTo>
                  <a:cubicBezTo>
                    <a:pt x="319" y="381"/>
                    <a:pt x="268" y="381"/>
                    <a:pt x="237" y="350"/>
                  </a:cubicBezTo>
                  <a:close/>
                </a:path>
              </a:pathLst>
            </a:custGeom>
            <a:solidFill>
              <a:schemeClr val="accent4">
                <a:lumMod val="20000"/>
                <a:lumOff val="80000"/>
              </a:schemeClr>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90" name="Freeform: Shape 35"/>
            <p:cNvSpPr/>
            <p:nvPr/>
          </p:nvSpPr>
          <p:spPr bwMode="auto">
            <a:xfrm>
              <a:off x="2341615" y="2406408"/>
              <a:ext cx="1445831" cy="1447571"/>
            </a:xfrm>
            <a:custGeom>
              <a:avLst/>
              <a:gdLst/>
              <a:ahLst/>
              <a:cxnLst>
                <a:cxn ang="0">
                  <a:pos x="593" y="577"/>
                </a:cxn>
                <a:cxn ang="0">
                  <a:pos x="631" y="546"/>
                </a:cxn>
                <a:cxn ang="0">
                  <a:pos x="647" y="500"/>
                </a:cxn>
                <a:cxn ang="0">
                  <a:pos x="626" y="461"/>
                </a:cxn>
                <a:cxn ang="0">
                  <a:pos x="681" y="428"/>
                </a:cxn>
                <a:cxn ang="0">
                  <a:pos x="689" y="385"/>
                </a:cxn>
                <a:cxn ang="0">
                  <a:pos x="648" y="336"/>
                </a:cxn>
                <a:cxn ang="0">
                  <a:pos x="681" y="305"/>
                </a:cxn>
                <a:cxn ang="0">
                  <a:pos x="682" y="257"/>
                </a:cxn>
                <a:cxn ang="0">
                  <a:pos x="657" y="215"/>
                </a:cxn>
                <a:cxn ang="0">
                  <a:pos x="613" y="205"/>
                </a:cxn>
                <a:cxn ang="0">
                  <a:pos x="624" y="142"/>
                </a:cxn>
                <a:cxn ang="0">
                  <a:pos x="596" y="109"/>
                </a:cxn>
                <a:cxn ang="0">
                  <a:pos x="532" y="108"/>
                </a:cxn>
                <a:cxn ang="0">
                  <a:pos x="530" y="63"/>
                </a:cxn>
                <a:cxn ang="0">
                  <a:pos x="493" y="32"/>
                </a:cxn>
                <a:cxn ang="0">
                  <a:pos x="445" y="24"/>
                </a:cxn>
                <a:cxn ang="0">
                  <a:pos x="410" y="51"/>
                </a:cxn>
                <a:cxn ang="0">
                  <a:pos x="369" y="2"/>
                </a:cxn>
                <a:cxn ang="0">
                  <a:pos x="324" y="2"/>
                </a:cxn>
                <a:cxn ang="0">
                  <a:pos x="283" y="51"/>
                </a:cxn>
                <a:cxn ang="0">
                  <a:pos x="248" y="24"/>
                </a:cxn>
                <a:cxn ang="0">
                  <a:pos x="200" y="32"/>
                </a:cxn>
                <a:cxn ang="0">
                  <a:pos x="163" y="63"/>
                </a:cxn>
                <a:cxn ang="0">
                  <a:pos x="161" y="108"/>
                </a:cxn>
                <a:cxn ang="0">
                  <a:pos x="97" y="109"/>
                </a:cxn>
                <a:cxn ang="0">
                  <a:pos x="69" y="142"/>
                </a:cxn>
                <a:cxn ang="0">
                  <a:pos x="80" y="205"/>
                </a:cxn>
                <a:cxn ang="0">
                  <a:pos x="36" y="215"/>
                </a:cxn>
                <a:cxn ang="0">
                  <a:pos x="11" y="257"/>
                </a:cxn>
                <a:cxn ang="0">
                  <a:pos x="12" y="305"/>
                </a:cxn>
                <a:cxn ang="0">
                  <a:pos x="45" y="336"/>
                </a:cxn>
                <a:cxn ang="0">
                  <a:pos x="4" y="385"/>
                </a:cxn>
                <a:cxn ang="0">
                  <a:pos x="12" y="428"/>
                </a:cxn>
                <a:cxn ang="0">
                  <a:pos x="67" y="461"/>
                </a:cxn>
                <a:cxn ang="0">
                  <a:pos x="46" y="500"/>
                </a:cxn>
                <a:cxn ang="0">
                  <a:pos x="62" y="546"/>
                </a:cxn>
                <a:cxn ang="0">
                  <a:pos x="100" y="577"/>
                </a:cxn>
                <a:cxn ang="0">
                  <a:pos x="144" y="571"/>
                </a:cxn>
                <a:cxn ang="0">
                  <a:pos x="156" y="634"/>
                </a:cxn>
                <a:cxn ang="0">
                  <a:pos x="194" y="656"/>
                </a:cxn>
                <a:cxn ang="0">
                  <a:pos x="254" y="635"/>
                </a:cxn>
                <a:cxn ang="0">
                  <a:pos x="271" y="676"/>
                </a:cxn>
                <a:cxn ang="0">
                  <a:pos x="316" y="693"/>
                </a:cxn>
                <a:cxn ang="0">
                  <a:pos x="364" y="684"/>
                </a:cxn>
                <a:cxn ang="0">
                  <a:pos x="388" y="646"/>
                </a:cxn>
                <a:cxn ang="0">
                  <a:pos x="443" y="678"/>
                </a:cxn>
                <a:cxn ang="0">
                  <a:pos x="485" y="663"/>
                </a:cxn>
                <a:cxn ang="0">
                  <a:pos x="507" y="603"/>
                </a:cxn>
                <a:cxn ang="0">
                  <a:pos x="550" y="616"/>
                </a:cxn>
                <a:cxn ang="0">
                  <a:pos x="192" y="192"/>
                </a:cxn>
              </a:cxnLst>
              <a:rect l="0" t="0" r="r" b="b"/>
              <a:pathLst>
                <a:path w="693" h="694">
                  <a:moveTo>
                    <a:pt x="576" y="594"/>
                  </a:moveTo>
                  <a:cubicBezTo>
                    <a:pt x="579" y="596"/>
                    <a:pt x="582" y="597"/>
                    <a:pt x="584" y="596"/>
                  </a:cubicBezTo>
                  <a:cubicBezTo>
                    <a:pt x="587" y="596"/>
                    <a:pt x="590" y="595"/>
                    <a:pt x="592" y="593"/>
                  </a:cubicBezTo>
                  <a:cubicBezTo>
                    <a:pt x="594" y="591"/>
                    <a:pt x="595" y="588"/>
                    <a:pt x="596" y="585"/>
                  </a:cubicBezTo>
                  <a:cubicBezTo>
                    <a:pt x="596" y="582"/>
                    <a:pt x="595" y="579"/>
                    <a:pt x="593" y="577"/>
                  </a:cubicBezTo>
                  <a:cubicBezTo>
                    <a:pt x="591" y="574"/>
                    <a:pt x="580" y="561"/>
                    <a:pt x="571" y="550"/>
                  </a:cubicBezTo>
                  <a:cubicBezTo>
                    <a:pt x="576" y="544"/>
                    <a:pt x="580" y="538"/>
                    <a:pt x="585" y="533"/>
                  </a:cubicBezTo>
                  <a:cubicBezTo>
                    <a:pt x="598" y="540"/>
                    <a:pt x="613" y="549"/>
                    <a:pt x="616" y="550"/>
                  </a:cubicBezTo>
                  <a:cubicBezTo>
                    <a:pt x="618" y="552"/>
                    <a:pt x="621" y="552"/>
                    <a:pt x="624" y="551"/>
                  </a:cubicBezTo>
                  <a:cubicBezTo>
                    <a:pt x="627" y="551"/>
                    <a:pt x="629" y="549"/>
                    <a:pt x="631" y="546"/>
                  </a:cubicBezTo>
                  <a:cubicBezTo>
                    <a:pt x="633" y="544"/>
                    <a:pt x="633" y="541"/>
                    <a:pt x="633" y="538"/>
                  </a:cubicBezTo>
                  <a:cubicBezTo>
                    <a:pt x="633" y="535"/>
                    <a:pt x="632" y="533"/>
                    <a:pt x="629" y="531"/>
                  </a:cubicBezTo>
                  <a:cubicBezTo>
                    <a:pt x="627" y="528"/>
                    <a:pt x="614" y="517"/>
                    <a:pt x="602" y="508"/>
                  </a:cubicBezTo>
                  <a:cubicBezTo>
                    <a:pt x="606" y="501"/>
                    <a:pt x="610" y="495"/>
                    <a:pt x="613" y="488"/>
                  </a:cubicBezTo>
                  <a:cubicBezTo>
                    <a:pt x="628" y="494"/>
                    <a:pt x="644" y="499"/>
                    <a:pt x="647" y="500"/>
                  </a:cubicBezTo>
                  <a:cubicBezTo>
                    <a:pt x="650" y="501"/>
                    <a:pt x="653" y="501"/>
                    <a:pt x="655" y="500"/>
                  </a:cubicBezTo>
                  <a:cubicBezTo>
                    <a:pt x="658" y="499"/>
                    <a:pt x="660" y="497"/>
                    <a:pt x="661" y="494"/>
                  </a:cubicBezTo>
                  <a:cubicBezTo>
                    <a:pt x="663" y="491"/>
                    <a:pt x="663" y="488"/>
                    <a:pt x="662" y="485"/>
                  </a:cubicBezTo>
                  <a:cubicBezTo>
                    <a:pt x="661" y="483"/>
                    <a:pt x="660" y="480"/>
                    <a:pt x="657" y="479"/>
                  </a:cubicBezTo>
                  <a:cubicBezTo>
                    <a:pt x="654" y="477"/>
                    <a:pt x="640" y="468"/>
                    <a:pt x="626" y="461"/>
                  </a:cubicBezTo>
                  <a:cubicBezTo>
                    <a:pt x="629" y="454"/>
                    <a:pt x="632" y="447"/>
                    <a:pt x="634" y="440"/>
                  </a:cubicBezTo>
                  <a:cubicBezTo>
                    <a:pt x="649" y="442"/>
                    <a:pt x="666" y="445"/>
                    <a:pt x="669" y="446"/>
                  </a:cubicBezTo>
                  <a:cubicBezTo>
                    <a:pt x="672" y="446"/>
                    <a:pt x="675" y="445"/>
                    <a:pt x="677" y="444"/>
                  </a:cubicBezTo>
                  <a:cubicBezTo>
                    <a:pt x="679" y="442"/>
                    <a:pt x="681" y="440"/>
                    <a:pt x="682" y="437"/>
                  </a:cubicBezTo>
                  <a:cubicBezTo>
                    <a:pt x="683" y="434"/>
                    <a:pt x="682" y="431"/>
                    <a:pt x="681" y="428"/>
                  </a:cubicBezTo>
                  <a:cubicBezTo>
                    <a:pt x="680" y="426"/>
                    <a:pt x="678" y="424"/>
                    <a:pt x="675" y="423"/>
                  </a:cubicBezTo>
                  <a:cubicBezTo>
                    <a:pt x="672" y="421"/>
                    <a:pt x="656" y="415"/>
                    <a:pt x="642" y="410"/>
                  </a:cubicBezTo>
                  <a:cubicBezTo>
                    <a:pt x="643" y="403"/>
                    <a:pt x="645" y="396"/>
                    <a:pt x="646" y="388"/>
                  </a:cubicBezTo>
                  <a:cubicBezTo>
                    <a:pt x="661" y="388"/>
                    <a:pt x="678" y="388"/>
                    <a:pt x="681" y="388"/>
                  </a:cubicBezTo>
                  <a:cubicBezTo>
                    <a:pt x="684" y="388"/>
                    <a:pt x="687" y="387"/>
                    <a:pt x="689" y="385"/>
                  </a:cubicBezTo>
                  <a:cubicBezTo>
                    <a:pt x="691" y="383"/>
                    <a:pt x="692" y="380"/>
                    <a:pt x="693" y="377"/>
                  </a:cubicBezTo>
                  <a:cubicBezTo>
                    <a:pt x="693" y="374"/>
                    <a:pt x="692" y="371"/>
                    <a:pt x="690" y="369"/>
                  </a:cubicBezTo>
                  <a:cubicBezTo>
                    <a:pt x="689" y="367"/>
                    <a:pt x="686" y="365"/>
                    <a:pt x="683" y="364"/>
                  </a:cubicBezTo>
                  <a:cubicBezTo>
                    <a:pt x="680" y="364"/>
                    <a:pt x="663" y="361"/>
                    <a:pt x="648" y="358"/>
                  </a:cubicBezTo>
                  <a:cubicBezTo>
                    <a:pt x="649" y="351"/>
                    <a:pt x="649" y="343"/>
                    <a:pt x="648" y="336"/>
                  </a:cubicBezTo>
                  <a:cubicBezTo>
                    <a:pt x="663" y="333"/>
                    <a:pt x="680" y="330"/>
                    <a:pt x="683" y="329"/>
                  </a:cubicBezTo>
                  <a:cubicBezTo>
                    <a:pt x="686" y="329"/>
                    <a:pt x="689" y="327"/>
                    <a:pt x="690" y="325"/>
                  </a:cubicBezTo>
                  <a:cubicBezTo>
                    <a:pt x="692" y="322"/>
                    <a:pt x="693" y="320"/>
                    <a:pt x="693" y="317"/>
                  </a:cubicBezTo>
                  <a:cubicBezTo>
                    <a:pt x="692" y="313"/>
                    <a:pt x="691" y="311"/>
                    <a:pt x="689" y="309"/>
                  </a:cubicBezTo>
                  <a:cubicBezTo>
                    <a:pt x="687" y="307"/>
                    <a:pt x="684" y="305"/>
                    <a:pt x="681" y="305"/>
                  </a:cubicBezTo>
                  <a:cubicBezTo>
                    <a:pt x="678" y="305"/>
                    <a:pt x="661" y="305"/>
                    <a:pt x="646" y="305"/>
                  </a:cubicBezTo>
                  <a:cubicBezTo>
                    <a:pt x="645" y="298"/>
                    <a:pt x="643" y="291"/>
                    <a:pt x="642" y="283"/>
                  </a:cubicBezTo>
                  <a:cubicBezTo>
                    <a:pt x="656" y="278"/>
                    <a:pt x="672" y="272"/>
                    <a:pt x="675" y="271"/>
                  </a:cubicBezTo>
                  <a:cubicBezTo>
                    <a:pt x="678" y="270"/>
                    <a:pt x="680" y="268"/>
                    <a:pt x="681" y="265"/>
                  </a:cubicBezTo>
                  <a:cubicBezTo>
                    <a:pt x="682" y="263"/>
                    <a:pt x="683" y="260"/>
                    <a:pt x="682" y="257"/>
                  </a:cubicBezTo>
                  <a:cubicBezTo>
                    <a:pt x="681" y="254"/>
                    <a:pt x="679" y="251"/>
                    <a:pt x="677" y="250"/>
                  </a:cubicBezTo>
                  <a:cubicBezTo>
                    <a:pt x="675" y="248"/>
                    <a:pt x="672" y="247"/>
                    <a:pt x="669" y="248"/>
                  </a:cubicBezTo>
                  <a:cubicBezTo>
                    <a:pt x="666" y="248"/>
                    <a:pt x="649" y="251"/>
                    <a:pt x="634" y="254"/>
                  </a:cubicBezTo>
                  <a:cubicBezTo>
                    <a:pt x="632" y="247"/>
                    <a:pt x="629" y="240"/>
                    <a:pt x="626" y="233"/>
                  </a:cubicBezTo>
                  <a:cubicBezTo>
                    <a:pt x="640" y="225"/>
                    <a:pt x="654" y="217"/>
                    <a:pt x="657" y="215"/>
                  </a:cubicBezTo>
                  <a:cubicBezTo>
                    <a:pt x="660" y="214"/>
                    <a:pt x="661" y="211"/>
                    <a:pt x="662" y="208"/>
                  </a:cubicBezTo>
                  <a:cubicBezTo>
                    <a:pt x="663" y="206"/>
                    <a:pt x="663" y="203"/>
                    <a:pt x="661" y="200"/>
                  </a:cubicBezTo>
                  <a:cubicBezTo>
                    <a:pt x="660" y="197"/>
                    <a:pt x="658" y="195"/>
                    <a:pt x="655" y="194"/>
                  </a:cubicBezTo>
                  <a:cubicBezTo>
                    <a:pt x="653" y="193"/>
                    <a:pt x="650" y="192"/>
                    <a:pt x="647" y="193"/>
                  </a:cubicBezTo>
                  <a:cubicBezTo>
                    <a:pt x="644" y="194"/>
                    <a:pt x="628" y="200"/>
                    <a:pt x="613" y="205"/>
                  </a:cubicBezTo>
                  <a:cubicBezTo>
                    <a:pt x="610" y="199"/>
                    <a:pt x="606" y="192"/>
                    <a:pt x="602" y="186"/>
                  </a:cubicBezTo>
                  <a:cubicBezTo>
                    <a:pt x="614" y="176"/>
                    <a:pt x="627" y="165"/>
                    <a:pt x="629" y="163"/>
                  </a:cubicBezTo>
                  <a:cubicBezTo>
                    <a:pt x="632" y="161"/>
                    <a:pt x="633" y="158"/>
                    <a:pt x="633" y="156"/>
                  </a:cubicBezTo>
                  <a:cubicBezTo>
                    <a:pt x="633" y="153"/>
                    <a:pt x="633" y="150"/>
                    <a:pt x="631" y="147"/>
                  </a:cubicBezTo>
                  <a:cubicBezTo>
                    <a:pt x="629" y="145"/>
                    <a:pt x="627" y="143"/>
                    <a:pt x="624" y="142"/>
                  </a:cubicBezTo>
                  <a:cubicBezTo>
                    <a:pt x="621" y="142"/>
                    <a:pt x="618" y="142"/>
                    <a:pt x="616" y="143"/>
                  </a:cubicBezTo>
                  <a:cubicBezTo>
                    <a:pt x="613" y="145"/>
                    <a:pt x="598" y="153"/>
                    <a:pt x="585" y="161"/>
                  </a:cubicBezTo>
                  <a:cubicBezTo>
                    <a:pt x="580" y="155"/>
                    <a:pt x="576" y="150"/>
                    <a:pt x="571" y="144"/>
                  </a:cubicBezTo>
                  <a:cubicBezTo>
                    <a:pt x="580" y="132"/>
                    <a:pt x="591" y="119"/>
                    <a:pt x="593" y="117"/>
                  </a:cubicBezTo>
                  <a:cubicBezTo>
                    <a:pt x="595" y="114"/>
                    <a:pt x="596" y="111"/>
                    <a:pt x="596" y="109"/>
                  </a:cubicBezTo>
                  <a:cubicBezTo>
                    <a:pt x="595" y="106"/>
                    <a:pt x="594" y="103"/>
                    <a:pt x="592" y="101"/>
                  </a:cubicBezTo>
                  <a:cubicBezTo>
                    <a:pt x="590" y="99"/>
                    <a:pt x="587" y="97"/>
                    <a:pt x="584" y="97"/>
                  </a:cubicBezTo>
                  <a:cubicBezTo>
                    <a:pt x="582" y="97"/>
                    <a:pt x="579" y="98"/>
                    <a:pt x="576" y="100"/>
                  </a:cubicBezTo>
                  <a:cubicBezTo>
                    <a:pt x="574" y="102"/>
                    <a:pt x="561" y="113"/>
                    <a:pt x="549" y="122"/>
                  </a:cubicBezTo>
                  <a:cubicBezTo>
                    <a:pt x="543" y="117"/>
                    <a:pt x="538" y="113"/>
                    <a:pt x="532" y="108"/>
                  </a:cubicBezTo>
                  <a:cubicBezTo>
                    <a:pt x="540" y="95"/>
                    <a:pt x="548" y="80"/>
                    <a:pt x="550" y="77"/>
                  </a:cubicBezTo>
                  <a:cubicBezTo>
                    <a:pt x="551" y="75"/>
                    <a:pt x="551" y="72"/>
                    <a:pt x="551" y="69"/>
                  </a:cubicBezTo>
                  <a:cubicBezTo>
                    <a:pt x="550" y="66"/>
                    <a:pt x="548" y="64"/>
                    <a:pt x="546" y="62"/>
                  </a:cubicBezTo>
                  <a:cubicBezTo>
                    <a:pt x="543" y="60"/>
                    <a:pt x="540" y="59"/>
                    <a:pt x="538" y="60"/>
                  </a:cubicBezTo>
                  <a:cubicBezTo>
                    <a:pt x="535" y="60"/>
                    <a:pt x="532" y="61"/>
                    <a:pt x="530" y="63"/>
                  </a:cubicBezTo>
                  <a:cubicBezTo>
                    <a:pt x="528" y="66"/>
                    <a:pt x="517" y="79"/>
                    <a:pt x="507" y="90"/>
                  </a:cubicBezTo>
                  <a:cubicBezTo>
                    <a:pt x="501" y="87"/>
                    <a:pt x="494" y="83"/>
                    <a:pt x="488" y="79"/>
                  </a:cubicBezTo>
                  <a:cubicBezTo>
                    <a:pt x="493" y="65"/>
                    <a:pt x="499" y="49"/>
                    <a:pt x="500" y="46"/>
                  </a:cubicBezTo>
                  <a:cubicBezTo>
                    <a:pt x="501" y="43"/>
                    <a:pt x="500" y="40"/>
                    <a:pt x="499" y="38"/>
                  </a:cubicBezTo>
                  <a:cubicBezTo>
                    <a:pt x="498" y="35"/>
                    <a:pt x="496" y="33"/>
                    <a:pt x="493" y="32"/>
                  </a:cubicBezTo>
                  <a:cubicBezTo>
                    <a:pt x="491" y="30"/>
                    <a:pt x="488" y="30"/>
                    <a:pt x="485" y="31"/>
                  </a:cubicBezTo>
                  <a:cubicBezTo>
                    <a:pt x="482" y="32"/>
                    <a:pt x="480" y="33"/>
                    <a:pt x="478" y="36"/>
                  </a:cubicBezTo>
                  <a:cubicBezTo>
                    <a:pt x="476" y="39"/>
                    <a:pt x="468" y="53"/>
                    <a:pt x="460" y="66"/>
                  </a:cubicBezTo>
                  <a:cubicBezTo>
                    <a:pt x="453" y="64"/>
                    <a:pt x="446" y="61"/>
                    <a:pt x="439" y="59"/>
                  </a:cubicBezTo>
                  <a:cubicBezTo>
                    <a:pt x="442" y="44"/>
                    <a:pt x="445" y="27"/>
                    <a:pt x="445" y="24"/>
                  </a:cubicBezTo>
                  <a:cubicBezTo>
                    <a:pt x="446" y="21"/>
                    <a:pt x="445" y="18"/>
                    <a:pt x="443" y="16"/>
                  </a:cubicBezTo>
                  <a:cubicBezTo>
                    <a:pt x="442" y="13"/>
                    <a:pt x="439" y="12"/>
                    <a:pt x="436" y="11"/>
                  </a:cubicBezTo>
                  <a:cubicBezTo>
                    <a:pt x="434" y="10"/>
                    <a:pt x="431" y="10"/>
                    <a:pt x="428" y="12"/>
                  </a:cubicBezTo>
                  <a:cubicBezTo>
                    <a:pt x="425" y="13"/>
                    <a:pt x="423" y="15"/>
                    <a:pt x="422" y="18"/>
                  </a:cubicBezTo>
                  <a:cubicBezTo>
                    <a:pt x="421" y="21"/>
                    <a:pt x="415" y="37"/>
                    <a:pt x="410" y="51"/>
                  </a:cubicBezTo>
                  <a:cubicBezTo>
                    <a:pt x="403" y="49"/>
                    <a:pt x="395" y="48"/>
                    <a:pt x="388" y="47"/>
                  </a:cubicBezTo>
                  <a:cubicBezTo>
                    <a:pt x="388" y="32"/>
                    <a:pt x="388" y="15"/>
                    <a:pt x="388" y="12"/>
                  </a:cubicBezTo>
                  <a:cubicBezTo>
                    <a:pt x="388" y="9"/>
                    <a:pt x="387" y="6"/>
                    <a:pt x="385" y="4"/>
                  </a:cubicBezTo>
                  <a:cubicBezTo>
                    <a:pt x="382" y="2"/>
                    <a:pt x="380" y="0"/>
                    <a:pt x="377" y="0"/>
                  </a:cubicBezTo>
                  <a:cubicBezTo>
                    <a:pt x="374" y="0"/>
                    <a:pt x="371" y="1"/>
                    <a:pt x="369" y="2"/>
                  </a:cubicBezTo>
                  <a:cubicBezTo>
                    <a:pt x="366" y="4"/>
                    <a:pt x="364" y="7"/>
                    <a:pt x="364" y="10"/>
                  </a:cubicBezTo>
                  <a:cubicBezTo>
                    <a:pt x="363" y="13"/>
                    <a:pt x="360" y="30"/>
                    <a:pt x="358" y="45"/>
                  </a:cubicBezTo>
                  <a:cubicBezTo>
                    <a:pt x="350" y="44"/>
                    <a:pt x="343" y="44"/>
                    <a:pt x="336" y="45"/>
                  </a:cubicBezTo>
                  <a:cubicBezTo>
                    <a:pt x="333" y="30"/>
                    <a:pt x="330" y="13"/>
                    <a:pt x="329" y="10"/>
                  </a:cubicBezTo>
                  <a:cubicBezTo>
                    <a:pt x="329" y="7"/>
                    <a:pt x="327" y="4"/>
                    <a:pt x="324" y="2"/>
                  </a:cubicBezTo>
                  <a:cubicBezTo>
                    <a:pt x="322" y="1"/>
                    <a:pt x="319" y="0"/>
                    <a:pt x="316" y="0"/>
                  </a:cubicBezTo>
                  <a:cubicBezTo>
                    <a:pt x="313" y="0"/>
                    <a:pt x="311" y="2"/>
                    <a:pt x="309" y="4"/>
                  </a:cubicBezTo>
                  <a:cubicBezTo>
                    <a:pt x="307" y="6"/>
                    <a:pt x="305" y="9"/>
                    <a:pt x="305" y="12"/>
                  </a:cubicBezTo>
                  <a:cubicBezTo>
                    <a:pt x="305" y="15"/>
                    <a:pt x="305" y="32"/>
                    <a:pt x="305" y="47"/>
                  </a:cubicBezTo>
                  <a:cubicBezTo>
                    <a:pt x="298" y="48"/>
                    <a:pt x="290" y="49"/>
                    <a:pt x="283" y="51"/>
                  </a:cubicBezTo>
                  <a:cubicBezTo>
                    <a:pt x="278" y="37"/>
                    <a:pt x="272" y="21"/>
                    <a:pt x="271" y="18"/>
                  </a:cubicBezTo>
                  <a:cubicBezTo>
                    <a:pt x="270" y="15"/>
                    <a:pt x="268" y="13"/>
                    <a:pt x="265" y="12"/>
                  </a:cubicBezTo>
                  <a:cubicBezTo>
                    <a:pt x="263" y="10"/>
                    <a:pt x="260" y="10"/>
                    <a:pt x="257" y="11"/>
                  </a:cubicBezTo>
                  <a:cubicBezTo>
                    <a:pt x="254" y="12"/>
                    <a:pt x="251" y="13"/>
                    <a:pt x="250" y="16"/>
                  </a:cubicBezTo>
                  <a:cubicBezTo>
                    <a:pt x="248" y="18"/>
                    <a:pt x="247" y="21"/>
                    <a:pt x="248" y="24"/>
                  </a:cubicBezTo>
                  <a:cubicBezTo>
                    <a:pt x="248" y="27"/>
                    <a:pt x="251" y="44"/>
                    <a:pt x="254" y="59"/>
                  </a:cubicBezTo>
                  <a:cubicBezTo>
                    <a:pt x="247" y="61"/>
                    <a:pt x="240" y="64"/>
                    <a:pt x="233" y="66"/>
                  </a:cubicBezTo>
                  <a:cubicBezTo>
                    <a:pt x="225" y="53"/>
                    <a:pt x="217" y="39"/>
                    <a:pt x="215" y="36"/>
                  </a:cubicBezTo>
                  <a:cubicBezTo>
                    <a:pt x="214" y="33"/>
                    <a:pt x="211" y="32"/>
                    <a:pt x="208" y="31"/>
                  </a:cubicBezTo>
                  <a:cubicBezTo>
                    <a:pt x="205" y="30"/>
                    <a:pt x="203" y="30"/>
                    <a:pt x="200" y="32"/>
                  </a:cubicBezTo>
                  <a:cubicBezTo>
                    <a:pt x="197" y="33"/>
                    <a:pt x="195" y="35"/>
                    <a:pt x="194" y="38"/>
                  </a:cubicBezTo>
                  <a:cubicBezTo>
                    <a:pt x="193" y="40"/>
                    <a:pt x="192" y="43"/>
                    <a:pt x="193" y="46"/>
                  </a:cubicBezTo>
                  <a:cubicBezTo>
                    <a:pt x="194" y="49"/>
                    <a:pt x="200" y="65"/>
                    <a:pt x="205" y="79"/>
                  </a:cubicBezTo>
                  <a:cubicBezTo>
                    <a:pt x="199" y="83"/>
                    <a:pt x="192" y="87"/>
                    <a:pt x="186" y="90"/>
                  </a:cubicBezTo>
                  <a:cubicBezTo>
                    <a:pt x="176" y="79"/>
                    <a:pt x="165" y="66"/>
                    <a:pt x="163" y="63"/>
                  </a:cubicBezTo>
                  <a:cubicBezTo>
                    <a:pt x="161" y="61"/>
                    <a:pt x="158" y="60"/>
                    <a:pt x="156" y="60"/>
                  </a:cubicBezTo>
                  <a:cubicBezTo>
                    <a:pt x="153" y="59"/>
                    <a:pt x="150" y="60"/>
                    <a:pt x="147" y="62"/>
                  </a:cubicBezTo>
                  <a:cubicBezTo>
                    <a:pt x="145" y="64"/>
                    <a:pt x="143" y="66"/>
                    <a:pt x="142" y="69"/>
                  </a:cubicBezTo>
                  <a:cubicBezTo>
                    <a:pt x="142" y="72"/>
                    <a:pt x="142" y="75"/>
                    <a:pt x="143" y="77"/>
                  </a:cubicBezTo>
                  <a:cubicBezTo>
                    <a:pt x="145" y="80"/>
                    <a:pt x="153" y="95"/>
                    <a:pt x="161" y="108"/>
                  </a:cubicBezTo>
                  <a:cubicBezTo>
                    <a:pt x="155" y="113"/>
                    <a:pt x="150" y="117"/>
                    <a:pt x="144" y="122"/>
                  </a:cubicBezTo>
                  <a:cubicBezTo>
                    <a:pt x="132" y="113"/>
                    <a:pt x="119" y="102"/>
                    <a:pt x="117" y="100"/>
                  </a:cubicBezTo>
                  <a:cubicBezTo>
                    <a:pt x="114" y="98"/>
                    <a:pt x="112" y="97"/>
                    <a:pt x="109" y="97"/>
                  </a:cubicBezTo>
                  <a:cubicBezTo>
                    <a:pt x="106" y="97"/>
                    <a:pt x="103" y="99"/>
                    <a:pt x="101" y="101"/>
                  </a:cubicBezTo>
                  <a:cubicBezTo>
                    <a:pt x="99" y="103"/>
                    <a:pt x="98" y="106"/>
                    <a:pt x="97" y="109"/>
                  </a:cubicBezTo>
                  <a:cubicBezTo>
                    <a:pt x="97" y="111"/>
                    <a:pt x="98" y="114"/>
                    <a:pt x="100" y="117"/>
                  </a:cubicBezTo>
                  <a:cubicBezTo>
                    <a:pt x="102" y="119"/>
                    <a:pt x="113" y="132"/>
                    <a:pt x="122" y="144"/>
                  </a:cubicBezTo>
                  <a:cubicBezTo>
                    <a:pt x="117" y="150"/>
                    <a:pt x="113" y="155"/>
                    <a:pt x="108" y="161"/>
                  </a:cubicBezTo>
                  <a:cubicBezTo>
                    <a:pt x="95" y="153"/>
                    <a:pt x="80" y="145"/>
                    <a:pt x="77" y="143"/>
                  </a:cubicBezTo>
                  <a:cubicBezTo>
                    <a:pt x="75" y="142"/>
                    <a:pt x="72" y="142"/>
                    <a:pt x="69" y="142"/>
                  </a:cubicBezTo>
                  <a:cubicBezTo>
                    <a:pt x="66" y="143"/>
                    <a:pt x="64" y="145"/>
                    <a:pt x="62" y="147"/>
                  </a:cubicBezTo>
                  <a:cubicBezTo>
                    <a:pt x="60" y="150"/>
                    <a:pt x="60" y="153"/>
                    <a:pt x="60" y="156"/>
                  </a:cubicBezTo>
                  <a:cubicBezTo>
                    <a:pt x="60" y="158"/>
                    <a:pt x="61" y="161"/>
                    <a:pt x="64" y="163"/>
                  </a:cubicBezTo>
                  <a:cubicBezTo>
                    <a:pt x="66" y="165"/>
                    <a:pt x="79" y="176"/>
                    <a:pt x="91" y="186"/>
                  </a:cubicBezTo>
                  <a:cubicBezTo>
                    <a:pt x="87" y="192"/>
                    <a:pt x="83" y="199"/>
                    <a:pt x="80" y="205"/>
                  </a:cubicBezTo>
                  <a:cubicBezTo>
                    <a:pt x="65" y="200"/>
                    <a:pt x="49" y="194"/>
                    <a:pt x="46" y="193"/>
                  </a:cubicBezTo>
                  <a:cubicBezTo>
                    <a:pt x="43" y="192"/>
                    <a:pt x="40" y="193"/>
                    <a:pt x="38" y="194"/>
                  </a:cubicBezTo>
                  <a:cubicBezTo>
                    <a:pt x="35" y="195"/>
                    <a:pt x="33" y="197"/>
                    <a:pt x="32" y="200"/>
                  </a:cubicBezTo>
                  <a:cubicBezTo>
                    <a:pt x="30" y="203"/>
                    <a:pt x="30" y="206"/>
                    <a:pt x="31" y="208"/>
                  </a:cubicBezTo>
                  <a:cubicBezTo>
                    <a:pt x="32" y="211"/>
                    <a:pt x="34" y="214"/>
                    <a:pt x="36" y="215"/>
                  </a:cubicBezTo>
                  <a:cubicBezTo>
                    <a:pt x="39" y="217"/>
                    <a:pt x="54" y="225"/>
                    <a:pt x="67" y="233"/>
                  </a:cubicBezTo>
                  <a:cubicBezTo>
                    <a:pt x="64" y="240"/>
                    <a:pt x="61" y="247"/>
                    <a:pt x="59" y="254"/>
                  </a:cubicBezTo>
                  <a:cubicBezTo>
                    <a:pt x="44" y="251"/>
                    <a:pt x="28" y="248"/>
                    <a:pt x="24" y="248"/>
                  </a:cubicBezTo>
                  <a:cubicBezTo>
                    <a:pt x="21" y="247"/>
                    <a:pt x="18" y="248"/>
                    <a:pt x="16" y="250"/>
                  </a:cubicBezTo>
                  <a:cubicBezTo>
                    <a:pt x="14" y="251"/>
                    <a:pt x="12" y="254"/>
                    <a:pt x="11" y="257"/>
                  </a:cubicBezTo>
                  <a:cubicBezTo>
                    <a:pt x="10" y="260"/>
                    <a:pt x="11" y="263"/>
                    <a:pt x="12" y="265"/>
                  </a:cubicBezTo>
                  <a:cubicBezTo>
                    <a:pt x="13" y="268"/>
                    <a:pt x="15" y="270"/>
                    <a:pt x="18" y="271"/>
                  </a:cubicBezTo>
                  <a:cubicBezTo>
                    <a:pt x="21" y="272"/>
                    <a:pt x="37" y="278"/>
                    <a:pt x="51" y="283"/>
                  </a:cubicBezTo>
                  <a:cubicBezTo>
                    <a:pt x="50" y="291"/>
                    <a:pt x="48" y="298"/>
                    <a:pt x="47" y="305"/>
                  </a:cubicBezTo>
                  <a:cubicBezTo>
                    <a:pt x="32" y="305"/>
                    <a:pt x="15" y="305"/>
                    <a:pt x="12" y="305"/>
                  </a:cubicBezTo>
                  <a:cubicBezTo>
                    <a:pt x="9" y="305"/>
                    <a:pt x="6" y="307"/>
                    <a:pt x="4" y="309"/>
                  </a:cubicBezTo>
                  <a:cubicBezTo>
                    <a:pt x="2" y="311"/>
                    <a:pt x="1" y="313"/>
                    <a:pt x="1" y="317"/>
                  </a:cubicBezTo>
                  <a:cubicBezTo>
                    <a:pt x="0" y="320"/>
                    <a:pt x="1" y="322"/>
                    <a:pt x="3" y="325"/>
                  </a:cubicBezTo>
                  <a:cubicBezTo>
                    <a:pt x="4" y="327"/>
                    <a:pt x="7" y="329"/>
                    <a:pt x="10" y="329"/>
                  </a:cubicBezTo>
                  <a:cubicBezTo>
                    <a:pt x="13" y="330"/>
                    <a:pt x="30" y="333"/>
                    <a:pt x="45" y="336"/>
                  </a:cubicBezTo>
                  <a:cubicBezTo>
                    <a:pt x="44" y="343"/>
                    <a:pt x="44" y="350"/>
                    <a:pt x="45" y="358"/>
                  </a:cubicBezTo>
                  <a:cubicBezTo>
                    <a:pt x="30" y="361"/>
                    <a:pt x="13" y="364"/>
                    <a:pt x="10" y="364"/>
                  </a:cubicBezTo>
                  <a:cubicBezTo>
                    <a:pt x="7" y="365"/>
                    <a:pt x="4" y="367"/>
                    <a:pt x="3" y="369"/>
                  </a:cubicBezTo>
                  <a:cubicBezTo>
                    <a:pt x="1" y="371"/>
                    <a:pt x="0" y="374"/>
                    <a:pt x="1" y="377"/>
                  </a:cubicBezTo>
                  <a:cubicBezTo>
                    <a:pt x="1" y="380"/>
                    <a:pt x="2" y="383"/>
                    <a:pt x="4" y="385"/>
                  </a:cubicBezTo>
                  <a:cubicBezTo>
                    <a:pt x="6" y="387"/>
                    <a:pt x="9" y="388"/>
                    <a:pt x="12" y="388"/>
                  </a:cubicBezTo>
                  <a:cubicBezTo>
                    <a:pt x="15" y="388"/>
                    <a:pt x="32" y="388"/>
                    <a:pt x="47" y="388"/>
                  </a:cubicBezTo>
                  <a:cubicBezTo>
                    <a:pt x="48" y="396"/>
                    <a:pt x="50" y="403"/>
                    <a:pt x="51" y="410"/>
                  </a:cubicBezTo>
                  <a:cubicBezTo>
                    <a:pt x="37" y="415"/>
                    <a:pt x="21" y="421"/>
                    <a:pt x="18" y="423"/>
                  </a:cubicBezTo>
                  <a:cubicBezTo>
                    <a:pt x="15" y="424"/>
                    <a:pt x="13" y="426"/>
                    <a:pt x="12" y="428"/>
                  </a:cubicBezTo>
                  <a:cubicBezTo>
                    <a:pt x="11" y="431"/>
                    <a:pt x="10" y="434"/>
                    <a:pt x="11" y="437"/>
                  </a:cubicBezTo>
                  <a:cubicBezTo>
                    <a:pt x="12" y="440"/>
                    <a:pt x="14" y="442"/>
                    <a:pt x="16" y="444"/>
                  </a:cubicBezTo>
                  <a:cubicBezTo>
                    <a:pt x="18" y="445"/>
                    <a:pt x="21" y="446"/>
                    <a:pt x="24" y="446"/>
                  </a:cubicBezTo>
                  <a:cubicBezTo>
                    <a:pt x="28" y="445"/>
                    <a:pt x="44" y="442"/>
                    <a:pt x="59" y="440"/>
                  </a:cubicBezTo>
                  <a:cubicBezTo>
                    <a:pt x="61" y="447"/>
                    <a:pt x="64" y="454"/>
                    <a:pt x="67" y="461"/>
                  </a:cubicBezTo>
                  <a:cubicBezTo>
                    <a:pt x="54" y="468"/>
                    <a:pt x="39" y="477"/>
                    <a:pt x="36" y="479"/>
                  </a:cubicBezTo>
                  <a:cubicBezTo>
                    <a:pt x="34" y="480"/>
                    <a:pt x="32" y="483"/>
                    <a:pt x="31" y="485"/>
                  </a:cubicBezTo>
                  <a:cubicBezTo>
                    <a:pt x="30" y="488"/>
                    <a:pt x="30" y="491"/>
                    <a:pt x="32" y="494"/>
                  </a:cubicBezTo>
                  <a:cubicBezTo>
                    <a:pt x="33" y="497"/>
                    <a:pt x="35" y="499"/>
                    <a:pt x="38" y="500"/>
                  </a:cubicBezTo>
                  <a:cubicBezTo>
                    <a:pt x="40" y="501"/>
                    <a:pt x="43" y="501"/>
                    <a:pt x="46" y="500"/>
                  </a:cubicBezTo>
                  <a:cubicBezTo>
                    <a:pt x="49" y="499"/>
                    <a:pt x="65" y="494"/>
                    <a:pt x="80" y="488"/>
                  </a:cubicBezTo>
                  <a:cubicBezTo>
                    <a:pt x="83" y="495"/>
                    <a:pt x="87" y="501"/>
                    <a:pt x="91" y="508"/>
                  </a:cubicBezTo>
                  <a:cubicBezTo>
                    <a:pt x="79" y="517"/>
                    <a:pt x="66" y="528"/>
                    <a:pt x="64" y="531"/>
                  </a:cubicBezTo>
                  <a:cubicBezTo>
                    <a:pt x="61" y="533"/>
                    <a:pt x="60" y="535"/>
                    <a:pt x="60" y="538"/>
                  </a:cubicBezTo>
                  <a:cubicBezTo>
                    <a:pt x="60" y="541"/>
                    <a:pt x="60" y="544"/>
                    <a:pt x="62" y="546"/>
                  </a:cubicBezTo>
                  <a:cubicBezTo>
                    <a:pt x="64" y="549"/>
                    <a:pt x="66" y="551"/>
                    <a:pt x="69" y="551"/>
                  </a:cubicBezTo>
                  <a:cubicBezTo>
                    <a:pt x="72" y="552"/>
                    <a:pt x="75" y="552"/>
                    <a:pt x="77" y="550"/>
                  </a:cubicBezTo>
                  <a:cubicBezTo>
                    <a:pt x="80" y="549"/>
                    <a:pt x="95" y="540"/>
                    <a:pt x="108" y="533"/>
                  </a:cubicBezTo>
                  <a:cubicBezTo>
                    <a:pt x="113" y="538"/>
                    <a:pt x="117" y="544"/>
                    <a:pt x="122" y="550"/>
                  </a:cubicBezTo>
                  <a:cubicBezTo>
                    <a:pt x="113" y="561"/>
                    <a:pt x="102" y="574"/>
                    <a:pt x="100" y="577"/>
                  </a:cubicBezTo>
                  <a:cubicBezTo>
                    <a:pt x="98" y="579"/>
                    <a:pt x="97" y="582"/>
                    <a:pt x="97" y="585"/>
                  </a:cubicBezTo>
                  <a:cubicBezTo>
                    <a:pt x="98" y="588"/>
                    <a:pt x="99" y="591"/>
                    <a:pt x="101" y="593"/>
                  </a:cubicBezTo>
                  <a:cubicBezTo>
                    <a:pt x="103" y="595"/>
                    <a:pt x="106" y="596"/>
                    <a:pt x="109" y="596"/>
                  </a:cubicBezTo>
                  <a:cubicBezTo>
                    <a:pt x="112" y="597"/>
                    <a:pt x="114" y="596"/>
                    <a:pt x="117" y="594"/>
                  </a:cubicBezTo>
                  <a:cubicBezTo>
                    <a:pt x="119" y="592"/>
                    <a:pt x="132" y="581"/>
                    <a:pt x="144" y="571"/>
                  </a:cubicBezTo>
                  <a:cubicBezTo>
                    <a:pt x="150" y="576"/>
                    <a:pt x="155" y="581"/>
                    <a:pt x="161" y="586"/>
                  </a:cubicBezTo>
                  <a:cubicBezTo>
                    <a:pt x="153" y="599"/>
                    <a:pt x="145" y="613"/>
                    <a:pt x="143" y="616"/>
                  </a:cubicBezTo>
                  <a:cubicBezTo>
                    <a:pt x="142" y="619"/>
                    <a:pt x="142" y="622"/>
                    <a:pt x="142" y="625"/>
                  </a:cubicBezTo>
                  <a:cubicBezTo>
                    <a:pt x="143" y="628"/>
                    <a:pt x="145" y="630"/>
                    <a:pt x="147" y="632"/>
                  </a:cubicBezTo>
                  <a:cubicBezTo>
                    <a:pt x="150" y="634"/>
                    <a:pt x="153" y="634"/>
                    <a:pt x="156" y="634"/>
                  </a:cubicBezTo>
                  <a:cubicBezTo>
                    <a:pt x="158" y="634"/>
                    <a:pt x="161" y="632"/>
                    <a:pt x="163" y="630"/>
                  </a:cubicBezTo>
                  <a:cubicBezTo>
                    <a:pt x="165" y="628"/>
                    <a:pt x="176" y="615"/>
                    <a:pt x="186" y="603"/>
                  </a:cubicBezTo>
                  <a:cubicBezTo>
                    <a:pt x="192" y="607"/>
                    <a:pt x="199" y="611"/>
                    <a:pt x="205" y="614"/>
                  </a:cubicBezTo>
                  <a:cubicBezTo>
                    <a:pt x="200" y="629"/>
                    <a:pt x="194" y="644"/>
                    <a:pt x="193" y="648"/>
                  </a:cubicBezTo>
                  <a:cubicBezTo>
                    <a:pt x="192" y="650"/>
                    <a:pt x="193" y="654"/>
                    <a:pt x="194" y="656"/>
                  </a:cubicBezTo>
                  <a:cubicBezTo>
                    <a:pt x="195" y="659"/>
                    <a:pt x="197" y="661"/>
                    <a:pt x="200" y="662"/>
                  </a:cubicBezTo>
                  <a:cubicBezTo>
                    <a:pt x="203" y="663"/>
                    <a:pt x="205" y="664"/>
                    <a:pt x="208" y="663"/>
                  </a:cubicBezTo>
                  <a:cubicBezTo>
                    <a:pt x="211" y="662"/>
                    <a:pt x="214" y="660"/>
                    <a:pt x="215" y="658"/>
                  </a:cubicBezTo>
                  <a:cubicBezTo>
                    <a:pt x="217" y="655"/>
                    <a:pt x="225" y="640"/>
                    <a:pt x="233" y="627"/>
                  </a:cubicBezTo>
                  <a:cubicBezTo>
                    <a:pt x="240" y="630"/>
                    <a:pt x="247" y="633"/>
                    <a:pt x="254" y="635"/>
                  </a:cubicBezTo>
                  <a:cubicBezTo>
                    <a:pt x="251" y="650"/>
                    <a:pt x="248" y="666"/>
                    <a:pt x="248" y="670"/>
                  </a:cubicBezTo>
                  <a:cubicBezTo>
                    <a:pt x="247" y="673"/>
                    <a:pt x="248" y="676"/>
                    <a:pt x="250" y="678"/>
                  </a:cubicBezTo>
                  <a:cubicBezTo>
                    <a:pt x="251" y="680"/>
                    <a:pt x="254" y="682"/>
                    <a:pt x="257" y="683"/>
                  </a:cubicBezTo>
                  <a:cubicBezTo>
                    <a:pt x="260" y="684"/>
                    <a:pt x="263" y="683"/>
                    <a:pt x="265" y="682"/>
                  </a:cubicBezTo>
                  <a:cubicBezTo>
                    <a:pt x="268" y="681"/>
                    <a:pt x="270" y="679"/>
                    <a:pt x="271" y="676"/>
                  </a:cubicBezTo>
                  <a:cubicBezTo>
                    <a:pt x="272" y="673"/>
                    <a:pt x="278" y="657"/>
                    <a:pt x="283" y="643"/>
                  </a:cubicBezTo>
                  <a:cubicBezTo>
                    <a:pt x="290" y="644"/>
                    <a:pt x="298" y="645"/>
                    <a:pt x="305" y="646"/>
                  </a:cubicBezTo>
                  <a:cubicBezTo>
                    <a:pt x="305" y="662"/>
                    <a:pt x="305" y="679"/>
                    <a:pt x="305" y="682"/>
                  </a:cubicBezTo>
                  <a:cubicBezTo>
                    <a:pt x="305" y="685"/>
                    <a:pt x="307" y="688"/>
                    <a:pt x="309" y="690"/>
                  </a:cubicBezTo>
                  <a:cubicBezTo>
                    <a:pt x="311" y="692"/>
                    <a:pt x="313" y="693"/>
                    <a:pt x="316" y="693"/>
                  </a:cubicBezTo>
                  <a:cubicBezTo>
                    <a:pt x="319" y="694"/>
                    <a:pt x="322" y="693"/>
                    <a:pt x="324" y="691"/>
                  </a:cubicBezTo>
                  <a:cubicBezTo>
                    <a:pt x="327" y="690"/>
                    <a:pt x="329" y="687"/>
                    <a:pt x="329" y="684"/>
                  </a:cubicBezTo>
                  <a:cubicBezTo>
                    <a:pt x="330" y="681"/>
                    <a:pt x="333" y="664"/>
                    <a:pt x="336" y="649"/>
                  </a:cubicBezTo>
                  <a:cubicBezTo>
                    <a:pt x="343" y="649"/>
                    <a:pt x="350" y="649"/>
                    <a:pt x="358" y="649"/>
                  </a:cubicBezTo>
                  <a:cubicBezTo>
                    <a:pt x="360" y="664"/>
                    <a:pt x="363" y="681"/>
                    <a:pt x="364" y="684"/>
                  </a:cubicBezTo>
                  <a:cubicBezTo>
                    <a:pt x="364" y="687"/>
                    <a:pt x="366" y="690"/>
                    <a:pt x="369" y="691"/>
                  </a:cubicBezTo>
                  <a:cubicBezTo>
                    <a:pt x="371" y="693"/>
                    <a:pt x="374" y="694"/>
                    <a:pt x="377" y="693"/>
                  </a:cubicBezTo>
                  <a:cubicBezTo>
                    <a:pt x="380" y="693"/>
                    <a:pt x="383" y="692"/>
                    <a:pt x="385" y="690"/>
                  </a:cubicBezTo>
                  <a:cubicBezTo>
                    <a:pt x="387" y="688"/>
                    <a:pt x="388" y="685"/>
                    <a:pt x="388" y="682"/>
                  </a:cubicBezTo>
                  <a:cubicBezTo>
                    <a:pt x="388" y="679"/>
                    <a:pt x="388" y="662"/>
                    <a:pt x="388" y="646"/>
                  </a:cubicBezTo>
                  <a:cubicBezTo>
                    <a:pt x="395" y="645"/>
                    <a:pt x="403" y="644"/>
                    <a:pt x="410" y="643"/>
                  </a:cubicBezTo>
                  <a:cubicBezTo>
                    <a:pt x="415" y="657"/>
                    <a:pt x="421" y="673"/>
                    <a:pt x="422" y="676"/>
                  </a:cubicBezTo>
                  <a:cubicBezTo>
                    <a:pt x="423" y="679"/>
                    <a:pt x="425" y="681"/>
                    <a:pt x="428" y="682"/>
                  </a:cubicBezTo>
                  <a:cubicBezTo>
                    <a:pt x="431" y="683"/>
                    <a:pt x="434" y="684"/>
                    <a:pt x="436" y="683"/>
                  </a:cubicBezTo>
                  <a:cubicBezTo>
                    <a:pt x="439" y="682"/>
                    <a:pt x="442" y="680"/>
                    <a:pt x="443" y="678"/>
                  </a:cubicBezTo>
                  <a:cubicBezTo>
                    <a:pt x="445" y="676"/>
                    <a:pt x="446" y="673"/>
                    <a:pt x="445" y="670"/>
                  </a:cubicBezTo>
                  <a:cubicBezTo>
                    <a:pt x="445" y="666"/>
                    <a:pt x="442" y="650"/>
                    <a:pt x="439" y="635"/>
                  </a:cubicBezTo>
                  <a:cubicBezTo>
                    <a:pt x="446" y="633"/>
                    <a:pt x="453" y="630"/>
                    <a:pt x="460" y="627"/>
                  </a:cubicBezTo>
                  <a:cubicBezTo>
                    <a:pt x="468" y="640"/>
                    <a:pt x="476" y="655"/>
                    <a:pt x="478" y="658"/>
                  </a:cubicBezTo>
                  <a:cubicBezTo>
                    <a:pt x="480" y="660"/>
                    <a:pt x="482" y="662"/>
                    <a:pt x="485" y="663"/>
                  </a:cubicBezTo>
                  <a:cubicBezTo>
                    <a:pt x="488" y="664"/>
                    <a:pt x="491" y="663"/>
                    <a:pt x="493" y="662"/>
                  </a:cubicBezTo>
                  <a:cubicBezTo>
                    <a:pt x="496" y="661"/>
                    <a:pt x="498" y="659"/>
                    <a:pt x="499" y="656"/>
                  </a:cubicBezTo>
                  <a:cubicBezTo>
                    <a:pt x="500" y="654"/>
                    <a:pt x="501" y="650"/>
                    <a:pt x="500" y="648"/>
                  </a:cubicBezTo>
                  <a:cubicBezTo>
                    <a:pt x="499" y="644"/>
                    <a:pt x="493" y="629"/>
                    <a:pt x="488" y="614"/>
                  </a:cubicBezTo>
                  <a:cubicBezTo>
                    <a:pt x="494" y="611"/>
                    <a:pt x="501" y="607"/>
                    <a:pt x="507" y="603"/>
                  </a:cubicBezTo>
                  <a:cubicBezTo>
                    <a:pt x="517" y="615"/>
                    <a:pt x="528" y="628"/>
                    <a:pt x="530" y="630"/>
                  </a:cubicBezTo>
                  <a:cubicBezTo>
                    <a:pt x="532" y="632"/>
                    <a:pt x="535" y="634"/>
                    <a:pt x="538" y="634"/>
                  </a:cubicBezTo>
                  <a:cubicBezTo>
                    <a:pt x="540" y="634"/>
                    <a:pt x="543" y="634"/>
                    <a:pt x="546" y="632"/>
                  </a:cubicBezTo>
                  <a:cubicBezTo>
                    <a:pt x="548" y="630"/>
                    <a:pt x="550" y="628"/>
                    <a:pt x="551" y="625"/>
                  </a:cubicBezTo>
                  <a:cubicBezTo>
                    <a:pt x="551" y="622"/>
                    <a:pt x="551" y="619"/>
                    <a:pt x="550" y="616"/>
                  </a:cubicBezTo>
                  <a:cubicBezTo>
                    <a:pt x="548" y="613"/>
                    <a:pt x="540" y="599"/>
                    <a:pt x="532" y="586"/>
                  </a:cubicBezTo>
                  <a:cubicBezTo>
                    <a:pt x="538" y="581"/>
                    <a:pt x="543" y="576"/>
                    <a:pt x="549" y="571"/>
                  </a:cubicBezTo>
                  <a:cubicBezTo>
                    <a:pt x="561" y="581"/>
                    <a:pt x="574" y="592"/>
                    <a:pt x="576" y="594"/>
                  </a:cubicBezTo>
                  <a:close/>
                  <a:moveTo>
                    <a:pt x="192" y="502"/>
                  </a:moveTo>
                  <a:cubicBezTo>
                    <a:pt x="107" y="416"/>
                    <a:pt x="107" y="278"/>
                    <a:pt x="192" y="192"/>
                  </a:cubicBezTo>
                  <a:cubicBezTo>
                    <a:pt x="277" y="107"/>
                    <a:pt x="416" y="107"/>
                    <a:pt x="501" y="192"/>
                  </a:cubicBezTo>
                  <a:cubicBezTo>
                    <a:pt x="586" y="278"/>
                    <a:pt x="586" y="416"/>
                    <a:pt x="501" y="502"/>
                  </a:cubicBezTo>
                  <a:cubicBezTo>
                    <a:pt x="416" y="587"/>
                    <a:pt x="277" y="587"/>
                    <a:pt x="192" y="502"/>
                  </a:cubicBezTo>
                  <a:close/>
                </a:path>
              </a:pathLst>
            </a:custGeom>
            <a:solidFill>
              <a:schemeClr val="accent4"/>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91" name="Freeform: Shape 36"/>
            <p:cNvSpPr/>
            <p:nvPr/>
          </p:nvSpPr>
          <p:spPr bwMode="auto">
            <a:xfrm>
              <a:off x="3011464" y="3123233"/>
              <a:ext cx="100912" cy="62635"/>
            </a:xfrm>
            <a:custGeom>
              <a:avLst/>
              <a:gdLst/>
              <a:ahLst/>
              <a:cxnLst>
                <a:cxn ang="0">
                  <a:pos x="19" y="26"/>
                </a:cxn>
                <a:cxn ang="0">
                  <a:pos x="49" y="11"/>
                </a:cxn>
                <a:cxn ang="0">
                  <a:pos x="1" y="0"/>
                </a:cxn>
                <a:cxn ang="0">
                  <a:pos x="19" y="26"/>
                </a:cxn>
              </a:cxnLst>
              <a:rect l="0" t="0" r="r" b="b"/>
              <a:pathLst>
                <a:path w="49" h="30">
                  <a:moveTo>
                    <a:pt x="19" y="26"/>
                  </a:moveTo>
                  <a:cubicBezTo>
                    <a:pt x="32" y="30"/>
                    <a:pt x="45" y="23"/>
                    <a:pt x="49" y="11"/>
                  </a:cubicBezTo>
                  <a:cubicBezTo>
                    <a:pt x="1" y="0"/>
                    <a:pt x="1" y="0"/>
                    <a:pt x="1" y="0"/>
                  </a:cubicBezTo>
                  <a:cubicBezTo>
                    <a:pt x="0" y="12"/>
                    <a:pt x="8" y="23"/>
                    <a:pt x="19" y="26"/>
                  </a:cubicBezTo>
                  <a:close/>
                </a:path>
              </a:pathLst>
            </a:custGeom>
            <a:solidFill>
              <a:srgbClr val="5E5F5F"/>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92" name="Freeform: Shape 37"/>
            <p:cNvSpPr/>
            <p:nvPr/>
          </p:nvSpPr>
          <p:spPr bwMode="auto">
            <a:xfrm>
              <a:off x="3014943" y="3072777"/>
              <a:ext cx="102652" cy="60896"/>
            </a:xfrm>
            <a:custGeom>
              <a:avLst/>
              <a:gdLst/>
              <a:ahLst/>
              <a:cxnLst>
                <a:cxn ang="0">
                  <a:pos x="0" y="19"/>
                </a:cxn>
                <a:cxn ang="0">
                  <a:pos x="48" y="29"/>
                </a:cxn>
                <a:cxn ang="0">
                  <a:pos x="30" y="3"/>
                </a:cxn>
                <a:cxn ang="0">
                  <a:pos x="0" y="19"/>
                </a:cxn>
              </a:cxnLst>
              <a:rect l="0" t="0" r="r" b="b"/>
              <a:pathLst>
                <a:path w="49" h="29">
                  <a:moveTo>
                    <a:pt x="0" y="19"/>
                  </a:moveTo>
                  <a:cubicBezTo>
                    <a:pt x="48" y="29"/>
                    <a:pt x="48" y="29"/>
                    <a:pt x="48" y="29"/>
                  </a:cubicBezTo>
                  <a:cubicBezTo>
                    <a:pt x="49" y="18"/>
                    <a:pt x="42" y="6"/>
                    <a:pt x="30" y="3"/>
                  </a:cubicBezTo>
                  <a:cubicBezTo>
                    <a:pt x="17" y="0"/>
                    <a:pt x="5" y="7"/>
                    <a:pt x="0" y="19"/>
                  </a:cubicBezTo>
                  <a:close/>
                </a:path>
              </a:pathLst>
            </a:custGeom>
            <a:solidFill>
              <a:srgbClr val="5E5F5F"/>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95" name="Freeform: Shape 39"/>
            <p:cNvSpPr/>
            <p:nvPr/>
          </p:nvSpPr>
          <p:spPr bwMode="auto">
            <a:xfrm>
              <a:off x="8208449" y="3546022"/>
              <a:ext cx="111352" cy="90473"/>
            </a:xfrm>
            <a:custGeom>
              <a:avLst/>
              <a:gdLst/>
              <a:ahLst/>
              <a:cxnLst>
                <a:cxn ang="0">
                  <a:pos x="12" y="44"/>
                </a:cxn>
                <a:cxn ang="0">
                  <a:pos x="3" y="39"/>
                </a:cxn>
                <a:cxn ang="0">
                  <a:pos x="6" y="23"/>
                </a:cxn>
                <a:cxn ang="0">
                  <a:pos x="19" y="14"/>
                </a:cxn>
                <a:cxn ang="0">
                  <a:pos x="20" y="13"/>
                </a:cxn>
                <a:cxn ang="0">
                  <a:pos x="34" y="4"/>
                </a:cxn>
                <a:cxn ang="0">
                  <a:pos x="50" y="6"/>
                </a:cxn>
                <a:cxn ang="0">
                  <a:pos x="47" y="22"/>
                </a:cxn>
                <a:cxn ang="0">
                  <a:pos x="33" y="31"/>
                </a:cxn>
                <a:cxn ang="0">
                  <a:pos x="33" y="32"/>
                </a:cxn>
                <a:cxn ang="0">
                  <a:pos x="19" y="42"/>
                </a:cxn>
                <a:cxn ang="0">
                  <a:pos x="12" y="44"/>
                </a:cxn>
              </a:cxnLst>
              <a:rect l="0" t="0" r="r" b="b"/>
              <a:pathLst>
                <a:path w="53" h="44">
                  <a:moveTo>
                    <a:pt x="12" y="44"/>
                  </a:moveTo>
                  <a:cubicBezTo>
                    <a:pt x="9" y="44"/>
                    <a:pt x="5" y="42"/>
                    <a:pt x="3" y="39"/>
                  </a:cubicBezTo>
                  <a:cubicBezTo>
                    <a:pt x="0" y="34"/>
                    <a:pt x="1" y="27"/>
                    <a:pt x="6" y="23"/>
                  </a:cubicBezTo>
                  <a:cubicBezTo>
                    <a:pt x="19" y="14"/>
                    <a:pt x="19" y="14"/>
                    <a:pt x="19" y="14"/>
                  </a:cubicBezTo>
                  <a:cubicBezTo>
                    <a:pt x="20" y="14"/>
                    <a:pt x="20" y="13"/>
                    <a:pt x="20" y="13"/>
                  </a:cubicBezTo>
                  <a:cubicBezTo>
                    <a:pt x="25" y="10"/>
                    <a:pt x="29" y="7"/>
                    <a:pt x="34" y="4"/>
                  </a:cubicBezTo>
                  <a:cubicBezTo>
                    <a:pt x="39" y="0"/>
                    <a:pt x="46" y="1"/>
                    <a:pt x="50" y="6"/>
                  </a:cubicBezTo>
                  <a:cubicBezTo>
                    <a:pt x="53" y="11"/>
                    <a:pt x="52" y="18"/>
                    <a:pt x="47" y="22"/>
                  </a:cubicBezTo>
                  <a:cubicBezTo>
                    <a:pt x="43" y="25"/>
                    <a:pt x="38" y="28"/>
                    <a:pt x="33" y="31"/>
                  </a:cubicBezTo>
                  <a:cubicBezTo>
                    <a:pt x="33" y="32"/>
                    <a:pt x="33" y="32"/>
                    <a:pt x="33" y="32"/>
                  </a:cubicBezTo>
                  <a:cubicBezTo>
                    <a:pt x="19" y="42"/>
                    <a:pt x="19" y="42"/>
                    <a:pt x="19" y="42"/>
                  </a:cubicBezTo>
                  <a:cubicBezTo>
                    <a:pt x="17" y="43"/>
                    <a:pt x="15" y="44"/>
                    <a:pt x="12" y="44"/>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01" name="Freeform: Shape 40"/>
            <p:cNvSpPr/>
            <p:nvPr/>
          </p:nvSpPr>
          <p:spPr bwMode="auto">
            <a:xfrm>
              <a:off x="4974035" y="2025378"/>
              <a:ext cx="3230935" cy="3418841"/>
            </a:xfrm>
            <a:custGeom>
              <a:avLst/>
              <a:gdLst/>
              <a:ahLst/>
              <a:cxnLst>
                <a:cxn ang="0">
                  <a:pos x="253" y="1627"/>
                </a:cxn>
                <a:cxn ang="0">
                  <a:pos x="311" y="1628"/>
                </a:cxn>
                <a:cxn ang="0">
                  <a:pos x="148" y="1594"/>
                </a:cxn>
                <a:cxn ang="0">
                  <a:pos x="363" y="1579"/>
                </a:cxn>
                <a:cxn ang="0">
                  <a:pos x="80" y="1576"/>
                </a:cxn>
                <a:cxn ang="0">
                  <a:pos x="387" y="1576"/>
                </a:cxn>
                <a:cxn ang="0">
                  <a:pos x="64" y="1554"/>
                </a:cxn>
                <a:cxn ang="0">
                  <a:pos x="64" y="1554"/>
                </a:cxn>
                <a:cxn ang="0">
                  <a:pos x="459" y="1540"/>
                </a:cxn>
                <a:cxn ang="0">
                  <a:pos x="542" y="1482"/>
                </a:cxn>
                <a:cxn ang="0">
                  <a:pos x="29" y="1450"/>
                </a:cxn>
                <a:cxn ang="0">
                  <a:pos x="584" y="1425"/>
                </a:cxn>
                <a:cxn ang="0">
                  <a:pos x="0" y="1396"/>
                </a:cxn>
                <a:cxn ang="0">
                  <a:pos x="12" y="1431"/>
                </a:cxn>
                <a:cxn ang="0">
                  <a:pos x="625" y="1425"/>
                </a:cxn>
                <a:cxn ang="0">
                  <a:pos x="708" y="1367"/>
                </a:cxn>
                <a:cxn ang="0">
                  <a:pos x="27" y="1309"/>
                </a:cxn>
                <a:cxn ang="0">
                  <a:pos x="751" y="1310"/>
                </a:cxn>
                <a:cxn ang="0">
                  <a:pos x="779" y="1290"/>
                </a:cxn>
                <a:cxn ang="0">
                  <a:pos x="32" y="1299"/>
                </a:cxn>
                <a:cxn ang="0">
                  <a:pos x="841" y="1272"/>
                </a:cxn>
                <a:cxn ang="0">
                  <a:pos x="841" y="1272"/>
                </a:cxn>
                <a:cxn ang="0">
                  <a:pos x="80" y="1235"/>
                </a:cxn>
                <a:cxn ang="0">
                  <a:pos x="930" y="1213"/>
                </a:cxn>
                <a:cxn ang="0">
                  <a:pos x="989" y="1158"/>
                </a:cxn>
                <a:cxn ang="0">
                  <a:pos x="109" y="1135"/>
                </a:cxn>
                <a:cxn ang="0">
                  <a:pos x="1001" y="1136"/>
                </a:cxn>
                <a:cxn ang="0">
                  <a:pos x="129" y="1120"/>
                </a:cxn>
                <a:cxn ang="0">
                  <a:pos x="1063" y="1118"/>
                </a:cxn>
                <a:cxn ang="0">
                  <a:pos x="1063" y="1118"/>
                </a:cxn>
                <a:cxn ang="0">
                  <a:pos x="1125" y="1078"/>
                </a:cxn>
                <a:cxn ang="0">
                  <a:pos x="194" y="1027"/>
                </a:cxn>
                <a:cxn ang="0">
                  <a:pos x="1211" y="1004"/>
                </a:cxn>
                <a:cxn ang="0">
                  <a:pos x="206" y="956"/>
                </a:cxn>
                <a:cxn ang="0">
                  <a:pos x="1223" y="982"/>
                </a:cxn>
                <a:cxn ang="0">
                  <a:pos x="1276" y="959"/>
                </a:cxn>
                <a:cxn ang="0">
                  <a:pos x="232" y="944"/>
                </a:cxn>
                <a:cxn ang="0">
                  <a:pos x="232" y="944"/>
                </a:cxn>
                <a:cxn ang="0">
                  <a:pos x="1347" y="924"/>
                </a:cxn>
                <a:cxn ang="0">
                  <a:pos x="1430" y="866"/>
                </a:cxn>
                <a:cxn ang="0">
                  <a:pos x="287" y="833"/>
                </a:cxn>
                <a:cxn ang="0">
                  <a:pos x="1473" y="809"/>
                </a:cxn>
                <a:cxn ang="0">
                  <a:pos x="288" y="808"/>
                </a:cxn>
                <a:cxn ang="0">
                  <a:pos x="1498" y="805"/>
                </a:cxn>
                <a:cxn ang="0">
                  <a:pos x="330" y="766"/>
                </a:cxn>
                <a:cxn ang="0">
                  <a:pos x="330" y="766"/>
                </a:cxn>
                <a:cxn ang="0">
                  <a:pos x="373" y="700"/>
                </a:cxn>
                <a:cxn ang="0">
                  <a:pos x="421" y="611"/>
                </a:cxn>
                <a:cxn ang="0">
                  <a:pos x="450" y="537"/>
                </a:cxn>
                <a:cxn ang="0">
                  <a:pos x="467" y="482"/>
                </a:cxn>
                <a:cxn ang="0">
                  <a:pos x="483" y="452"/>
                </a:cxn>
                <a:cxn ang="0">
                  <a:pos x="520" y="408"/>
                </a:cxn>
                <a:cxn ang="0">
                  <a:pos x="558" y="350"/>
                </a:cxn>
                <a:cxn ang="0">
                  <a:pos x="558" y="350"/>
                </a:cxn>
                <a:cxn ang="0">
                  <a:pos x="601" y="285"/>
                </a:cxn>
                <a:cxn ang="0">
                  <a:pos x="650" y="196"/>
                </a:cxn>
                <a:cxn ang="0">
                  <a:pos x="678" y="121"/>
                </a:cxn>
                <a:cxn ang="0">
                  <a:pos x="695" y="66"/>
                </a:cxn>
                <a:cxn ang="0">
                  <a:pos x="711" y="37"/>
                </a:cxn>
              </a:cxnLst>
              <a:rect l="0" t="0" r="r" b="b"/>
              <a:pathLst>
                <a:path w="1548" h="1638">
                  <a:moveTo>
                    <a:pt x="241" y="1638"/>
                  </a:moveTo>
                  <a:cubicBezTo>
                    <a:pt x="241" y="1638"/>
                    <a:pt x="241" y="1638"/>
                    <a:pt x="241" y="1638"/>
                  </a:cubicBezTo>
                  <a:cubicBezTo>
                    <a:pt x="229" y="1638"/>
                    <a:pt x="217" y="1637"/>
                    <a:pt x="206" y="1635"/>
                  </a:cubicBezTo>
                  <a:cubicBezTo>
                    <a:pt x="200" y="1634"/>
                    <a:pt x="195" y="1629"/>
                    <a:pt x="196" y="1623"/>
                  </a:cubicBezTo>
                  <a:cubicBezTo>
                    <a:pt x="197" y="1616"/>
                    <a:pt x="203" y="1612"/>
                    <a:pt x="209" y="1613"/>
                  </a:cubicBezTo>
                  <a:cubicBezTo>
                    <a:pt x="220" y="1615"/>
                    <a:pt x="230" y="1615"/>
                    <a:pt x="241" y="1615"/>
                  </a:cubicBezTo>
                  <a:cubicBezTo>
                    <a:pt x="247" y="1615"/>
                    <a:pt x="253" y="1621"/>
                    <a:pt x="253" y="1627"/>
                  </a:cubicBezTo>
                  <a:cubicBezTo>
                    <a:pt x="252" y="1633"/>
                    <a:pt x="247" y="1638"/>
                    <a:pt x="241" y="1638"/>
                  </a:cubicBezTo>
                  <a:close/>
                  <a:moveTo>
                    <a:pt x="275" y="1636"/>
                  </a:moveTo>
                  <a:cubicBezTo>
                    <a:pt x="269" y="1636"/>
                    <a:pt x="264" y="1632"/>
                    <a:pt x="264" y="1626"/>
                  </a:cubicBezTo>
                  <a:cubicBezTo>
                    <a:pt x="263" y="1620"/>
                    <a:pt x="267" y="1614"/>
                    <a:pt x="273" y="1613"/>
                  </a:cubicBezTo>
                  <a:cubicBezTo>
                    <a:pt x="284" y="1612"/>
                    <a:pt x="294" y="1609"/>
                    <a:pt x="305" y="1606"/>
                  </a:cubicBezTo>
                  <a:cubicBezTo>
                    <a:pt x="311" y="1604"/>
                    <a:pt x="317" y="1608"/>
                    <a:pt x="319" y="1614"/>
                  </a:cubicBezTo>
                  <a:cubicBezTo>
                    <a:pt x="320" y="1620"/>
                    <a:pt x="317" y="1626"/>
                    <a:pt x="311" y="1628"/>
                  </a:cubicBezTo>
                  <a:cubicBezTo>
                    <a:pt x="300" y="1631"/>
                    <a:pt x="288" y="1634"/>
                    <a:pt x="276" y="1636"/>
                  </a:cubicBezTo>
                  <a:cubicBezTo>
                    <a:pt x="276" y="1636"/>
                    <a:pt x="275" y="1636"/>
                    <a:pt x="275" y="1636"/>
                  </a:cubicBezTo>
                  <a:close/>
                  <a:moveTo>
                    <a:pt x="175" y="1628"/>
                  </a:moveTo>
                  <a:cubicBezTo>
                    <a:pt x="174" y="1628"/>
                    <a:pt x="172" y="1628"/>
                    <a:pt x="171" y="1628"/>
                  </a:cubicBezTo>
                  <a:cubicBezTo>
                    <a:pt x="160" y="1624"/>
                    <a:pt x="149" y="1620"/>
                    <a:pt x="138" y="1615"/>
                  </a:cubicBezTo>
                  <a:cubicBezTo>
                    <a:pt x="133" y="1612"/>
                    <a:pt x="130" y="1605"/>
                    <a:pt x="133" y="1600"/>
                  </a:cubicBezTo>
                  <a:cubicBezTo>
                    <a:pt x="136" y="1594"/>
                    <a:pt x="142" y="1592"/>
                    <a:pt x="148" y="1594"/>
                  </a:cubicBezTo>
                  <a:cubicBezTo>
                    <a:pt x="158" y="1599"/>
                    <a:pt x="168" y="1603"/>
                    <a:pt x="178" y="1606"/>
                  </a:cubicBezTo>
                  <a:cubicBezTo>
                    <a:pt x="184" y="1608"/>
                    <a:pt x="187" y="1614"/>
                    <a:pt x="185" y="1620"/>
                  </a:cubicBezTo>
                  <a:cubicBezTo>
                    <a:pt x="184" y="1625"/>
                    <a:pt x="179" y="1628"/>
                    <a:pt x="175" y="1628"/>
                  </a:cubicBezTo>
                  <a:close/>
                  <a:moveTo>
                    <a:pt x="339" y="1616"/>
                  </a:moveTo>
                  <a:cubicBezTo>
                    <a:pt x="335" y="1616"/>
                    <a:pt x="331" y="1614"/>
                    <a:pt x="329" y="1610"/>
                  </a:cubicBezTo>
                  <a:cubicBezTo>
                    <a:pt x="326" y="1604"/>
                    <a:pt x="329" y="1597"/>
                    <a:pt x="335" y="1595"/>
                  </a:cubicBezTo>
                  <a:cubicBezTo>
                    <a:pt x="344" y="1590"/>
                    <a:pt x="354" y="1585"/>
                    <a:pt x="363" y="1579"/>
                  </a:cubicBezTo>
                  <a:cubicBezTo>
                    <a:pt x="368" y="1576"/>
                    <a:pt x="375" y="1577"/>
                    <a:pt x="378" y="1582"/>
                  </a:cubicBezTo>
                  <a:cubicBezTo>
                    <a:pt x="382" y="1588"/>
                    <a:pt x="380" y="1595"/>
                    <a:pt x="375" y="1598"/>
                  </a:cubicBezTo>
                  <a:cubicBezTo>
                    <a:pt x="365" y="1605"/>
                    <a:pt x="355" y="1610"/>
                    <a:pt x="344" y="1615"/>
                  </a:cubicBezTo>
                  <a:cubicBezTo>
                    <a:pt x="343" y="1616"/>
                    <a:pt x="341" y="1616"/>
                    <a:pt x="339" y="1616"/>
                  </a:cubicBezTo>
                  <a:close/>
                  <a:moveTo>
                    <a:pt x="114" y="1599"/>
                  </a:moveTo>
                  <a:cubicBezTo>
                    <a:pt x="112" y="1599"/>
                    <a:pt x="109" y="1599"/>
                    <a:pt x="107" y="1597"/>
                  </a:cubicBezTo>
                  <a:cubicBezTo>
                    <a:pt x="98" y="1591"/>
                    <a:pt x="88" y="1583"/>
                    <a:pt x="80" y="1576"/>
                  </a:cubicBezTo>
                  <a:cubicBezTo>
                    <a:pt x="75" y="1571"/>
                    <a:pt x="75" y="1564"/>
                    <a:pt x="79" y="1560"/>
                  </a:cubicBezTo>
                  <a:cubicBezTo>
                    <a:pt x="83" y="1555"/>
                    <a:pt x="90" y="1555"/>
                    <a:pt x="95" y="1559"/>
                  </a:cubicBezTo>
                  <a:cubicBezTo>
                    <a:pt x="103" y="1566"/>
                    <a:pt x="111" y="1573"/>
                    <a:pt x="120" y="1578"/>
                  </a:cubicBezTo>
                  <a:cubicBezTo>
                    <a:pt x="125" y="1582"/>
                    <a:pt x="127" y="1589"/>
                    <a:pt x="123" y="1594"/>
                  </a:cubicBezTo>
                  <a:cubicBezTo>
                    <a:pt x="121" y="1597"/>
                    <a:pt x="117" y="1599"/>
                    <a:pt x="114" y="1599"/>
                  </a:cubicBezTo>
                  <a:close/>
                  <a:moveTo>
                    <a:pt x="397" y="1581"/>
                  </a:moveTo>
                  <a:cubicBezTo>
                    <a:pt x="393" y="1581"/>
                    <a:pt x="389" y="1579"/>
                    <a:pt x="387" y="1576"/>
                  </a:cubicBezTo>
                  <a:cubicBezTo>
                    <a:pt x="384" y="1571"/>
                    <a:pt x="385" y="1564"/>
                    <a:pt x="390" y="1560"/>
                  </a:cubicBezTo>
                  <a:cubicBezTo>
                    <a:pt x="418" y="1541"/>
                    <a:pt x="418" y="1541"/>
                    <a:pt x="418" y="1541"/>
                  </a:cubicBezTo>
                  <a:cubicBezTo>
                    <a:pt x="423" y="1537"/>
                    <a:pt x="430" y="1539"/>
                    <a:pt x="434" y="1544"/>
                  </a:cubicBezTo>
                  <a:cubicBezTo>
                    <a:pt x="437" y="1549"/>
                    <a:pt x="436" y="1556"/>
                    <a:pt x="431" y="1559"/>
                  </a:cubicBezTo>
                  <a:cubicBezTo>
                    <a:pt x="403" y="1579"/>
                    <a:pt x="403" y="1579"/>
                    <a:pt x="403" y="1579"/>
                  </a:cubicBezTo>
                  <a:cubicBezTo>
                    <a:pt x="401" y="1580"/>
                    <a:pt x="399" y="1581"/>
                    <a:pt x="397" y="1581"/>
                  </a:cubicBezTo>
                  <a:close/>
                  <a:moveTo>
                    <a:pt x="64" y="1554"/>
                  </a:moveTo>
                  <a:cubicBezTo>
                    <a:pt x="61" y="1554"/>
                    <a:pt x="57" y="1553"/>
                    <a:pt x="55" y="1550"/>
                  </a:cubicBezTo>
                  <a:cubicBezTo>
                    <a:pt x="48" y="1541"/>
                    <a:pt x="41" y="1531"/>
                    <a:pt x="35" y="1521"/>
                  </a:cubicBezTo>
                  <a:cubicBezTo>
                    <a:pt x="31" y="1516"/>
                    <a:pt x="33" y="1509"/>
                    <a:pt x="38" y="1506"/>
                  </a:cubicBezTo>
                  <a:cubicBezTo>
                    <a:pt x="44" y="1502"/>
                    <a:pt x="51" y="1504"/>
                    <a:pt x="54" y="1509"/>
                  </a:cubicBezTo>
                  <a:cubicBezTo>
                    <a:pt x="60" y="1518"/>
                    <a:pt x="66" y="1527"/>
                    <a:pt x="73" y="1536"/>
                  </a:cubicBezTo>
                  <a:cubicBezTo>
                    <a:pt x="77" y="1540"/>
                    <a:pt x="76" y="1547"/>
                    <a:pt x="71" y="1551"/>
                  </a:cubicBezTo>
                  <a:cubicBezTo>
                    <a:pt x="69" y="1553"/>
                    <a:pt x="66" y="1554"/>
                    <a:pt x="64" y="1554"/>
                  </a:cubicBezTo>
                  <a:close/>
                  <a:moveTo>
                    <a:pt x="452" y="1542"/>
                  </a:moveTo>
                  <a:cubicBezTo>
                    <a:pt x="449" y="1542"/>
                    <a:pt x="445" y="1540"/>
                    <a:pt x="443" y="1537"/>
                  </a:cubicBezTo>
                  <a:cubicBezTo>
                    <a:pt x="439" y="1532"/>
                    <a:pt x="440" y="1525"/>
                    <a:pt x="446" y="1522"/>
                  </a:cubicBezTo>
                  <a:cubicBezTo>
                    <a:pt x="473" y="1502"/>
                    <a:pt x="473" y="1502"/>
                    <a:pt x="473" y="1502"/>
                  </a:cubicBezTo>
                  <a:cubicBezTo>
                    <a:pt x="479" y="1499"/>
                    <a:pt x="486" y="1500"/>
                    <a:pt x="489" y="1505"/>
                  </a:cubicBezTo>
                  <a:cubicBezTo>
                    <a:pt x="493" y="1510"/>
                    <a:pt x="491" y="1517"/>
                    <a:pt x="486" y="1521"/>
                  </a:cubicBezTo>
                  <a:cubicBezTo>
                    <a:pt x="459" y="1540"/>
                    <a:pt x="459" y="1540"/>
                    <a:pt x="459" y="1540"/>
                  </a:cubicBezTo>
                  <a:cubicBezTo>
                    <a:pt x="457" y="1542"/>
                    <a:pt x="454" y="1542"/>
                    <a:pt x="452" y="1542"/>
                  </a:cubicBezTo>
                  <a:close/>
                  <a:moveTo>
                    <a:pt x="508" y="1504"/>
                  </a:moveTo>
                  <a:cubicBezTo>
                    <a:pt x="504" y="1504"/>
                    <a:pt x="501" y="1502"/>
                    <a:pt x="498" y="1499"/>
                  </a:cubicBezTo>
                  <a:cubicBezTo>
                    <a:pt x="495" y="1494"/>
                    <a:pt x="496" y="1487"/>
                    <a:pt x="501" y="1483"/>
                  </a:cubicBezTo>
                  <a:cubicBezTo>
                    <a:pt x="529" y="1464"/>
                    <a:pt x="529" y="1464"/>
                    <a:pt x="529" y="1464"/>
                  </a:cubicBezTo>
                  <a:cubicBezTo>
                    <a:pt x="534" y="1460"/>
                    <a:pt x="541" y="1461"/>
                    <a:pt x="545" y="1467"/>
                  </a:cubicBezTo>
                  <a:cubicBezTo>
                    <a:pt x="548" y="1472"/>
                    <a:pt x="547" y="1479"/>
                    <a:pt x="542" y="1482"/>
                  </a:cubicBezTo>
                  <a:cubicBezTo>
                    <a:pt x="514" y="1502"/>
                    <a:pt x="514" y="1502"/>
                    <a:pt x="514" y="1502"/>
                  </a:cubicBezTo>
                  <a:cubicBezTo>
                    <a:pt x="512" y="1503"/>
                    <a:pt x="510" y="1504"/>
                    <a:pt x="508" y="1504"/>
                  </a:cubicBezTo>
                  <a:close/>
                  <a:moveTo>
                    <a:pt x="29" y="1497"/>
                  </a:moveTo>
                  <a:cubicBezTo>
                    <a:pt x="25" y="1497"/>
                    <a:pt x="20" y="1494"/>
                    <a:pt x="19" y="1490"/>
                  </a:cubicBezTo>
                  <a:cubicBezTo>
                    <a:pt x="14" y="1479"/>
                    <a:pt x="10" y="1467"/>
                    <a:pt x="7" y="1456"/>
                  </a:cubicBezTo>
                  <a:cubicBezTo>
                    <a:pt x="6" y="1450"/>
                    <a:pt x="9" y="1444"/>
                    <a:pt x="15" y="1442"/>
                  </a:cubicBezTo>
                  <a:cubicBezTo>
                    <a:pt x="21" y="1441"/>
                    <a:pt x="28" y="1444"/>
                    <a:pt x="29" y="1450"/>
                  </a:cubicBezTo>
                  <a:cubicBezTo>
                    <a:pt x="32" y="1461"/>
                    <a:pt x="35" y="1471"/>
                    <a:pt x="39" y="1481"/>
                  </a:cubicBezTo>
                  <a:cubicBezTo>
                    <a:pt x="42" y="1487"/>
                    <a:pt x="39" y="1493"/>
                    <a:pt x="33" y="1496"/>
                  </a:cubicBezTo>
                  <a:cubicBezTo>
                    <a:pt x="32" y="1496"/>
                    <a:pt x="30" y="1497"/>
                    <a:pt x="29" y="1497"/>
                  </a:cubicBezTo>
                  <a:close/>
                  <a:moveTo>
                    <a:pt x="563" y="1465"/>
                  </a:moveTo>
                  <a:cubicBezTo>
                    <a:pt x="560" y="1465"/>
                    <a:pt x="556" y="1463"/>
                    <a:pt x="554" y="1460"/>
                  </a:cubicBezTo>
                  <a:cubicBezTo>
                    <a:pt x="550" y="1455"/>
                    <a:pt x="552" y="1448"/>
                    <a:pt x="557" y="1444"/>
                  </a:cubicBezTo>
                  <a:cubicBezTo>
                    <a:pt x="584" y="1425"/>
                    <a:pt x="584" y="1425"/>
                    <a:pt x="584" y="1425"/>
                  </a:cubicBezTo>
                  <a:cubicBezTo>
                    <a:pt x="590" y="1422"/>
                    <a:pt x="597" y="1423"/>
                    <a:pt x="600" y="1428"/>
                  </a:cubicBezTo>
                  <a:cubicBezTo>
                    <a:pt x="604" y="1433"/>
                    <a:pt x="603" y="1440"/>
                    <a:pt x="597" y="1444"/>
                  </a:cubicBezTo>
                  <a:cubicBezTo>
                    <a:pt x="570" y="1463"/>
                    <a:pt x="570" y="1463"/>
                    <a:pt x="570" y="1463"/>
                  </a:cubicBezTo>
                  <a:cubicBezTo>
                    <a:pt x="568" y="1464"/>
                    <a:pt x="565" y="1465"/>
                    <a:pt x="563" y="1465"/>
                  </a:cubicBezTo>
                  <a:close/>
                  <a:moveTo>
                    <a:pt x="12" y="1431"/>
                  </a:moveTo>
                  <a:cubicBezTo>
                    <a:pt x="7" y="1431"/>
                    <a:pt x="2" y="1427"/>
                    <a:pt x="1" y="1421"/>
                  </a:cubicBezTo>
                  <a:cubicBezTo>
                    <a:pt x="0" y="1413"/>
                    <a:pt x="0" y="1404"/>
                    <a:pt x="0" y="1396"/>
                  </a:cubicBezTo>
                  <a:cubicBezTo>
                    <a:pt x="0" y="1392"/>
                    <a:pt x="0" y="1389"/>
                    <a:pt x="0" y="1386"/>
                  </a:cubicBezTo>
                  <a:cubicBezTo>
                    <a:pt x="0" y="1380"/>
                    <a:pt x="5" y="1375"/>
                    <a:pt x="12" y="1375"/>
                  </a:cubicBezTo>
                  <a:cubicBezTo>
                    <a:pt x="18" y="1375"/>
                    <a:pt x="23" y="1380"/>
                    <a:pt x="23" y="1387"/>
                  </a:cubicBezTo>
                  <a:cubicBezTo>
                    <a:pt x="22" y="1390"/>
                    <a:pt x="22" y="1393"/>
                    <a:pt x="22" y="1396"/>
                  </a:cubicBezTo>
                  <a:cubicBezTo>
                    <a:pt x="22" y="1403"/>
                    <a:pt x="23" y="1411"/>
                    <a:pt x="24" y="1419"/>
                  </a:cubicBezTo>
                  <a:cubicBezTo>
                    <a:pt x="24" y="1425"/>
                    <a:pt x="20" y="1431"/>
                    <a:pt x="13" y="1431"/>
                  </a:cubicBezTo>
                  <a:cubicBezTo>
                    <a:pt x="13" y="1431"/>
                    <a:pt x="13" y="1431"/>
                    <a:pt x="12" y="1431"/>
                  </a:cubicBezTo>
                  <a:close/>
                  <a:moveTo>
                    <a:pt x="619" y="1427"/>
                  </a:moveTo>
                  <a:cubicBezTo>
                    <a:pt x="615" y="1427"/>
                    <a:pt x="612" y="1425"/>
                    <a:pt x="609" y="1422"/>
                  </a:cubicBezTo>
                  <a:cubicBezTo>
                    <a:pt x="606" y="1417"/>
                    <a:pt x="607" y="1410"/>
                    <a:pt x="612" y="1406"/>
                  </a:cubicBezTo>
                  <a:cubicBezTo>
                    <a:pt x="640" y="1387"/>
                    <a:pt x="640" y="1387"/>
                    <a:pt x="640" y="1387"/>
                  </a:cubicBezTo>
                  <a:cubicBezTo>
                    <a:pt x="645" y="1383"/>
                    <a:pt x="652" y="1384"/>
                    <a:pt x="656" y="1390"/>
                  </a:cubicBezTo>
                  <a:cubicBezTo>
                    <a:pt x="659" y="1395"/>
                    <a:pt x="658" y="1402"/>
                    <a:pt x="653" y="1405"/>
                  </a:cubicBezTo>
                  <a:cubicBezTo>
                    <a:pt x="625" y="1425"/>
                    <a:pt x="625" y="1425"/>
                    <a:pt x="625" y="1425"/>
                  </a:cubicBezTo>
                  <a:cubicBezTo>
                    <a:pt x="623" y="1426"/>
                    <a:pt x="621" y="1427"/>
                    <a:pt x="619" y="1427"/>
                  </a:cubicBezTo>
                  <a:close/>
                  <a:moveTo>
                    <a:pt x="674" y="1388"/>
                  </a:moveTo>
                  <a:cubicBezTo>
                    <a:pt x="671" y="1388"/>
                    <a:pt x="667" y="1386"/>
                    <a:pt x="665" y="1383"/>
                  </a:cubicBezTo>
                  <a:cubicBezTo>
                    <a:pt x="661" y="1378"/>
                    <a:pt x="663" y="1371"/>
                    <a:pt x="668" y="1367"/>
                  </a:cubicBezTo>
                  <a:cubicBezTo>
                    <a:pt x="695" y="1348"/>
                    <a:pt x="695" y="1348"/>
                    <a:pt x="695" y="1348"/>
                  </a:cubicBezTo>
                  <a:cubicBezTo>
                    <a:pt x="701" y="1345"/>
                    <a:pt x="708" y="1346"/>
                    <a:pt x="711" y="1351"/>
                  </a:cubicBezTo>
                  <a:cubicBezTo>
                    <a:pt x="715" y="1356"/>
                    <a:pt x="714" y="1363"/>
                    <a:pt x="708" y="1367"/>
                  </a:cubicBezTo>
                  <a:cubicBezTo>
                    <a:pt x="681" y="1386"/>
                    <a:pt x="681" y="1386"/>
                    <a:pt x="681" y="1386"/>
                  </a:cubicBezTo>
                  <a:cubicBezTo>
                    <a:pt x="679" y="1387"/>
                    <a:pt x="676" y="1388"/>
                    <a:pt x="674" y="1388"/>
                  </a:cubicBezTo>
                  <a:close/>
                  <a:moveTo>
                    <a:pt x="15" y="1364"/>
                  </a:moveTo>
                  <a:cubicBezTo>
                    <a:pt x="14" y="1364"/>
                    <a:pt x="14" y="1364"/>
                    <a:pt x="13" y="1364"/>
                  </a:cubicBezTo>
                  <a:cubicBezTo>
                    <a:pt x="7" y="1363"/>
                    <a:pt x="3" y="1357"/>
                    <a:pt x="4" y="1351"/>
                  </a:cubicBezTo>
                  <a:cubicBezTo>
                    <a:pt x="6" y="1339"/>
                    <a:pt x="9" y="1327"/>
                    <a:pt x="13" y="1316"/>
                  </a:cubicBezTo>
                  <a:cubicBezTo>
                    <a:pt x="15" y="1310"/>
                    <a:pt x="21" y="1307"/>
                    <a:pt x="27" y="1309"/>
                  </a:cubicBezTo>
                  <a:cubicBezTo>
                    <a:pt x="33" y="1311"/>
                    <a:pt x="36" y="1318"/>
                    <a:pt x="34" y="1324"/>
                  </a:cubicBezTo>
                  <a:cubicBezTo>
                    <a:pt x="31" y="1334"/>
                    <a:pt x="28" y="1344"/>
                    <a:pt x="26" y="1355"/>
                  </a:cubicBezTo>
                  <a:cubicBezTo>
                    <a:pt x="25" y="1360"/>
                    <a:pt x="20" y="1364"/>
                    <a:pt x="15" y="1364"/>
                  </a:cubicBezTo>
                  <a:close/>
                  <a:moveTo>
                    <a:pt x="730" y="1350"/>
                  </a:moveTo>
                  <a:cubicBezTo>
                    <a:pt x="726" y="1350"/>
                    <a:pt x="723" y="1348"/>
                    <a:pt x="720" y="1345"/>
                  </a:cubicBezTo>
                  <a:cubicBezTo>
                    <a:pt x="717" y="1340"/>
                    <a:pt x="718" y="1332"/>
                    <a:pt x="723" y="1329"/>
                  </a:cubicBezTo>
                  <a:cubicBezTo>
                    <a:pt x="751" y="1310"/>
                    <a:pt x="751" y="1310"/>
                    <a:pt x="751" y="1310"/>
                  </a:cubicBezTo>
                  <a:cubicBezTo>
                    <a:pt x="756" y="1306"/>
                    <a:pt x="763" y="1307"/>
                    <a:pt x="767" y="1312"/>
                  </a:cubicBezTo>
                  <a:cubicBezTo>
                    <a:pt x="770" y="1318"/>
                    <a:pt x="769" y="1325"/>
                    <a:pt x="764" y="1328"/>
                  </a:cubicBezTo>
                  <a:cubicBezTo>
                    <a:pt x="736" y="1348"/>
                    <a:pt x="736" y="1348"/>
                    <a:pt x="736" y="1348"/>
                  </a:cubicBezTo>
                  <a:cubicBezTo>
                    <a:pt x="734" y="1349"/>
                    <a:pt x="732" y="1350"/>
                    <a:pt x="730" y="1350"/>
                  </a:cubicBezTo>
                  <a:close/>
                  <a:moveTo>
                    <a:pt x="785" y="1311"/>
                  </a:moveTo>
                  <a:cubicBezTo>
                    <a:pt x="782" y="1311"/>
                    <a:pt x="778" y="1309"/>
                    <a:pt x="776" y="1306"/>
                  </a:cubicBezTo>
                  <a:cubicBezTo>
                    <a:pt x="772" y="1301"/>
                    <a:pt x="774" y="1294"/>
                    <a:pt x="779" y="1290"/>
                  </a:cubicBezTo>
                  <a:cubicBezTo>
                    <a:pt x="807" y="1271"/>
                    <a:pt x="807" y="1271"/>
                    <a:pt x="807" y="1271"/>
                  </a:cubicBezTo>
                  <a:cubicBezTo>
                    <a:pt x="812" y="1268"/>
                    <a:pt x="819" y="1269"/>
                    <a:pt x="822" y="1274"/>
                  </a:cubicBezTo>
                  <a:cubicBezTo>
                    <a:pt x="826" y="1279"/>
                    <a:pt x="825" y="1286"/>
                    <a:pt x="819" y="1290"/>
                  </a:cubicBezTo>
                  <a:cubicBezTo>
                    <a:pt x="792" y="1309"/>
                    <a:pt x="792" y="1309"/>
                    <a:pt x="792" y="1309"/>
                  </a:cubicBezTo>
                  <a:cubicBezTo>
                    <a:pt x="790" y="1310"/>
                    <a:pt x="787" y="1311"/>
                    <a:pt x="785" y="1311"/>
                  </a:cubicBezTo>
                  <a:close/>
                  <a:moveTo>
                    <a:pt x="37" y="1300"/>
                  </a:moveTo>
                  <a:cubicBezTo>
                    <a:pt x="35" y="1300"/>
                    <a:pt x="33" y="1300"/>
                    <a:pt x="32" y="1299"/>
                  </a:cubicBezTo>
                  <a:cubicBezTo>
                    <a:pt x="26" y="1296"/>
                    <a:pt x="24" y="1289"/>
                    <a:pt x="27" y="1284"/>
                  </a:cubicBezTo>
                  <a:cubicBezTo>
                    <a:pt x="28" y="1281"/>
                    <a:pt x="34" y="1271"/>
                    <a:pt x="43" y="1254"/>
                  </a:cubicBezTo>
                  <a:cubicBezTo>
                    <a:pt x="46" y="1248"/>
                    <a:pt x="53" y="1246"/>
                    <a:pt x="59" y="1249"/>
                  </a:cubicBezTo>
                  <a:cubicBezTo>
                    <a:pt x="64" y="1252"/>
                    <a:pt x="66" y="1259"/>
                    <a:pt x="63" y="1264"/>
                  </a:cubicBezTo>
                  <a:cubicBezTo>
                    <a:pt x="54" y="1281"/>
                    <a:pt x="48" y="1292"/>
                    <a:pt x="47" y="1294"/>
                  </a:cubicBezTo>
                  <a:cubicBezTo>
                    <a:pt x="45" y="1298"/>
                    <a:pt x="41" y="1300"/>
                    <a:pt x="37" y="1300"/>
                  </a:cubicBezTo>
                  <a:close/>
                  <a:moveTo>
                    <a:pt x="841" y="1272"/>
                  </a:moveTo>
                  <a:cubicBezTo>
                    <a:pt x="837" y="1272"/>
                    <a:pt x="834" y="1271"/>
                    <a:pt x="831" y="1268"/>
                  </a:cubicBezTo>
                  <a:cubicBezTo>
                    <a:pt x="828" y="1262"/>
                    <a:pt x="829" y="1255"/>
                    <a:pt x="834" y="1252"/>
                  </a:cubicBezTo>
                  <a:cubicBezTo>
                    <a:pt x="862" y="1233"/>
                    <a:pt x="862" y="1233"/>
                    <a:pt x="862" y="1233"/>
                  </a:cubicBezTo>
                  <a:cubicBezTo>
                    <a:pt x="867" y="1229"/>
                    <a:pt x="874" y="1230"/>
                    <a:pt x="878" y="1235"/>
                  </a:cubicBezTo>
                  <a:cubicBezTo>
                    <a:pt x="881" y="1241"/>
                    <a:pt x="880" y="1248"/>
                    <a:pt x="875" y="1251"/>
                  </a:cubicBezTo>
                  <a:cubicBezTo>
                    <a:pt x="847" y="1270"/>
                    <a:pt x="847" y="1270"/>
                    <a:pt x="847" y="1270"/>
                  </a:cubicBezTo>
                  <a:cubicBezTo>
                    <a:pt x="845" y="1272"/>
                    <a:pt x="843" y="1272"/>
                    <a:pt x="841" y="1272"/>
                  </a:cubicBezTo>
                  <a:close/>
                  <a:moveTo>
                    <a:pt x="70" y="1241"/>
                  </a:moveTo>
                  <a:cubicBezTo>
                    <a:pt x="68" y="1241"/>
                    <a:pt x="66" y="1240"/>
                    <a:pt x="64" y="1239"/>
                  </a:cubicBezTo>
                  <a:cubicBezTo>
                    <a:pt x="59" y="1236"/>
                    <a:pt x="57" y="1229"/>
                    <a:pt x="60" y="1224"/>
                  </a:cubicBezTo>
                  <a:cubicBezTo>
                    <a:pt x="76" y="1194"/>
                    <a:pt x="76" y="1194"/>
                    <a:pt x="76" y="1194"/>
                  </a:cubicBezTo>
                  <a:cubicBezTo>
                    <a:pt x="79" y="1189"/>
                    <a:pt x="86" y="1187"/>
                    <a:pt x="91" y="1190"/>
                  </a:cubicBezTo>
                  <a:cubicBezTo>
                    <a:pt x="97" y="1193"/>
                    <a:pt x="99" y="1199"/>
                    <a:pt x="96" y="1205"/>
                  </a:cubicBezTo>
                  <a:cubicBezTo>
                    <a:pt x="80" y="1235"/>
                    <a:pt x="80" y="1235"/>
                    <a:pt x="80" y="1235"/>
                  </a:cubicBezTo>
                  <a:cubicBezTo>
                    <a:pt x="77" y="1238"/>
                    <a:pt x="74" y="1241"/>
                    <a:pt x="70" y="1241"/>
                  </a:cubicBezTo>
                  <a:close/>
                  <a:moveTo>
                    <a:pt x="896" y="1234"/>
                  </a:moveTo>
                  <a:cubicBezTo>
                    <a:pt x="893" y="1234"/>
                    <a:pt x="889" y="1232"/>
                    <a:pt x="887" y="1229"/>
                  </a:cubicBezTo>
                  <a:cubicBezTo>
                    <a:pt x="883" y="1224"/>
                    <a:pt x="885" y="1217"/>
                    <a:pt x="890" y="1213"/>
                  </a:cubicBezTo>
                  <a:cubicBezTo>
                    <a:pt x="918" y="1194"/>
                    <a:pt x="918" y="1194"/>
                    <a:pt x="918" y="1194"/>
                  </a:cubicBezTo>
                  <a:cubicBezTo>
                    <a:pt x="923" y="1190"/>
                    <a:pt x="930" y="1192"/>
                    <a:pt x="933" y="1197"/>
                  </a:cubicBezTo>
                  <a:cubicBezTo>
                    <a:pt x="937" y="1202"/>
                    <a:pt x="936" y="1209"/>
                    <a:pt x="930" y="1213"/>
                  </a:cubicBezTo>
                  <a:cubicBezTo>
                    <a:pt x="903" y="1232"/>
                    <a:pt x="903" y="1232"/>
                    <a:pt x="903" y="1232"/>
                  </a:cubicBezTo>
                  <a:cubicBezTo>
                    <a:pt x="901" y="1233"/>
                    <a:pt x="898" y="1234"/>
                    <a:pt x="896" y="1234"/>
                  </a:cubicBezTo>
                  <a:close/>
                  <a:moveTo>
                    <a:pt x="952" y="1195"/>
                  </a:moveTo>
                  <a:cubicBezTo>
                    <a:pt x="948" y="1195"/>
                    <a:pt x="945" y="1194"/>
                    <a:pt x="942" y="1191"/>
                  </a:cubicBezTo>
                  <a:cubicBezTo>
                    <a:pt x="939" y="1185"/>
                    <a:pt x="940" y="1178"/>
                    <a:pt x="945" y="1175"/>
                  </a:cubicBezTo>
                  <a:cubicBezTo>
                    <a:pt x="973" y="1156"/>
                    <a:pt x="973" y="1156"/>
                    <a:pt x="973" y="1156"/>
                  </a:cubicBezTo>
                  <a:cubicBezTo>
                    <a:pt x="978" y="1152"/>
                    <a:pt x="985" y="1153"/>
                    <a:pt x="989" y="1158"/>
                  </a:cubicBezTo>
                  <a:cubicBezTo>
                    <a:pt x="992" y="1164"/>
                    <a:pt x="991" y="1171"/>
                    <a:pt x="986" y="1174"/>
                  </a:cubicBezTo>
                  <a:cubicBezTo>
                    <a:pt x="958" y="1193"/>
                    <a:pt x="958" y="1193"/>
                    <a:pt x="958" y="1193"/>
                  </a:cubicBezTo>
                  <a:cubicBezTo>
                    <a:pt x="956" y="1195"/>
                    <a:pt x="954" y="1195"/>
                    <a:pt x="952" y="1195"/>
                  </a:cubicBezTo>
                  <a:close/>
                  <a:moveTo>
                    <a:pt x="102" y="1181"/>
                  </a:moveTo>
                  <a:cubicBezTo>
                    <a:pt x="100" y="1181"/>
                    <a:pt x="98" y="1181"/>
                    <a:pt x="97" y="1180"/>
                  </a:cubicBezTo>
                  <a:cubicBezTo>
                    <a:pt x="91" y="1177"/>
                    <a:pt x="89" y="1170"/>
                    <a:pt x="92" y="1164"/>
                  </a:cubicBezTo>
                  <a:cubicBezTo>
                    <a:pt x="109" y="1135"/>
                    <a:pt x="109" y="1135"/>
                    <a:pt x="109" y="1135"/>
                  </a:cubicBezTo>
                  <a:cubicBezTo>
                    <a:pt x="112" y="1129"/>
                    <a:pt x="118" y="1127"/>
                    <a:pt x="124" y="1130"/>
                  </a:cubicBezTo>
                  <a:cubicBezTo>
                    <a:pt x="129" y="1133"/>
                    <a:pt x="131" y="1140"/>
                    <a:pt x="128" y="1145"/>
                  </a:cubicBezTo>
                  <a:cubicBezTo>
                    <a:pt x="112" y="1175"/>
                    <a:pt x="112" y="1175"/>
                    <a:pt x="112" y="1175"/>
                  </a:cubicBezTo>
                  <a:cubicBezTo>
                    <a:pt x="110" y="1179"/>
                    <a:pt x="106" y="1181"/>
                    <a:pt x="102" y="1181"/>
                  </a:cubicBezTo>
                  <a:close/>
                  <a:moveTo>
                    <a:pt x="1007" y="1157"/>
                  </a:moveTo>
                  <a:cubicBezTo>
                    <a:pt x="1004" y="1157"/>
                    <a:pt x="1000" y="1155"/>
                    <a:pt x="998" y="1152"/>
                  </a:cubicBezTo>
                  <a:cubicBezTo>
                    <a:pt x="994" y="1147"/>
                    <a:pt x="996" y="1140"/>
                    <a:pt x="1001" y="1136"/>
                  </a:cubicBezTo>
                  <a:cubicBezTo>
                    <a:pt x="1029" y="1117"/>
                    <a:pt x="1029" y="1117"/>
                    <a:pt x="1029" y="1117"/>
                  </a:cubicBezTo>
                  <a:cubicBezTo>
                    <a:pt x="1034" y="1113"/>
                    <a:pt x="1041" y="1115"/>
                    <a:pt x="1044" y="1120"/>
                  </a:cubicBezTo>
                  <a:cubicBezTo>
                    <a:pt x="1048" y="1125"/>
                    <a:pt x="1047" y="1132"/>
                    <a:pt x="1042" y="1136"/>
                  </a:cubicBezTo>
                  <a:cubicBezTo>
                    <a:pt x="1014" y="1155"/>
                    <a:pt x="1014" y="1155"/>
                    <a:pt x="1014" y="1155"/>
                  </a:cubicBezTo>
                  <a:cubicBezTo>
                    <a:pt x="1012" y="1156"/>
                    <a:pt x="1010" y="1157"/>
                    <a:pt x="1007" y="1157"/>
                  </a:cubicBezTo>
                  <a:close/>
                  <a:moveTo>
                    <a:pt x="135" y="1122"/>
                  </a:moveTo>
                  <a:cubicBezTo>
                    <a:pt x="133" y="1122"/>
                    <a:pt x="131" y="1121"/>
                    <a:pt x="129" y="1120"/>
                  </a:cubicBezTo>
                  <a:cubicBezTo>
                    <a:pt x="124" y="1117"/>
                    <a:pt x="122" y="1110"/>
                    <a:pt x="125" y="1105"/>
                  </a:cubicBezTo>
                  <a:cubicBezTo>
                    <a:pt x="141" y="1075"/>
                    <a:pt x="141" y="1075"/>
                    <a:pt x="141" y="1075"/>
                  </a:cubicBezTo>
                  <a:cubicBezTo>
                    <a:pt x="144" y="1070"/>
                    <a:pt x="151" y="1068"/>
                    <a:pt x="157" y="1071"/>
                  </a:cubicBezTo>
                  <a:cubicBezTo>
                    <a:pt x="162" y="1074"/>
                    <a:pt x="164" y="1081"/>
                    <a:pt x="161" y="1086"/>
                  </a:cubicBezTo>
                  <a:cubicBezTo>
                    <a:pt x="145" y="1116"/>
                    <a:pt x="145" y="1116"/>
                    <a:pt x="145" y="1116"/>
                  </a:cubicBezTo>
                  <a:cubicBezTo>
                    <a:pt x="143" y="1120"/>
                    <a:pt x="139" y="1122"/>
                    <a:pt x="135" y="1122"/>
                  </a:cubicBezTo>
                  <a:close/>
                  <a:moveTo>
                    <a:pt x="1063" y="1118"/>
                  </a:moveTo>
                  <a:cubicBezTo>
                    <a:pt x="1059" y="1118"/>
                    <a:pt x="1056" y="1117"/>
                    <a:pt x="1053" y="1114"/>
                  </a:cubicBezTo>
                  <a:cubicBezTo>
                    <a:pt x="1050" y="1108"/>
                    <a:pt x="1051" y="1101"/>
                    <a:pt x="1056" y="1098"/>
                  </a:cubicBezTo>
                  <a:cubicBezTo>
                    <a:pt x="1084" y="1078"/>
                    <a:pt x="1084" y="1078"/>
                    <a:pt x="1084" y="1078"/>
                  </a:cubicBezTo>
                  <a:cubicBezTo>
                    <a:pt x="1089" y="1075"/>
                    <a:pt x="1096" y="1076"/>
                    <a:pt x="1100" y="1081"/>
                  </a:cubicBezTo>
                  <a:cubicBezTo>
                    <a:pt x="1103" y="1086"/>
                    <a:pt x="1102" y="1094"/>
                    <a:pt x="1097" y="1097"/>
                  </a:cubicBezTo>
                  <a:cubicBezTo>
                    <a:pt x="1069" y="1116"/>
                    <a:pt x="1069" y="1116"/>
                    <a:pt x="1069" y="1116"/>
                  </a:cubicBezTo>
                  <a:cubicBezTo>
                    <a:pt x="1067" y="1118"/>
                    <a:pt x="1065" y="1118"/>
                    <a:pt x="1063" y="1118"/>
                  </a:cubicBezTo>
                  <a:close/>
                  <a:moveTo>
                    <a:pt x="1118" y="1080"/>
                  </a:moveTo>
                  <a:cubicBezTo>
                    <a:pt x="1115" y="1080"/>
                    <a:pt x="1111" y="1078"/>
                    <a:pt x="1109" y="1075"/>
                  </a:cubicBezTo>
                  <a:cubicBezTo>
                    <a:pt x="1105" y="1070"/>
                    <a:pt x="1107" y="1063"/>
                    <a:pt x="1112" y="1059"/>
                  </a:cubicBezTo>
                  <a:cubicBezTo>
                    <a:pt x="1140" y="1040"/>
                    <a:pt x="1140" y="1040"/>
                    <a:pt x="1140" y="1040"/>
                  </a:cubicBezTo>
                  <a:cubicBezTo>
                    <a:pt x="1145" y="1036"/>
                    <a:pt x="1152" y="1038"/>
                    <a:pt x="1155" y="1043"/>
                  </a:cubicBezTo>
                  <a:cubicBezTo>
                    <a:pt x="1159" y="1048"/>
                    <a:pt x="1158" y="1055"/>
                    <a:pt x="1153" y="1059"/>
                  </a:cubicBezTo>
                  <a:cubicBezTo>
                    <a:pt x="1125" y="1078"/>
                    <a:pt x="1125" y="1078"/>
                    <a:pt x="1125" y="1078"/>
                  </a:cubicBezTo>
                  <a:cubicBezTo>
                    <a:pt x="1123" y="1079"/>
                    <a:pt x="1121" y="1080"/>
                    <a:pt x="1118" y="1080"/>
                  </a:cubicBezTo>
                  <a:close/>
                  <a:moveTo>
                    <a:pt x="167" y="1062"/>
                  </a:moveTo>
                  <a:cubicBezTo>
                    <a:pt x="165" y="1062"/>
                    <a:pt x="164" y="1062"/>
                    <a:pt x="162" y="1061"/>
                  </a:cubicBezTo>
                  <a:cubicBezTo>
                    <a:pt x="156" y="1058"/>
                    <a:pt x="154" y="1051"/>
                    <a:pt x="157" y="1045"/>
                  </a:cubicBezTo>
                  <a:cubicBezTo>
                    <a:pt x="174" y="1016"/>
                    <a:pt x="174" y="1016"/>
                    <a:pt x="174" y="1016"/>
                  </a:cubicBezTo>
                  <a:cubicBezTo>
                    <a:pt x="177" y="1010"/>
                    <a:pt x="184" y="1008"/>
                    <a:pt x="189" y="1011"/>
                  </a:cubicBezTo>
                  <a:cubicBezTo>
                    <a:pt x="195" y="1014"/>
                    <a:pt x="197" y="1021"/>
                    <a:pt x="194" y="1027"/>
                  </a:cubicBezTo>
                  <a:cubicBezTo>
                    <a:pt x="177" y="1056"/>
                    <a:pt x="177" y="1056"/>
                    <a:pt x="177" y="1056"/>
                  </a:cubicBezTo>
                  <a:cubicBezTo>
                    <a:pt x="175" y="1060"/>
                    <a:pt x="171" y="1062"/>
                    <a:pt x="167" y="1062"/>
                  </a:cubicBezTo>
                  <a:close/>
                  <a:moveTo>
                    <a:pt x="1174" y="1041"/>
                  </a:moveTo>
                  <a:cubicBezTo>
                    <a:pt x="1170" y="1041"/>
                    <a:pt x="1167" y="1040"/>
                    <a:pt x="1165" y="1036"/>
                  </a:cubicBezTo>
                  <a:cubicBezTo>
                    <a:pt x="1161" y="1031"/>
                    <a:pt x="1162" y="1024"/>
                    <a:pt x="1167" y="1021"/>
                  </a:cubicBezTo>
                  <a:cubicBezTo>
                    <a:pt x="1195" y="1001"/>
                    <a:pt x="1195" y="1001"/>
                    <a:pt x="1195" y="1001"/>
                  </a:cubicBezTo>
                  <a:cubicBezTo>
                    <a:pt x="1200" y="998"/>
                    <a:pt x="1207" y="999"/>
                    <a:pt x="1211" y="1004"/>
                  </a:cubicBezTo>
                  <a:cubicBezTo>
                    <a:pt x="1214" y="1009"/>
                    <a:pt x="1213" y="1016"/>
                    <a:pt x="1208" y="1020"/>
                  </a:cubicBezTo>
                  <a:cubicBezTo>
                    <a:pt x="1180" y="1039"/>
                    <a:pt x="1180" y="1039"/>
                    <a:pt x="1180" y="1039"/>
                  </a:cubicBezTo>
                  <a:cubicBezTo>
                    <a:pt x="1178" y="1041"/>
                    <a:pt x="1176" y="1041"/>
                    <a:pt x="1174" y="1041"/>
                  </a:cubicBezTo>
                  <a:close/>
                  <a:moveTo>
                    <a:pt x="200" y="1003"/>
                  </a:moveTo>
                  <a:cubicBezTo>
                    <a:pt x="198" y="1003"/>
                    <a:pt x="196" y="1002"/>
                    <a:pt x="194" y="1001"/>
                  </a:cubicBezTo>
                  <a:cubicBezTo>
                    <a:pt x="189" y="998"/>
                    <a:pt x="187" y="992"/>
                    <a:pt x="190" y="986"/>
                  </a:cubicBezTo>
                  <a:cubicBezTo>
                    <a:pt x="206" y="956"/>
                    <a:pt x="206" y="956"/>
                    <a:pt x="206" y="956"/>
                  </a:cubicBezTo>
                  <a:cubicBezTo>
                    <a:pt x="209" y="951"/>
                    <a:pt x="216" y="949"/>
                    <a:pt x="222" y="952"/>
                  </a:cubicBezTo>
                  <a:cubicBezTo>
                    <a:pt x="227" y="955"/>
                    <a:pt x="229" y="962"/>
                    <a:pt x="226" y="967"/>
                  </a:cubicBezTo>
                  <a:cubicBezTo>
                    <a:pt x="210" y="997"/>
                    <a:pt x="210" y="997"/>
                    <a:pt x="210" y="997"/>
                  </a:cubicBezTo>
                  <a:cubicBezTo>
                    <a:pt x="208" y="1001"/>
                    <a:pt x="204" y="1003"/>
                    <a:pt x="200" y="1003"/>
                  </a:cubicBezTo>
                  <a:close/>
                  <a:moveTo>
                    <a:pt x="1229" y="1003"/>
                  </a:moveTo>
                  <a:cubicBezTo>
                    <a:pt x="1226" y="1003"/>
                    <a:pt x="1222" y="1001"/>
                    <a:pt x="1220" y="998"/>
                  </a:cubicBezTo>
                  <a:cubicBezTo>
                    <a:pt x="1216" y="993"/>
                    <a:pt x="1218" y="986"/>
                    <a:pt x="1223" y="982"/>
                  </a:cubicBezTo>
                  <a:cubicBezTo>
                    <a:pt x="1251" y="963"/>
                    <a:pt x="1251" y="963"/>
                    <a:pt x="1251" y="963"/>
                  </a:cubicBezTo>
                  <a:cubicBezTo>
                    <a:pt x="1256" y="959"/>
                    <a:pt x="1263" y="961"/>
                    <a:pt x="1266" y="966"/>
                  </a:cubicBezTo>
                  <a:cubicBezTo>
                    <a:pt x="1270" y="971"/>
                    <a:pt x="1269" y="978"/>
                    <a:pt x="1264" y="982"/>
                  </a:cubicBezTo>
                  <a:cubicBezTo>
                    <a:pt x="1236" y="1001"/>
                    <a:pt x="1236" y="1001"/>
                    <a:pt x="1236" y="1001"/>
                  </a:cubicBezTo>
                  <a:cubicBezTo>
                    <a:pt x="1234" y="1002"/>
                    <a:pt x="1232" y="1003"/>
                    <a:pt x="1229" y="1003"/>
                  </a:cubicBezTo>
                  <a:close/>
                  <a:moveTo>
                    <a:pt x="1285" y="964"/>
                  </a:moveTo>
                  <a:cubicBezTo>
                    <a:pt x="1281" y="964"/>
                    <a:pt x="1278" y="963"/>
                    <a:pt x="1276" y="959"/>
                  </a:cubicBezTo>
                  <a:cubicBezTo>
                    <a:pt x="1272" y="954"/>
                    <a:pt x="1273" y="947"/>
                    <a:pt x="1278" y="944"/>
                  </a:cubicBezTo>
                  <a:cubicBezTo>
                    <a:pt x="1306" y="924"/>
                    <a:pt x="1306" y="924"/>
                    <a:pt x="1306" y="924"/>
                  </a:cubicBezTo>
                  <a:cubicBezTo>
                    <a:pt x="1311" y="921"/>
                    <a:pt x="1318" y="922"/>
                    <a:pt x="1322" y="927"/>
                  </a:cubicBezTo>
                  <a:cubicBezTo>
                    <a:pt x="1326" y="932"/>
                    <a:pt x="1324" y="939"/>
                    <a:pt x="1319" y="943"/>
                  </a:cubicBezTo>
                  <a:cubicBezTo>
                    <a:pt x="1291" y="962"/>
                    <a:pt x="1291" y="962"/>
                    <a:pt x="1291" y="962"/>
                  </a:cubicBezTo>
                  <a:cubicBezTo>
                    <a:pt x="1289" y="964"/>
                    <a:pt x="1287" y="964"/>
                    <a:pt x="1285" y="964"/>
                  </a:cubicBezTo>
                  <a:close/>
                  <a:moveTo>
                    <a:pt x="232" y="944"/>
                  </a:moveTo>
                  <a:cubicBezTo>
                    <a:pt x="231" y="944"/>
                    <a:pt x="229" y="943"/>
                    <a:pt x="227" y="942"/>
                  </a:cubicBezTo>
                  <a:cubicBezTo>
                    <a:pt x="222" y="939"/>
                    <a:pt x="220" y="932"/>
                    <a:pt x="223" y="927"/>
                  </a:cubicBezTo>
                  <a:cubicBezTo>
                    <a:pt x="239" y="897"/>
                    <a:pt x="239" y="897"/>
                    <a:pt x="239" y="897"/>
                  </a:cubicBezTo>
                  <a:cubicBezTo>
                    <a:pt x="242" y="892"/>
                    <a:pt x="249" y="890"/>
                    <a:pt x="254" y="893"/>
                  </a:cubicBezTo>
                  <a:cubicBezTo>
                    <a:pt x="260" y="896"/>
                    <a:pt x="262" y="902"/>
                    <a:pt x="259" y="908"/>
                  </a:cubicBezTo>
                  <a:cubicBezTo>
                    <a:pt x="242" y="938"/>
                    <a:pt x="242" y="938"/>
                    <a:pt x="242" y="938"/>
                  </a:cubicBezTo>
                  <a:cubicBezTo>
                    <a:pt x="240" y="941"/>
                    <a:pt x="236" y="944"/>
                    <a:pt x="232" y="944"/>
                  </a:cubicBezTo>
                  <a:close/>
                  <a:moveTo>
                    <a:pt x="1340" y="926"/>
                  </a:moveTo>
                  <a:cubicBezTo>
                    <a:pt x="1337" y="926"/>
                    <a:pt x="1333" y="924"/>
                    <a:pt x="1331" y="921"/>
                  </a:cubicBezTo>
                  <a:cubicBezTo>
                    <a:pt x="1328" y="916"/>
                    <a:pt x="1329" y="909"/>
                    <a:pt x="1334" y="905"/>
                  </a:cubicBezTo>
                  <a:cubicBezTo>
                    <a:pt x="1362" y="886"/>
                    <a:pt x="1362" y="886"/>
                    <a:pt x="1362" y="886"/>
                  </a:cubicBezTo>
                  <a:cubicBezTo>
                    <a:pt x="1367" y="882"/>
                    <a:pt x="1374" y="884"/>
                    <a:pt x="1377" y="889"/>
                  </a:cubicBezTo>
                  <a:cubicBezTo>
                    <a:pt x="1381" y="894"/>
                    <a:pt x="1380" y="901"/>
                    <a:pt x="1375" y="904"/>
                  </a:cubicBezTo>
                  <a:cubicBezTo>
                    <a:pt x="1347" y="924"/>
                    <a:pt x="1347" y="924"/>
                    <a:pt x="1347" y="924"/>
                  </a:cubicBezTo>
                  <a:cubicBezTo>
                    <a:pt x="1345" y="925"/>
                    <a:pt x="1343" y="926"/>
                    <a:pt x="1340" y="926"/>
                  </a:cubicBezTo>
                  <a:close/>
                  <a:moveTo>
                    <a:pt x="1396" y="887"/>
                  </a:moveTo>
                  <a:cubicBezTo>
                    <a:pt x="1392" y="887"/>
                    <a:pt x="1389" y="886"/>
                    <a:pt x="1387" y="882"/>
                  </a:cubicBezTo>
                  <a:cubicBezTo>
                    <a:pt x="1383" y="877"/>
                    <a:pt x="1384" y="870"/>
                    <a:pt x="1389" y="867"/>
                  </a:cubicBezTo>
                  <a:cubicBezTo>
                    <a:pt x="1417" y="847"/>
                    <a:pt x="1417" y="847"/>
                    <a:pt x="1417" y="847"/>
                  </a:cubicBezTo>
                  <a:cubicBezTo>
                    <a:pt x="1422" y="844"/>
                    <a:pt x="1429" y="845"/>
                    <a:pt x="1433" y="850"/>
                  </a:cubicBezTo>
                  <a:cubicBezTo>
                    <a:pt x="1437" y="855"/>
                    <a:pt x="1435" y="862"/>
                    <a:pt x="1430" y="866"/>
                  </a:cubicBezTo>
                  <a:cubicBezTo>
                    <a:pt x="1402" y="885"/>
                    <a:pt x="1402" y="885"/>
                    <a:pt x="1402" y="885"/>
                  </a:cubicBezTo>
                  <a:cubicBezTo>
                    <a:pt x="1400" y="887"/>
                    <a:pt x="1398" y="887"/>
                    <a:pt x="1396" y="887"/>
                  </a:cubicBezTo>
                  <a:close/>
                  <a:moveTo>
                    <a:pt x="265" y="884"/>
                  </a:moveTo>
                  <a:cubicBezTo>
                    <a:pt x="263" y="884"/>
                    <a:pt x="261" y="884"/>
                    <a:pt x="260" y="883"/>
                  </a:cubicBezTo>
                  <a:cubicBezTo>
                    <a:pt x="254" y="880"/>
                    <a:pt x="252" y="873"/>
                    <a:pt x="255" y="867"/>
                  </a:cubicBezTo>
                  <a:cubicBezTo>
                    <a:pt x="271" y="838"/>
                    <a:pt x="271" y="838"/>
                    <a:pt x="271" y="838"/>
                  </a:cubicBezTo>
                  <a:cubicBezTo>
                    <a:pt x="274" y="832"/>
                    <a:pt x="281" y="830"/>
                    <a:pt x="287" y="833"/>
                  </a:cubicBezTo>
                  <a:cubicBezTo>
                    <a:pt x="292" y="836"/>
                    <a:pt x="294" y="843"/>
                    <a:pt x="291" y="849"/>
                  </a:cubicBezTo>
                  <a:cubicBezTo>
                    <a:pt x="275" y="878"/>
                    <a:pt x="275" y="878"/>
                    <a:pt x="275" y="878"/>
                  </a:cubicBezTo>
                  <a:cubicBezTo>
                    <a:pt x="273" y="882"/>
                    <a:pt x="269" y="884"/>
                    <a:pt x="265" y="884"/>
                  </a:cubicBezTo>
                  <a:close/>
                  <a:moveTo>
                    <a:pt x="1451" y="849"/>
                  </a:moveTo>
                  <a:cubicBezTo>
                    <a:pt x="1448" y="849"/>
                    <a:pt x="1444" y="847"/>
                    <a:pt x="1442" y="844"/>
                  </a:cubicBezTo>
                  <a:cubicBezTo>
                    <a:pt x="1439" y="839"/>
                    <a:pt x="1440" y="832"/>
                    <a:pt x="1445" y="828"/>
                  </a:cubicBezTo>
                  <a:cubicBezTo>
                    <a:pt x="1473" y="809"/>
                    <a:pt x="1473" y="809"/>
                    <a:pt x="1473" y="809"/>
                  </a:cubicBezTo>
                  <a:cubicBezTo>
                    <a:pt x="1478" y="805"/>
                    <a:pt x="1485" y="806"/>
                    <a:pt x="1489" y="812"/>
                  </a:cubicBezTo>
                  <a:cubicBezTo>
                    <a:pt x="1492" y="817"/>
                    <a:pt x="1491" y="824"/>
                    <a:pt x="1486" y="827"/>
                  </a:cubicBezTo>
                  <a:cubicBezTo>
                    <a:pt x="1458" y="847"/>
                    <a:pt x="1458" y="847"/>
                    <a:pt x="1458" y="847"/>
                  </a:cubicBezTo>
                  <a:cubicBezTo>
                    <a:pt x="1456" y="848"/>
                    <a:pt x="1454" y="849"/>
                    <a:pt x="1451" y="849"/>
                  </a:cubicBezTo>
                  <a:close/>
                  <a:moveTo>
                    <a:pt x="298" y="825"/>
                  </a:moveTo>
                  <a:cubicBezTo>
                    <a:pt x="296" y="825"/>
                    <a:pt x="294" y="824"/>
                    <a:pt x="292" y="823"/>
                  </a:cubicBezTo>
                  <a:cubicBezTo>
                    <a:pt x="287" y="820"/>
                    <a:pt x="285" y="814"/>
                    <a:pt x="288" y="808"/>
                  </a:cubicBezTo>
                  <a:cubicBezTo>
                    <a:pt x="304" y="778"/>
                    <a:pt x="304" y="778"/>
                    <a:pt x="304" y="778"/>
                  </a:cubicBezTo>
                  <a:cubicBezTo>
                    <a:pt x="307" y="773"/>
                    <a:pt x="314" y="771"/>
                    <a:pt x="319" y="774"/>
                  </a:cubicBezTo>
                  <a:cubicBezTo>
                    <a:pt x="325" y="777"/>
                    <a:pt x="327" y="784"/>
                    <a:pt x="324" y="789"/>
                  </a:cubicBezTo>
                  <a:cubicBezTo>
                    <a:pt x="308" y="819"/>
                    <a:pt x="308" y="819"/>
                    <a:pt x="308" y="819"/>
                  </a:cubicBezTo>
                  <a:cubicBezTo>
                    <a:pt x="305" y="823"/>
                    <a:pt x="302" y="825"/>
                    <a:pt x="298" y="825"/>
                  </a:cubicBezTo>
                  <a:close/>
                  <a:moveTo>
                    <a:pt x="1507" y="810"/>
                  </a:moveTo>
                  <a:cubicBezTo>
                    <a:pt x="1503" y="810"/>
                    <a:pt x="1500" y="808"/>
                    <a:pt x="1498" y="805"/>
                  </a:cubicBezTo>
                  <a:cubicBezTo>
                    <a:pt x="1494" y="800"/>
                    <a:pt x="1495" y="793"/>
                    <a:pt x="1500" y="790"/>
                  </a:cubicBezTo>
                  <a:cubicBezTo>
                    <a:pt x="1528" y="770"/>
                    <a:pt x="1528" y="770"/>
                    <a:pt x="1528" y="770"/>
                  </a:cubicBezTo>
                  <a:cubicBezTo>
                    <a:pt x="1533" y="767"/>
                    <a:pt x="1540" y="768"/>
                    <a:pt x="1544" y="773"/>
                  </a:cubicBezTo>
                  <a:cubicBezTo>
                    <a:pt x="1548" y="778"/>
                    <a:pt x="1546" y="785"/>
                    <a:pt x="1541" y="789"/>
                  </a:cubicBezTo>
                  <a:cubicBezTo>
                    <a:pt x="1513" y="808"/>
                    <a:pt x="1513" y="808"/>
                    <a:pt x="1513" y="808"/>
                  </a:cubicBezTo>
                  <a:cubicBezTo>
                    <a:pt x="1511" y="810"/>
                    <a:pt x="1509" y="810"/>
                    <a:pt x="1507" y="810"/>
                  </a:cubicBezTo>
                  <a:close/>
                  <a:moveTo>
                    <a:pt x="330" y="766"/>
                  </a:moveTo>
                  <a:cubicBezTo>
                    <a:pt x="328" y="766"/>
                    <a:pt x="326" y="765"/>
                    <a:pt x="325" y="764"/>
                  </a:cubicBezTo>
                  <a:cubicBezTo>
                    <a:pt x="319" y="761"/>
                    <a:pt x="317" y="754"/>
                    <a:pt x="320" y="749"/>
                  </a:cubicBezTo>
                  <a:cubicBezTo>
                    <a:pt x="336" y="719"/>
                    <a:pt x="336" y="719"/>
                    <a:pt x="336" y="719"/>
                  </a:cubicBezTo>
                  <a:cubicBezTo>
                    <a:pt x="339" y="714"/>
                    <a:pt x="346" y="712"/>
                    <a:pt x="352" y="715"/>
                  </a:cubicBezTo>
                  <a:cubicBezTo>
                    <a:pt x="357" y="718"/>
                    <a:pt x="359" y="724"/>
                    <a:pt x="356" y="730"/>
                  </a:cubicBezTo>
                  <a:cubicBezTo>
                    <a:pt x="340" y="760"/>
                    <a:pt x="340" y="760"/>
                    <a:pt x="340" y="760"/>
                  </a:cubicBezTo>
                  <a:cubicBezTo>
                    <a:pt x="338" y="763"/>
                    <a:pt x="334" y="766"/>
                    <a:pt x="330" y="766"/>
                  </a:cubicBezTo>
                  <a:close/>
                  <a:moveTo>
                    <a:pt x="363" y="706"/>
                  </a:moveTo>
                  <a:cubicBezTo>
                    <a:pt x="361" y="706"/>
                    <a:pt x="359" y="706"/>
                    <a:pt x="357" y="705"/>
                  </a:cubicBezTo>
                  <a:cubicBezTo>
                    <a:pt x="352" y="702"/>
                    <a:pt x="350" y="695"/>
                    <a:pt x="353" y="690"/>
                  </a:cubicBezTo>
                  <a:cubicBezTo>
                    <a:pt x="369" y="660"/>
                    <a:pt x="369" y="660"/>
                    <a:pt x="369" y="660"/>
                  </a:cubicBezTo>
                  <a:cubicBezTo>
                    <a:pt x="372" y="654"/>
                    <a:pt x="379" y="652"/>
                    <a:pt x="384" y="655"/>
                  </a:cubicBezTo>
                  <a:cubicBezTo>
                    <a:pt x="390" y="658"/>
                    <a:pt x="392" y="665"/>
                    <a:pt x="389" y="671"/>
                  </a:cubicBezTo>
                  <a:cubicBezTo>
                    <a:pt x="373" y="700"/>
                    <a:pt x="373" y="700"/>
                    <a:pt x="373" y="700"/>
                  </a:cubicBezTo>
                  <a:cubicBezTo>
                    <a:pt x="371" y="704"/>
                    <a:pt x="367" y="706"/>
                    <a:pt x="363" y="706"/>
                  </a:cubicBezTo>
                  <a:close/>
                  <a:moveTo>
                    <a:pt x="395" y="647"/>
                  </a:moveTo>
                  <a:cubicBezTo>
                    <a:pt x="393" y="647"/>
                    <a:pt x="391" y="646"/>
                    <a:pt x="390" y="646"/>
                  </a:cubicBezTo>
                  <a:cubicBezTo>
                    <a:pt x="384" y="643"/>
                    <a:pt x="382" y="636"/>
                    <a:pt x="385" y="630"/>
                  </a:cubicBezTo>
                  <a:cubicBezTo>
                    <a:pt x="402" y="600"/>
                    <a:pt x="402" y="600"/>
                    <a:pt x="402" y="600"/>
                  </a:cubicBezTo>
                  <a:cubicBezTo>
                    <a:pt x="405" y="595"/>
                    <a:pt x="411" y="593"/>
                    <a:pt x="417" y="596"/>
                  </a:cubicBezTo>
                  <a:cubicBezTo>
                    <a:pt x="422" y="599"/>
                    <a:pt x="424" y="606"/>
                    <a:pt x="421" y="611"/>
                  </a:cubicBezTo>
                  <a:cubicBezTo>
                    <a:pt x="405" y="641"/>
                    <a:pt x="405" y="641"/>
                    <a:pt x="405" y="641"/>
                  </a:cubicBezTo>
                  <a:cubicBezTo>
                    <a:pt x="403" y="645"/>
                    <a:pt x="399" y="647"/>
                    <a:pt x="395" y="647"/>
                  </a:cubicBezTo>
                  <a:close/>
                  <a:moveTo>
                    <a:pt x="428" y="588"/>
                  </a:moveTo>
                  <a:cubicBezTo>
                    <a:pt x="426" y="588"/>
                    <a:pt x="424" y="587"/>
                    <a:pt x="422" y="586"/>
                  </a:cubicBezTo>
                  <a:cubicBezTo>
                    <a:pt x="417" y="583"/>
                    <a:pt x="415" y="576"/>
                    <a:pt x="418" y="571"/>
                  </a:cubicBezTo>
                  <a:cubicBezTo>
                    <a:pt x="434" y="541"/>
                    <a:pt x="434" y="541"/>
                    <a:pt x="434" y="541"/>
                  </a:cubicBezTo>
                  <a:cubicBezTo>
                    <a:pt x="437" y="536"/>
                    <a:pt x="444" y="534"/>
                    <a:pt x="450" y="537"/>
                  </a:cubicBezTo>
                  <a:cubicBezTo>
                    <a:pt x="455" y="540"/>
                    <a:pt x="457" y="547"/>
                    <a:pt x="454" y="552"/>
                  </a:cubicBezTo>
                  <a:cubicBezTo>
                    <a:pt x="438" y="582"/>
                    <a:pt x="438" y="582"/>
                    <a:pt x="438" y="582"/>
                  </a:cubicBezTo>
                  <a:cubicBezTo>
                    <a:pt x="436" y="586"/>
                    <a:pt x="432" y="588"/>
                    <a:pt x="428" y="588"/>
                  </a:cubicBezTo>
                  <a:close/>
                  <a:moveTo>
                    <a:pt x="460" y="528"/>
                  </a:moveTo>
                  <a:cubicBezTo>
                    <a:pt x="458" y="528"/>
                    <a:pt x="457" y="528"/>
                    <a:pt x="455" y="527"/>
                  </a:cubicBezTo>
                  <a:cubicBezTo>
                    <a:pt x="449" y="524"/>
                    <a:pt x="447" y="517"/>
                    <a:pt x="450" y="512"/>
                  </a:cubicBezTo>
                  <a:cubicBezTo>
                    <a:pt x="467" y="482"/>
                    <a:pt x="467" y="482"/>
                    <a:pt x="467" y="482"/>
                  </a:cubicBezTo>
                  <a:cubicBezTo>
                    <a:pt x="470" y="476"/>
                    <a:pt x="477" y="474"/>
                    <a:pt x="482" y="477"/>
                  </a:cubicBezTo>
                  <a:cubicBezTo>
                    <a:pt x="488" y="480"/>
                    <a:pt x="490" y="487"/>
                    <a:pt x="487" y="493"/>
                  </a:cubicBezTo>
                  <a:cubicBezTo>
                    <a:pt x="470" y="522"/>
                    <a:pt x="470" y="522"/>
                    <a:pt x="470" y="522"/>
                  </a:cubicBezTo>
                  <a:cubicBezTo>
                    <a:pt x="468" y="526"/>
                    <a:pt x="464" y="528"/>
                    <a:pt x="460" y="528"/>
                  </a:cubicBezTo>
                  <a:close/>
                  <a:moveTo>
                    <a:pt x="493" y="469"/>
                  </a:moveTo>
                  <a:cubicBezTo>
                    <a:pt x="491" y="469"/>
                    <a:pt x="489" y="469"/>
                    <a:pt x="487" y="468"/>
                  </a:cubicBezTo>
                  <a:cubicBezTo>
                    <a:pt x="482" y="465"/>
                    <a:pt x="480" y="458"/>
                    <a:pt x="483" y="452"/>
                  </a:cubicBezTo>
                  <a:cubicBezTo>
                    <a:pt x="499" y="423"/>
                    <a:pt x="499" y="423"/>
                    <a:pt x="499" y="423"/>
                  </a:cubicBezTo>
                  <a:cubicBezTo>
                    <a:pt x="502" y="417"/>
                    <a:pt x="509" y="415"/>
                    <a:pt x="515" y="418"/>
                  </a:cubicBezTo>
                  <a:cubicBezTo>
                    <a:pt x="520" y="421"/>
                    <a:pt x="522" y="428"/>
                    <a:pt x="519" y="433"/>
                  </a:cubicBezTo>
                  <a:cubicBezTo>
                    <a:pt x="503" y="463"/>
                    <a:pt x="503" y="463"/>
                    <a:pt x="503" y="463"/>
                  </a:cubicBezTo>
                  <a:cubicBezTo>
                    <a:pt x="501" y="467"/>
                    <a:pt x="497" y="469"/>
                    <a:pt x="493" y="469"/>
                  </a:cubicBezTo>
                  <a:close/>
                  <a:moveTo>
                    <a:pt x="525" y="410"/>
                  </a:moveTo>
                  <a:cubicBezTo>
                    <a:pt x="524" y="410"/>
                    <a:pt x="522" y="409"/>
                    <a:pt x="520" y="408"/>
                  </a:cubicBezTo>
                  <a:cubicBezTo>
                    <a:pt x="515" y="405"/>
                    <a:pt x="513" y="398"/>
                    <a:pt x="516" y="393"/>
                  </a:cubicBezTo>
                  <a:cubicBezTo>
                    <a:pt x="532" y="363"/>
                    <a:pt x="532" y="363"/>
                    <a:pt x="532" y="363"/>
                  </a:cubicBezTo>
                  <a:cubicBezTo>
                    <a:pt x="535" y="358"/>
                    <a:pt x="542" y="356"/>
                    <a:pt x="547" y="359"/>
                  </a:cubicBezTo>
                  <a:cubicBezTo>
                    <a:pt x="553" y="362"/>
                    <a:pt x="555" y="369"/>
                    <a:pt x="552" y="374"/>
                  </a:cubicBezTo>
                  <a:cubicBezTo>
                    <a:pt x="535" y="404"/>
                    <a:pt x="535" y="404"/>
                    <a:pt x="535" y="404"/>
                  </a:cubicBezTo>
                  <a:cubicBezTo>
                    <a:pt x="533" y="408"/>
                    <a:pt x="529" y="410"/>
                    <a:pt x="525" y="410"/>
                  </a:cubicBezTo>
                  <a:close/>
                  <a:moveTo>
                    <a:pt x="558" y="350"/>
                  </a:moveTo>
                  <a:cubicBezTo>
                    <a:pt x="556" y="350"/>
                    <a:pt x="554" y="350"/>
                    <a:pt x="553" y="349"/>
                  </a:cubicBezTo>
                  <a:cubicBezTo>
                    <a:pt x="547" y="346"/>
                    <a:pt x="545" y="339"/>
                    <a:pt x="548" y="334"/>
                  </a:cubicBezTo>
                  <a:cubicBezTo>
                    <a:pt x="564" y="304"/>
                    <a:pt x="564" y="304"/>
                    <a:pt x="564" y="304"/>
                  </a:cubicBezTo>
                  <a:cubicBezTo>
                    <a:pt x="567" y="298"/>
                    <a:pt x="574" y="296"/>
                    <a:pt x="580" y="299"/>
                  </a:cubicBezTo>
                  <a:cubicBezTo>
                    <a:pt x="585" y="302"/>
                    <a:pt x="587" y="309"/>
                    <a:pt x="584" y="315"/>
                  </a:cubicBezTo>
                  <a:cubicBezTo>
                    <a:pt x="568" y="344"/>
                    <a:pt x="568" y="344"/>
                    <a:pt x="568" y="344"/>
                  </a:cubicBezTo>
                  <a:cubicBezTo>
                    <a:pt x="566" y="348"/>
                    <a:pt x="562" y="350"/>
                    <a:pt x="558" y="350"/>
                  </a:cubicBezTo>
                  <a:close/>
                  <a:moveTo>
                    <a:pt x="591" y="291"/>
                  </a:moveTo>
                  <a:cubicBezTo>
                    <a:pt x="589" y="291"/>
                    <a:pt x="587" y="291"/>
                    <a:pt x="585" y="290"/>
                  </a:cubicBezTo>
                  <a:cubicBezTo>
                    <a:pt x="580" y="287"/>
                    <a:pt x="578" y="280"/>
                    <a:pt x="581" y="274"/>
                  </a:cubicBezTo>
                  <a:cubicBezTo>
                    <a:pt x="597" y="245"/>
                    <a:pt x="597" y="245"/>
                    <a:pt x="597" y="245"/>
                  </a:cubicBezTo>
                  <a:cubicBezTo>
                    <a:pt x="600" y="239"/>
                    <a:pt x="607" y="237"/>
                    <a:pt x="612" y="240"/>
                  </a:cubicBezTo>
                  <a:cubicBezTo>
                    <a:pt x="618" y="243"/>
                    <a:pt x="620" y="250"/>
                    <a:pt x="617" y="255"/>
                  </a:cubicBezTo>
                  <a:cubicBezTo>
                    <a:pt x="601" y="285"/>
                    <a:pt x="601" y="285"/>
                    <a:pt x="601" y="285"/>
                  </a:cubicBezTo>
                  <a:cubicBezTo>
                    <a:pt x="599" y="289"/>
                    <a:pt x="595" y="291"/>
                    <a:pt x="591" y="291"/>
                  </a:cubicBezTo>
                  <a:close/>
                  <a:moveTo>
                    <a:pt x="623" y="232"/>
                  </a:moveTo>
                  <a:cubicBezTo>
                    <a:pt x="621" y="232"/>
                    <a:pt x="620" y="231"/>
                    <a:pt x="618" y="230"/>
                  </a:cubicBezTo>
                  <a:cubicBezTo>
                    <a:pt x="612" y="227"/>
                    <a:pt x="610" y="220"/>
                    <a:pt x="613" y="215"/>
                  </a:cubicBezTo>
                  <a:cubicBezTo>
                    <a:pt x="630" y="185"/>
                    <a:pt x="630" y="185"/>
                    <a:pt x="630" y="185"/>
                  </a:cubicBezTo>
                  <a:cubicBezTo>
                    <a:pt x="633" y="180"/>
                    <a:pt x="640" y="178"/>
                    <a:pt x="645" y="181"/>
                  </a:cubicBezTo>
                  <a:cubicBezTo>
                    <a:pt x="651" y="184"/>
                    <a:pt x="653" y="191"/>
                    <a:pt x="650" y="196"/>
                  </a:cubicBezTo>
                  <a:cubicBezTo>
                    <a:pt x="633" y="226"/>
                    <a:pt x="633" y="226"/>
                    <a:pt x="633" y="226"/>
                  </a:cubicBezTo>
                  <a:cubicBezTo>
                    <a:pt x="631" y="230"/>
                    <a:pt x="627" y="232"/>
                    <a:pt x="623" y="232"/>
                  </a:cubicBezTo>
                  <a:close/>
                  <a:moveTo>
                    <a:pt x="656" y="172"/>
                  </a:moveTo>
                  <a:cubicBezTo>
                    <a:pt x="654" y="172"/>
                    <a:pt x="652" y="172"/>
                    <a:pt x="650" y="171"/>
                  </a:cubicBezTo>
                  <a:cubicBezTo>
                    <a:pt x="645" y="168"/>
                    <a:pt x="643" y="161"/>
                    <a:pt x="646" y="156"/>
                  </a:cubicBezTo>
                  <a:cubicBezTo>
                    <a:pt x="662" y="126"/>
                    <a:pt x="662" y="126"/>
                    <a:pt x="662" y="126"/>
                  </a:cubicBezTo>
                  <a:cubicBezTo>
                    <a:pt x="665" y="120"/>
                    <a:pt x="672" y="118"/>
                    <a:pt x="678" y="121"/>
                  </a:cubicBezTo>
                  <a:cubicBezTo>
                    <a:pt x="683" y="124"/>
                    <a:pt x="685" y="131"/>
                    <a:pt x="682" y="137"/>
                  </a:cubicBezTo>
                  <a:cubicBezTo>
                    <a:pt x="666" y="166"/>
                    <a:pt x="666" y="166"/>
                    <a:pt x="666" y="166"/>
                  </a:cubicBezTo>
                  <a:cubicBezTo>
                    <a:pt x="664" y="170"/>
                    <a:pt x="660" y="172"/>
                    <a:pt x="656" y="172"/>
                  </a:cubicBezTo>
                  <a:close/>
                  <a:moveTo>
                    <a:pt x="689" y="113"/>
                  </a:moveTo>
                  <a:cubicBezTo>
                    <a:pt x="687" y="113"/>
                    <a:pt x="685" y="113"/>
                    <a:pt x="683" y="112"/>
                  </a:cubicBezTo>
                  <a:cubicBezTo>
                    <a:pt x="678" y="109"/>
                    <a:pt x="676" y="102"/>
                    <a:pt x="679" y="96"/>
                  </a:cubicBezTo>
                  <a:cubicBezTo>
                    <a:pt x="695" y="66"/>
                    <a:pt x="695" y="66"/>
                    <a:pt x="695" y="66"/>
                  </a:cubicBezTo>
                  <a:cubicBezTo>
                    <a:pt x="698" y="61"/>
                    <a:pt x="705" y="59"/>
                    <a:pt x="710" y="62"/>
                  </a:cubicBezTo>
                  <a:cubicBezTo>
                    <a:pt x="716" y="65"/>
                    <a:pt x="718" y="72"/>
                    <a:pt x="715" y="77"/>
                  </a:cubicBezTo>
                  <a:cubicBezTo>
                    <a:pt x="698" y="107"/>
                    <a:pt x="698" y="107"/>
                    <a:pt x="698" y="107"/>
                  </a:cubicBezTo>
                  <a:cubicBezTo>
                    <a:pt x="696" y="111"/>
                    <a:pt x="693" y="113"/>
                    <a:pt x="689" y="113"/>
                  </a:cubicBezTo>
                  <a:close/>
                  <a:moveTo>
                    <a:pt x="721" y="54"/>
                  </a:moveTo>
                  <a:cubicBezTo>
                    <a:pt x="719" y="54"/>
                    <a:pt x="718" y="53"/>
                    <a:pt x="716" y="52"/>
                  </a:cubicBezTo>
                  <a:cubicBezTo>
                    <a:pt x="710" y="49"/>
                    <a:pt x="708" y="42"/>
                    <a:pt x="711" y="37"/>
                  </a:cubicBezTo>
                  <a:cubicBezTo>
                    <a:pt x="728" y="7"/>
                    <a:pt x="728" y="7"/>
                    <a:pt x="728" y="7"/>
                  </a:cubicBezTo>
                  <a:cubicBezTo>
                    <a:pt x="731" y="2"/>
                    <a:pt x="738" y="0"/>
                    <a:pt x="743" y="3"/>
                  </a:cubicBezTo>
                  <a:cubicBezTo>
                    <a:pt x="749" y="6"/>
                    <a:pt x="751" y="13"/>
                    <a:pt x="748" y="18"/>
                  </a:cubicBezTo>
                  <a:cubicBezTo>
                    <a:pt x="731" y="48"/>
                    <a:pt x="731" y="48"/>
                    <a:pt x="731" y="48"/>
                  </a:cubicBezTo>
                  <a:cubicBezTo>
                    <a:pt x="729" y="51"/>
                    <a:pt x="725" y="54"/>
                    <a:pt x="721" y="54"/>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03" name="Freeform: Shape 41"/>
            <p:cNvSpPr/>
            <p:nvPr/>
          </p:nvSpPr>
          <p:spPr bwMode="auto">
            <a:xfrm>
              <a:off x="6515558" y="1907067"/>
              <a:ext cx="92213" cy="113092"/>
            </a:xfrm>
            <a:custGeom>
              <a:avLst/>
              <a:gdLst/>
              <a:ahLst/>
              <a:cxnLst>
                <a:cxn ang="0">
                  <a:pos x="13" y="54"/>
                </a:cxn>
                <a:cxn ang="0">
                  <a:pos x="8" y="52"/>
                </a:cxn>
                <a:cxn ang="0">
                  <a:pos x="3" y="37"/>
                </a:cxn>
                <a:cxn ang="0">
                  <a:pos x="9" y="27"/>
                </a:cxn>
                <a:cxn ang="0">
                  <a:pos x="12" y="22"/>
                </a:cxn>
                <a:cxn ang="0">
                  <a:pos x="13" y="20"/>
                </a:cxn>
                <a:cxn ang="0">
                  <a:pos x="21" y="7"/>
                </a:cxn>
                <a:cxn ang="0">
                  <a:pos x="37" y="4"/>
                </a:cxn>
                <a:cxn ang="0">
                  <a:pos x="40" y="20"/>
                </a:cxn>
                <a:cxn ang="0">
                  <a:pos x="32" y="34"/>
                </a:cxn>
                <a:cxn ang="0">
                  <a:pos x="31" y="35"/>
                </a:cxn>
                <a:cxn ang="0">
                  <a:pos x="29" y="38"/>
                </a:cxn>
                <a:cxn ang="0">
                  <a:pos x="23" y="48"/>
                </a:cxn>
                <a:cxn ang="0">
                  <a:pos x="13" y="54"/>
                </a:cxn>
              </a:cxnLst>
              <a:rect l="0" t="0" r="r" b="b"/>
              <a:pathLst>
                <a:path w="44" h="54">
                  <a:moveTo>
                    <a:pt x="13" y="54"/>
                  </a:moveTo>
                  <a:cubicBezTo>
                    <a:pt x="11" y="54"/>
                    <a:pt x="9" y="53"/>
                    <a:pt x="8" y="52"/>
                  </a:cubicBezTo>
                  <a:cubicBezTo>
                    <a:pt x="2" y="49"/>
                    <a:pt x="0" y="42"/>
                    <a:pt x="3" y="37"/>
                  </a:cubicBezTo>
                  <a:cubicBezTo>
                    <a:pt x="5" y="33"/>
                    <a:pt x="7" y="30"/>
                    <a:pt x="9" y="27"/>
                  </a:cubicBezTo>
                  <a:cubicBezTo>
                    <a:pt x="12" y="22"/>
                    <a:pt x="12" y="22"/>
                    <a:pt x="12" y="22"/>
                  </a:cubicBezTo>
                  <a:cubicBezTo>
                    <a:pt x="12" y="21"/>
                    <a:pt x="13" y="21"/>
                    <a:pt x="13" y="20"/>
                  </a:cubicBezTo>
                  <a:cubicBezTo>
                    <a:pt x="16" y="16"/>
                    <a:pt x="19" y="11"/>
                    <a:pt x="21" y="7"/>
                  </a:cubicBezTo>
                  <a:cubicBezTo>
                    <a:pt x="25" y="2"/>
                    <a:pt x="32" y="0"/>
                    <a:pt x="37" y="4"/>
                  </a:cubicBezTo>
                  <a:cubicBezTo>
                    <a:pt x="42" y="7"/>
                    <a:pt x="44" y="14"/>
                    <a:pt x="40" y="20"/>
                  </a:cubicBezTo>
                  <a:cubicBezTo>
                    <a:pt x="37" y="24"/>
                    <a:pt x="34" y="29"/>
                    <a:pt x="32" y="34"/>
                  </a:cubicBezTo>
                  <a:cubicBezTo>
                    <a:pt x="31" y="34"/>
                    <a:pt x="31" y="35"/>
                    <a:pt x="31" y="35"/>
                  </a:cubicBezTo>
                  <a:cubicBezTo>
                    <a:pt x="29" y="38"/>
                    <a:pt x="29" y="38"/>
                    <a:pt x="29" y="38"/>
                  </a:cubicBezTo>
                  <a:cubicBezTo>
                    <a:pt x="27" y="41"/>
                    <a:pt x="25" y="45"/>
                    <a:pt x="23" y="48"/>
                  </a:cubicBezTo>
                  <a:cubicBezTo>
                    <a:pt x="21" y="52"/>
                    <a:pt x="17" y="54"/>
                    <a:pt x="13" y="54"/>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05" name="Freeform: Shape 42"/>
            <p:cNvSpPr/>
            <p:nvPr/>
          </p:nvSpPr>
          <p:spPr bwMode="auto">
            <a:xfrm>
              <a:off x="6595593" y="1362487"/>
              <a:ext cx="2221812" cy="2188755"/>
            </a:xfrm>
            <a:custGeom>
              <a:avLst/>
              <a:gdLst/>
              <a:ahLst/>
              <a:cxnLst>
                <a:cxn ang="0">
                  <a:pos x="859" y="1007"/>
                </a:cxn>
                <a:cxn ang="0">
                  <a:pos x="841" y="1049"/>
                </a:cxn>
                <a:cxn ang="0">
                  <a:pos x="906" y="958"/>
                </a:cxn>
                <a:cxn ang="0">
                  <a:pos x="892" y="1002"/>
                </a:cxn>
                <a:cxn ang="0">
                  <a:pos x="947" y="904"/>
                </a:cxn>
                <a:cxn ang="0">
                  <a:pos x="936" y="950"/>
                </a:cxn>
                <a:cxn ang="0">
                  <a:pos x="981" y="846"/>
                </a:cxn>
                <a:cxn ang="0">
                  <a:pos x="974" y="893"/>
                </a:cxn>
                <a:cxn ang="0">
                  <a:pos x="1008" y="785"/>
                </a:cxn>
                <a:cxn ang="0">
                  <a:pos x="1006" y="832"/>
                </a:cxn>
                <a:cxn ang="0">
                  <a:pos x="1027" y="720"/>
                </a:cxn>
                <a:cxn ang="0">
                  <a:pos x="1029" y="767"/>
                </a:cxn>
                <a:cxn ang="0">
                  <a:pos x="1039" y="654"/>
                </a:cxn>
                <a:cxn ang="0">
                  <a:pos x="1045" y="700"/>
                </a:cxn>
                <a:cxn ang="0">
                  <a:pos x="1042" y="590"/>
                </a:cxn>
                <a:cxn ang="0">
                  <a:pos x="1065" y="586"/>
                </a:cxn>
                <a:cxn ang="0">
                  <a:pos x="1052" y="563"/>
                </a:cxn>
                <a:cxn ang="0">
                  <a:pos x="1060" y="516"/>
                </a:cxn>
                <a:cxn ang="0">
                  <a:pos x="1044" y="495"/>
                </a:cxn>
                <a:cxn ang="0">
                  <a:pos x="1048" y="448"/>
                </a:cxn>
                <a:cxn ang="0">
                  <a:pos x="1027" y="429"/>
                </a:cxn>
                <a:cxn ang="0">
                  <a:pos x="1027" y="381"/>
                </a:cxn>
                <a:cxn ang="0">
                  <a:pos x="1003" y="364"/>
                </a:cxn>
                <a:cxn ang="0">
                  <a:pos x="998" y="317"/>
                </a:cxn>
                <a:cxn ang="0">
                  <a:pos x="971" y="304"/>
                </a:cxn>
                <a:cxn ang="0">
                  <a:pos x="962" y="257"/>
                </a:cxn>
                <a:cxn ang="0">
                  <a:pos x="13" y="258"/>
                </a:cxn>
                <a:cxn ang="0">
                  <a:pos x="41" y="210"/>
                </a:cxn>
                <a:cxn ang="0">
                  <a:pos x="933" y="247"/>
                </a:cxn>
                <a:cxn ang="0">
                  <a:pos x="919" y="202"/>
                </a:cxn>
                <a:cxn ang="0">
                  <a:pos x="57" y="205"/>
                </a:cxn>
                <a:cxn ang="0">
                  <a:pos x="89" y="161"/>
                </a:cxn>
                <a:cxn ang="0">
                  <a:pos x="887" y="195"/>
                </a:cxn>
                <a:cxn ang="0">
                  <a:pos x="870" y="152"/>
                </a:cxn>
                <a:cxn ang="0">
                  <a:pos x="106" y="158"/>
                </a:cxn>
                <a:cxn ang="0">
                  <a:pos x="143" y="118"/>
                </a:cxn>
                <a:cxn ang="0">
                  <a:pos x="836" y="149"/>
                </a:cxn>
                <a:cxn ang="0">
                  <a:pos x="815" y="108"/>
                </a:cxn>
                <a:cxn ang="0">
                  <a:pos x="162" y="117"/>
                </a:cxn>
                <a:cxn ang="0">
                  <a:pos x="201" y="82"/>
                </a:cxn>
                <a:cxn ang="0">
                  <a:pos x="780" y="109"/>
                </a:cxn>
                <a:cxn ang="0">
                  <a:pos x="756" y="71"/>
                </a:cxn>
                <a:cxn ang="0">
                  <a:pos x="221" y="83"/>
                </a:cxn>
                <a:cxn ang="0">
                  <a:pos x="263" y="52"/>
                </a:cxn>
                <a:cxn ang="0">
                  <a:pos x="720" y="77"/>
                </a:cxn>
                <a:cxn ang="0">
                  <a:pos x="692" y="41"/>
                </a:cxn>
                <a:cxn ang="0">
                  <a:pos x="285" y="56"/>
                </a:cxn>
                <a:cxn ang="0">
                  <a:pos x="328" y="31"/>
                </a:cxn>
                <a:cxn ang="0">
                  <a:pos x="656" y="51"/>
                </a:cxn>
                <a:cxn ang="0">
                  <a:pos x="626" y="19"/>
                </a:cxn>
                <a:cxn ang="0">
                  <a:pos x="351" y="37"/>
                </a:cxn>
                <a:cxn ang="0">
                  <a:pos x="395" y="17"/>
                </a:cxn>
                <a:cxn ang="0">
                  <a:pos x="589" y="34"/>
                </a:cxn>
                <a:cxn ang="0">
                  <a:pos x="557" y="6"/>
                </a:cxn>
                <a:cxn ang="0">
                  <a:pos x="418" y="26"/>
                </a:cxn>
                <a:cxn ang="0">
                  <a:pos x="464" y="12"/>
                </a:cxn>
                <a:cxn ang="0">
                  <a:pos x="521" y="25"/>
                </a:cxn>
                <a:cxn ang="0">
                  <a:pos x="487" y="0"/>
                </a:cxn>
              </a:cxnLst>
              <a:rect l="0" t="0" r="r" b="b"/>
              <a:pathLst>
                <a:path w="1065" h="1049">
                  <a:moveTo>
                    <a:pt x="841" y="1049"/>
                  </a:moveTo>
                  <a:cubicBezTo>
                    <a:pt x="838" y="1049"/>
                    <a:pt x="835" y="1047"/>
                    <a:pt x="832" y="1045"/>
                  </a:cubicBezTo>
                  <a:cubicBezTo>
                    <a:pt x="828" y="1040"/>
                    <a:pt x="829" y="1033"/>
                    <a:pt x="834" y="1029"/>
                  </a:cubicBezTo>
                  <a:cubicBezTo>
                    <a:pt x="843" y="1022"/>
                    <a:pt x="851" y="1014"/>
                    <a:pt x="859" y="1007"/>
                  </a:cubicBezTo>
                  <a:cubicBezTo>
                    <a:pt x="864" y="1002"/>
                    <a:pt x="871" y="1003"/>
                    <a:pt x="875" y="1007"/>
                  </a:cubicBezTo>
                  <a:cubicBezTo>
                    <a:pt x="880" y="1012"/>
                    <a:pt x="879" y="1019"/>
                    <a:pt x="875" y="1023"/>
                  </a:cubicBezTo>
                  <a:cubicBezTo>
                    <a:pt x="866" y="1031"/>
                    <a:pt x="857" y="1039"/>
                    <a:pt x="848" y="1046"/>
                  </a:cubicBezTo>
                  <a:cubicBezTo>
                    <a:pt x="846" y="1048"/>
                    <a:pt x="844" y="1049"/>
                    <a:pt x="841" y="1049"/>
                  </a:cubicBezTo>
                  <a:close/>
                  <a:moveTo>
                    <a:pt x="892" y="1002"/>
                  </a:moveTo>
                  <a:cubicBezTo>
                    <a:pt x="889" y="1002"/>
                    <a:pt x="886" y="1001"/>
                    <a:pt x="884" y="999"/>
                  </a:cubicBezTo>
                  <a:cubicBezTo>
                    <a:pt x="879" y="995"/>
                    <a:pt x="879" y="988"/>
                    <a:pt x="883" y="983"/>
                  </a:cubicBezTo>
                  <a:cubicBezTo>
                    <a:pt x="891" y="975"/>
                    <a:pt x="899" y="967"/>
                    <a:pt x="906" y="958"/>
                  </a:cubicBezTo>
                  <a:cubicBezTo>
                    <a:pt x="910" y="953"/>
                    <a:pt x="917" y="953"/>
                    <a:pt x="922" y="957"/>
                  </a:cubicBezTo>
                  <a:cubicBezTo>
                    <a:pt x="927" y="961"/>
                    <a:pt x="927" y="968"/>
                    <a:pt x="923" y="973"/>
                  </a:cubicBezTo>
                  <a:cubicBezTo>
                    <a:pt x="916" y="982"/>
                    <a:pt x="908" y="990"/>
                    <a:pt x="900" y="999"/>
                  </a:cubicBezTo>
                  <a:cubicBezTo>
                    <a:pt x="898" y="1001"/>
                    <a:pt x="895" y="1002"/>
                    <a:pt x="892" y="1002"/>
                  </a:cubicBezTo>
                  <a:close/>
                  <a:moveTo>
                    <a:pt x="936" y="950"/>
                  </a:moveTo>
                  <a:cubicBezTo>
                    <a:pt x="934" y="950"/>
                    <a:pt x="931" y="949"/>
                    <a:pt x="929" y="948"/>
                  </a:cubicBezTo>
                  <a:cubicBezTo>
                    <a:pt x="924" y="944"/>
                    <a:pt x="923" y="937"/>
                    <a:pt x="927" y="932"/>
                  </a:cubicBezTo>
                  <a:cubicBezTo>
                    <a:pt x="934" y="923"/>
                    <a:pt x="941" y="914"/>
                    <a:pt x="947" y="904"/>
                  </a:cubicBezTo>
                  <a:cubicBezTo>
                    <a:pt x="950" y="899"/>
                    <a:pt x="957" y="898"/>
                    <a:pt x="963" y="901"/>
                  </a:cubicBezTo>
                  <a:cubicBezTo>
                    <a:pt x="968" y="905"/>
                    <a:pt x="969" y="912"/>
                    <a:pt x="966" y="917"/>
                  </a:cubicBezTo>
                  <a:cubicBezTo>
                    <a:pt x="959" y="927"/>
                    <a:pt x="952" y="936"/>
                    <a:pt x="945" y="946"/>
                  </a:cubicBezTo>
                  <a:cubicBezTo>
                    <a:pt x="943" y="949"/>
                    <a:pt x="940" y="950"/>
                    <a:pt x="936" y="950"/>
                  </a:cubicBezTo>
                  <a:close/>
                  <a:moveTo>
                    <a:pt x="974" y="893"/>
                  </a:moveTo>
                  <a:cubicBezTo>
                    <a:pt x="973" y="893"/>
                    <a:pt x="971" y="892"/>
                    <a:pt x="969" y="891"/>
                  </a:cubicBezTo>
                  <a:cubicBezTo>
                    <a:pt x="963" y="888"/>
                    <a:pt x="962" y="881"/>
                    <a:pt x="965" y="876"/>
                  </a:cubicBezTo>
                  <a:cubicBezTo>
                    <a:pt x="970" y="866"/>
                    <a:pt x="976" y="856"/>
                    <a:pt x="981" y="846"/>
                  </a:cubicBezTo>
                  <a:cubicBezTo>
                    <a:pt x="984" y="841"/>
                    <a:pt x="991" y="839"/>
                    <a:pt x="996" y="841"/>
                  </a:cubicBezTo>
                  <a:cubicBezTo>
                    <a:pt x="1002" y="844"/>
                    <a:pt x="1004" y="851"/>
                    <a:pt x="1001" y="857"/>
                  </a:cubicBezTo>
                  <a:cubicBezTo>
                    <a:pt x="996" y="867"/>
                    <a:pt x="990" y="877"/>
                    <a:pt x="984" y="887"/>
                  </a:cubicBezTo>
                  <a:cubicBezTo>
                    <a:pt x="982" y="891"/>
                    <a:pt x="978" y="893"/>
                    <a:pt x="974" y="893"/>
                  </a:cubicBezTo>
                  <a:close/>
                  <a:moveTo>
                    <a:pt x="1006" y="832"/>
                  </a:moveTo>
                  <a:cubicBezTo>
                    <a:pt x="1004" y="832"/>
                    <a:pt x="1003" y="831"/>
                    <a:pt x="1001" y="831"/>
                  </a:cubicBezTo>
                  <a:cubicBezTo>
                    <a:pt x="995" y="828"/>
                    <a:pt x="993" y="822"/>
                    <a:pt x="995" y="816"/>
                  </a:cubicBezTo>
                  <a:cubicBezTo>
                    <a:pt x="1000" y="806"/>
                    <a:pt x="1004" y="795"/>
                    <a:pt x="1008" y="785"/>
                  </a:cubicBezTo>
                  <a:cubicBezTo>
                    <a:pt x="1010" y="779"/>
                    <a:pt x="1016" y="776"/>
                    <a:pt x="1022" y="778"/>
                  </a:cubicBezTo>
                  <a:cubicBezTo>
                    <a:pt x="1028" y="780"/>
                    <a:pt x="1031" y="786"/>
                    <a:pt x="1029" y="792"/>
                  </a:cubicBezTo>
                  <a:cubicBezTo>
                    <a:pt x="1025" y="803"/>
                    <a:pt x="1021" y="814"/>
                    <a:pt x="1016" y="825"/>
                  </a:cubicBezTo>
                  <a:cubicBezTo>
                    <a:pt x="1014" y="829"/>
                    <a:pt x="1010" y="832"/>
                    <a:pt x="1006" y="832"/>
                  </a:cubicBezTo>
                  <a:close/>
                  <a:moveTo>
                    <a:pt x="1029" y="767"/>
                  </a:moveTo>
                  <a:cubicBezTo>
                    <a:pt x="1028" y="767"/>
                    <a:pt x="1027" y="767"/>
                    <a:pt x="1026" y="767"/>
                  </a:cubicBezTo>
                  <a:cubicBezTo>
                    <a:pt x="1020" y="765"/>
                    <a:pt x="1017" y="759"/>
                    <a:pt x="1018" y="753"/>
                  </a:cubicBezTo>
                  <a:cubicBezTo>
                    <a:pt x="1022" y="742"/>
                    <a:pt x="1024" y="731"/>
                    <a:pt x="1027" y="720"/>
                  </a:cubicBezTo>
                  <a:cubicBezTo>
                    <a:pt x="1028" y="714"/>
                    <a:pt x="1035" y="710"/>
                    <a:pt x="1041" y="712"/>
                  </a:cubicBezTo>
                  <a:cubicBezTo>
                    <a:pt x="1047" y="713"/>
                    <a:pt x="1051" y="719"/>
                    <a:pt x="1049" y="725"/>
                  </a:cubicBezTo>
                  <a:cubicBezTo>
                    <a:pt x="1046" y="737"/>
                    <a:pt x="1043" y="748"/>
                    <a:pt x="1040" y="759"/>
                  </a:cubicBezTo>
                  <a:cubicBezTo>
                    <a:pt x="1039" y="764"/>
                    <a:pt x="1034" y="767"/>
                    <a:pt x="1029" y="767"/>
                  </a:cubicBezTo>
                  <a:close/>
                  <a:moveTo>
                    <a:pt x="1045" y="700"/>
                  </a:moveTo>
                  <a:cubicBezTo>
                    <a:pt x="1044" y="700"/>
                    <a:pt x="1044" y="700"/>
                    <a:pt x="1043" y="700"/>
                  </a:cubicBezTo>
                  <a:cubicBezTo>
                    <a:pt x="1037" y="699"/>
                    <a:pt x="1033" y="693"/>
                    <a:pt x="1034" y="687"/>
                  </a:cubicBezTo>
                  <a:cubicBezTo>
                    <a:pt x="1036" y="676"/>
                    <a:pt x="1037" y="665"/>
                    <a:pt x="1039" y="654"/>
                  </a:cubicBezTo>
                  <a:cubicBezTo>
                    <a:pt x="1039" y="647"/>
                    <a:pt x="1045" y="643"/>
                    <a:pt x="1051" y="644"/>
                  </a:cubicBezTo>
                  <a:cubicBezTo>
                    <a:pt x="1057" y="644"/>
                    <a:pt x="1062" y="650"/>
                    <a:pt x="1061" y="656"/>
                  </a:cubicBezTo>
                  <a:cubicBezTo>
                    <a:pt x="1060" y="668"/>
                    <a:pt x="1058" y="679"/>
                    <a:pt x="1056" y="691"/>
                  </a:cubicBezTo>
                  <a:cubicBezTo>
                    <a:pt x="1055" y="696"/>
                    <a:pt x="1050" y="700"/>
                    <a:pt x="1045" y="700"/>
                  </a:cubicBezTo>
                  <a:close/>
                  <a:moveTo>
                    <a:pt x="1053" y="632"/>
                  </a:moveTo>
                  <a:cubicBezTo>
                    <a:pt x="1052" y="632"/>
                    <a:pt x="1052" y="632"/>
                    <a:pt x="1052" y="632"/>
                  </a:cubicBezTo>
                  <a:cubicBezTo>
                    <a:pt x="1046" y="632"/>
                    <a:pt x="1041" y="626"/>
                    <a:pt x="1041" y="620"/>
                  </a:cubicBezTo>
                  <a:cubicBezTo>
                    <a:pt x="1042" y="610"/>
                    <a:pt x="1042" y="600"/>
                    <a:pt x="1042" y="590"/>
                  </a:cubicBezTo>
                  <a:cubicBezTo>
                    <a:pt x="1042" y="586"/>
                    <a:pt x="1042" y="586"/>
                    <a:pt x="1042" y="586"/>
                  </a:cubicBezTo>
                  <a:cubicBezTo>
                    <a:pt x="1042" y="580"/>
                    <a:pt x="1047" y="575"/>
                    <a:pt x="1053" y="575"/>
                  </a:cubicBezTo>
                  <a:cubicBezTo>
                    <a:pt x="1053" y="575"/>
                    <a:pt x="1053" y="575"/>
                    <a:pt x="1053" y="575"/>
                  </a:cubicBezTo>
                  <a:cubicBezTo>
                    <a:pt x="1060" y="575"/>
                    <a:pt x="1065" y="580"/>
                    <a:pt x="1065" y="586"/>
                  </a:cubicBezTo>
                  <a:cubicBezTo>
                    <a:pt x="1065" y="590"/>
                    <a:pt x="1065" y="590"/>
                    <a:pt x="1065" y="590"/>
                  </a:cubicBezTo>
                  <a:cubicBezTo>
                    <a:pt x="1065" y="600"/>
                    <a:pt x="1065" y="611"/>
                    <a:pt x="1064" y="621"/>
                  </a:cubicBezTo>
                  <a:cubicBezTo>
                    <a:pt x="1064" y="627"/>
                    <a:pt x="1059" y="632"/>
                    <a:pt x="1053" y="632"/>
                  </a:cubicBezTo>
                  <a:close/>
                  <a:moveTo>
                    <a:pt x="1052" y="563"/>
                  </a:moveTo>
                  <a:cubicBezTo>
                    <a:pt x="1046" y="563"/>
                    <a:pt x="1041" y="559"/>
                    <a:pt x="1041" y="553"/>
                  </a:cubicBezTo>
                  <a:cubicBezTo>
                    <a:pt x="1040" y="542"/>
                    <a:pt x="1039" y="530"/>
                    <a:pt x="1038" y="519"/>
                  </a:cubicBezTo>
                  <a:cubicBezTo>
                    <a:pt x="1037" y="513"/>
                    <a:pt x="1041" y="507"/>
                    <a:pt x="1048" y="507"/>
                  </a:cubicBezTo>
                  <a:cubicBezTo>
                    <a:pt x="1054" y="506"/>
                    <a:pt x="1060" y="510"/>
                    <a:pt x="1060" y="516"/>
                  </a:cubicBezTo>
                  <a:cubicBezTo>
                    <a:pt x="1062" y="528"/>
                    <a:pt x="1063" y="540"/>
                    <a:pt x="1064" y="551"/>
                  </a:cubicBezTo>
                  <a:cubicBezTo>
                    <a:pt x="1064" y="558"/>
                    <a:pt x="1059" y="563"/>
                    <a:pt x="1053" y="563"/>
                  </a:cubicBezTo>
                  <a:cubicBezTo>
                    <a:pt x="1053" y="563"/>
                    <a:pt x="1052" y="563"/>
                    <a:pt x="1052" y="563"/>
                  </a:cubicBezTo>
                  <a:close/>
                  <a:moveTo>
                    <a:pt x="1044" y="495"/>
                  </a:moveTo>
                  <a:cubicBezTo>
                    <a:pt x="1038" y="495"/>
                    <a:pt x="1034" y="491"/>
                    <a:pt x="1033" y="486"/>
                  </a:cubicBezTo>
                  <a:cubicBezTo>
                    <a:pt x="1031" y="475"/>
                    <a:pt x="1028" y="464"/>
                    <a:pt x="1026" y="453"/>
                  </a:cubicBezTo>
                  <a:cubicBezTo>
                    <a:pt x="1024" y="447"/>
                    <a:pt x="1028" y="441"/>
                    <a:pt x="1034" y="439"/>
                  </a:cubicBezTo>
                  <a:cubicBezTo>
                    <a:pt x="1040" y="438"/>
                    <a:pt x="1046" y="441"/>
                    <a:pt x="1048" y="448"/>
                  </a:cubicBezTo>
                  <a:cubicBezTo>
                    <a:pt x="1050" y="459"/>
                    <a:pt x="1053" y="470"/>
                    <a:pt x="1055" y="482"/>
                  </a:cubicBezTo>
                  <a:cubicBezTo>
                    <a:pt x="1056" y="488"/>
                    <a:pt x="1052" y="494"/>
                    <a:pt x="1046" y="495"/>
                  </a:cubicBezTo>
                  <a:cubicBezTo>
                    <a:pt x="1045" y="495"/>
                    <a:pt x="1045" y="495"/>
                    <a:pt x="1044" y="495"/>
                  </a:cubicBezTo>
                  <a:close/>
                  <a:moveTo>
                    <a:pt x="1027" y="429"/>
                  </a:moveTo>
                  <a:cubicBezTo>
                    <a:pt x="1023" y="429"/>
                    <a:pt x="1018" y="425"/>
                    <a:pt x="1017" y="421"/>
                  </a:cubicBezTo>
                  <a:cubicBezTo>
                    <a:pt x="1013" y="410"/>
                    <a:pt x="1010" y="399"/>
                    <a:pt x="1006" y="389"/>
                  </a:cubicBezTo>
                  <a:cubicBezTo>
                    <a:pt x="1003" y="383"/>
                    <a:pt x="1006" y="376"/>
                    <a:pt x="1012" y="374"/>
                  </a:cubicBezTo>
                  <a:cubicBezTo>
                    <a:pt x="1018" y="372"/>
                    <a:pt x="1025" y="375"/>
                    <a:pt x="1027" y="381"/>
                  </a:cubicBezTo>
                  <a:cubicBezTo>
                    <a:pt x="1031" y="392"/>
                    <a:pt x="1035" y="403"/>
                    <a:pt x="1038" y="414"/>
                  </a:cubicBezTo>
                  <a:cubicBezTo>
                    <a:pt x="1040" y="420"/>
                    <a:pt x="1037" y="426"/>
                    <a:pt x="1031" y="428"/>
                  </a:cubicBezTo>
                  <a:cubicBezTo>
                    <a:pt x="1030" y="428"/>
                    <a:pt x="1028" y="429"/>
                    <a:pt x="1027" y="429"/>
                  </a:cubicBezTo>
                  <a:close/>
                  <a:moveTo>
                    <a:pt x="1003" y="364"/>
                  </a:moveTo>
                  <a:cubicBezTo>
                    <a:pt x="999" y="364"/>
                    <a:pt x="995" y="362"/>
                    <a:pt x="993" y="358"/>
                  </a:cubicBezTo>
                  <a:cubicBezTo>
                    <a:pt x="988" y="347"/>
                    <a:pt x="983" y="337"/>
                    <a:pt x="978" y="327"/>
                  </a:cubicBezTo>
                  <a:cubicBezTo>
                    <a:pt x="975" y="322"/>
                    <a:pt x="977" y="315"/>
                    <a:pt x="983" y="312"/>
                  </a:cubicBezTo>
                  <a:cubicBezTo>
                    <a:pt x="988" y="309"/>
                    <a:pt x="995" y="311"/>
                    <a:pt x="998" y="317"/>
                  </a:cubicBezTo>
                  <a:cubicBezTo>
                    <a:pt x="1004" y="327"/>
                    <a:pt x="1009" y="338"/>
                    <a:pt x="1013" y="348"/>
                  </a:cubicBezTo>
                  <a:cubicBezTo>
                    <a:pt x="1016" y="354"/>
                    <a:pt x="1013" y="361"/>
                    <a:pt x="1008" y="363"/>
                  </a:cubicBezTo>
                  <a:cubicBezTo>
                    <a:pt x="1006" y="364"/>
                    <a:pt x="1005" y="364"/>
                    <a:pt x="1003" y="364"/>
                  </a:cubicBezTo>
                  <a:close/>
                  <a:moveTo>
                    <a:pt x="971" y="304"/>
                  </a:moveTo>
                  <a:cubicBezTo>
                    <a:pt x="967" y="304"/>
                    <a:pt x="964" y="302"/>
                    <a:pt x="962" y="298"/>
                  </a:cubicBezTo>
                  <a:cubicBezTo>
                    <a:pt x="956" y="288"/>
                    <a:pt x="950" y="279"/>
                    <a:pt x="943" y="270"/>
                  </a:cubicBezTo>
                  <a:cubicBezTo>
                    <a:pt x="940" y="265"/>
                    <a:pt x="941" y="257"/>
                    <a:pt x="946" y="254"/>
                  </a:cubicBezTo>
                  <a:cubicBezTo>
                    <a:pt x="952" y="250"/>
                    <a:pt x="959" y="252"/>
                    <a:pt x="962" y="257"/>
                  </a:cubicBezTo>
                  <a:cubicBezTo>
                    <a:pt x="969" y="267"/>
                    <a:pt x="975" y="276"/>
                    <a:pt x="981" y="286"/>
                  </a:cubicBezTo>
                  <a:cubicBezTo>
                    <a:pt x="984" y="292"/>
                    <a:pt x="983" y="299"/>
                    <a:pt x="977" y="302"/>
                  </a:cubicBezTo>
                  <a:cubicBezTo>
                    <a:pt x="975" y="303"/>
                    <a:pt x="973" y="304"/>
                    <a:pt x="971" y="304"/>
                  </a:cubicBezTo>
                  <a:close/>
                  <a:moveTo>
                    <a:pt x="13" y="258"/>
                  </a:moveTo>
                  <a:cubicBezTo>
                    <a:pt x="10" y="258"/>
                    <a:pt x="8" y="257"/>
                    <a:pt x="6" y="255"/>
                  </a:cubicBezTo>
                  <a:cubicBezTo>
                    <a:pt x="1" y="252"/>
                    <a:pt x="0" y="244"/>
                    <a:pt x="3" y="239"/>
                  </a:cubicBezTo>
                  <a:cubicBezTo>
                    <a:pt x="10" y="230"/>
                    <a:pt x="18" y="221"/>
                    <a:pt x="25" y="212"/>
                  </a:cubicBezTo>
                  <a:cubicBezTo>
                    <a:pt x="29" y="207"/>
                    <a:pt x="36" y="206"/>
                    <a:pt x="41" y="210"/>
                  </a:cubicBezTo>
                  <a:cubicBezTo>
                    <a:pt x="46" y="214"/>
                    <a:pt x="46" y="222"/>
                    <a:pt x="42" y="226"/>
                  </a:cubicBezTo>
                  <a:cubicBezTo>
                    <a:pt x="35" y="235"/>
                    <a:pt x="28" y="244"/>
                    <a:pt x="22" y="253"/>
                  </a:cubicBezTo>
                  <a:cubicBezTo>
                    <a:pt x="19" y="256"/>
                    <a:pt x="16" y="258"/>
                    <a:pt x="13" y="258"/>
                  </a:cubicBezTo>
                  <a:close/>
                  <a:moveTo>
                    <a:pt x="933" y="247"/>
                  </a:moveTo>
                  <a:cubicBezTo>
                    <a:pt x="929" y="247"/>
                    <a:pt x="926" y="245"/>
                    <a:pt x="924" y="242"/>
                  </a:cubicBezTo>
                  <a:cubicBezTo>
                    <a:pt x="917" y="234"/>
                    <a:pt x="910" y="225"/>
                    <a:pt x="902" y="216"/>
                  </a:cubicBezTo>
                  <a:cubicBezTo>
                    <a:pt x="898" y="212"/>
                    <a:pt x="899" y="205"/>
                    <a:pt x="903" y="200"/>
                  </a:cubicBezTo>
                  <a:cubicBezTo>
                    <a:pt x="908" y="196"/>
                    <a:pt x="915" y="197"/>
                    <a:pt x="919" y="202"/>
                  </a:cubicBezTo>
                  <a:cubicBezTo>
                    <a:pt x="927" y="210"/>
                    <a:pt x="934" y="219"/>
                    <a:pt x="942" y="229"/>
                  </a:cubicBezTo>
                  <a:cubicBezTo>
                    <a:pt x="945" y="234"/>
                    <a:pt x="944" y="241"/>
                    <a:pt x="940" y="245"/>
                  </a:cubicBezTo>
                  <a:cubicBezTo>
                    <a:pt x="937" y="246"/>
                    <a:pt x="935" y="247"/>
                    <a:pt x="933" y="247"/>
                  </a:cubicBezTo>
                  <a:close/>
                  <a:moveTo>
                    <a:pt x="57" y="205"/>
                  </a:moveTo>
                  <a:cubicBezTo>
                    <a:pt x="54" y="205"/>
                    <a:pt x="51" y="204"/>
                    <a:pt x="49" y="202"/>
                  </a:cubicBezTo>
                  <a:cubicBezTo>
                    <a:pt x="44" y="197"/>
                    <a:pt x="44" y="190"/>
                    <a:pt x="48" y="186"/>
                  </a:cubicBezTo>
                  <a:cubicBezTo>
                    <a:pt x="56" y="177"/>
                    <a:pt x="65" y="169"/>
                    <a:pt x="73" y="161"/>
                  </a:cubicBezTo>
                  <a:cubicBezTo>
                    <a:pt x="78" y="157"/>
                    <a:pt x="85" y="157"/>
                    <a:pt x="89" y="161"/>
                  </a:cubicBezTo>
                  <a:cubicBezTo>
                    <a:pt x="93" y="166"/>
                    <a:pt x="93" y="173"/>
                    <a:pt x="89" y="177"/>
                  </a:cubicBezTo>
                  <a:cubicBezTo>
                    <a:pt x="80" y="185"/>
                    <a:pt x="72" y="193"/>
                    <a:pt x="65" y="201"/>
                  </a:cubicBezTo>
                  <a:cubicBezTo>
                    <a:pt x="63" y="204"/>
                    <a:pt x="60" y="205"/>
                    <a:pt x="57" y="205"/>
                  </a:cubicBezTo>
                  <a:close/>
                  <a:moveTo>
                    <a:pt x="887" y="195"/>
                  </a:moveTo>
                  <a:cubicBezTo>
                    <a:pt x="884" y="195"/>
                    <a:pt x="882" y="194"/>
                    <a:pt x="879" y="192"/>
                  </a:cubicBezTo>
                  <a:cubicBezTo>
                    <a:pt x="871" y="184"/>
                    <a:pt x="863" y="176"/>
                    <a:pt x="855" y="168"/>
                  </a:cubicBezTo>
                  <a:cubicBezTo>
                    <a:pt x="850" y="164"/>
                    <a:pt x="850" y="157"/>
                    <a:pt x="854" y="152"/>
                  </a:cubicBezTo>
                  <a:cubicBezTo>
                    <a:pt x="858" y="148"/>
                    <a:pt x="865" y="147"/>
                    <a:pt x="870" y="152"/>
                  </a:cubicBezTo>
                  <a:cubicBezTo>
                    <a:pt x="879" y="159"/>
                    <a:pt x="887" y="168"/>
                    <a:pt x="895" y="176"/>
                  </a:cubicBezTo>
                  <a:cubicBezTo>
                    <a:pt x="900" y="180"/>
                    <a:pt x="900" y="188"/>
                    <a:pt x="895" y="192"/>
                  </a:cubicBezTo>
                  <a:cubicBezTo>
                    <a:pt x="893" y="194"/>
                    <a:pt x="890" y="195"/>
                    <a:pt x="887" y="195"/>
                  </a:cubicBezTo>
                  <a:close/>
                  <a:moveTo>
                    <a:pt x="106" y="158"/>
                  </a:moveTo>
                  <a:cubicBezTo>
                    <a:pt x="103" y="158"/>
                    <a:pt x="100" y="156"/>
                    <a:pt x="98" y="154"/>
                  </a:cubicBezTo>
                  <a:cubicBezTo>
                    <a:pt x="94" y="149"/>
                    <a:pt x="94" y="142"/>
                    <a:pt x="99" y="138"/>
                  </a:cubicBezTo>
                  <a:cubicBezTo>
                    <a:pt x="108" y="130"/>
                    <a:pt x="117" y="123"/>
                    <a:pt x="127" y="116"/>
                  </a:cubicBezTo>
                  <a:cubicBezTo>
                    <a:pt x="132" y="112"/>
                    <a:pt x="139" y="113"/>
                    <a:pt x="143" y="118"/>
                  </a:cubicBezTo>
                  <a:cubicBezTo>
                    <a:pt x="146" y="123"/>
                    <a:pt x="145" y="130"/>
                    <a:pt x="140" y="134"/>
                  </a:cubicBezTo>
                  <a:cubicBezTo>
                    <a:pt x="131" y="141"/>
                    <a:pt x="122" y="148"/>
                    <a:pt x="114" y="155"/>
                  </a:cubicBezTo>
                  <a:cubicBezTo>
                    <a:pt x="112" y="157"/>
                    <a:pt x="109" y="158"/>
                    <a:pt x="106" y="158"/>
                  </a:cubicBezTo>
                  <a:close/>
                  <a:moveTo>
                    <a:pt x="836" y="149"/>
                  </a:moveTo>
                  <a:cubicBezTo>
                    <a:pt x="834" y="149"/>
                    <a:pt x="831" y="148"/>
                    <a:pt x="829" y="147"/>
                  </a:cubicBezTo>
                  <a:cubicBezTo>
                    <a:pt x="821" y="140"/>
                    <a:pt x="812" y="133"/>
                    <a:pt x="802" y="126"/>
                  </a:cubicBezTo>
                  <a:cubicBezTo>
                    <a:pt x="797" y="123"/>
                    <a:pt x="796" y="116"/>
                    <a:pt x="800" y="111"/>
                  </a:cubicBezTo>
                  <a:cubicBezTo>
                    <a:pt x="803" y="105"/>
                    <a:pt x="810" y="104"/>
                    <a:pt x="815" y="108"/>
                  </a:cubicBezTo>
                  <a:cubicBezTo>
                    <a:pt x="825" y="115"/>
                    <a:pt x="834" y="122"/>
                    <a:pt x="843" y="129"/>
                  </a:cubicBezTo>
                  <a:cubicBezTo>
                    <a:pt x="848" y="133"/>
                    <a:pt x="849" y="140"/>
                    <a:pt x="845" y="145"/>
                  </a:cubicBezTo>
                  <a:cubicBezTo>
                    <a:pt x="843" y="148"/>
                    <a:pt x="840" y="149"/>
                    <a:pt x="836" y="149"/>
                  </a:cubicBezTo>
                  <a:close/>
                  <a:moveTo>
                    <a:pt x="162" y="117"/>
                  </a:moveTo>
                  <a:cubicBezTo>
                    <a:pt x="158" y="117"/>
                    <a:pt x="154" y="115"/>
                    <a:pt x="152" y="111"/>
                  </a:cubicBezTo>
                  <a:cubicBezTo>
                    <a:pt x="149" y="106"/>
                    <a:pt x="150" y="99"/>
                    <a:pt x="155" y="96"/>
                  </a:cubicBezTo>
                  <a:cubicBezTo>
                    <a:pt x="165" y="89"/>
                    <a:pt x="175" y="83"/>
                    <a:pt x="185" y="77"/>
                  </a:cubicBezTo>
                  <a:cubicBezTo>
                    <a:pt x="191" y="74"/>
                    <a:pt x="198" y="76"/>
                    <a:pt x="201" y="82"/>
                  </a:cubicBezTo>
                  <a:cubicBezTo>
                    <a:pt x="204" y="87"/>
                    <a:pt x="202" y="94"/>
                    <a:pt x="197" y="97"/>
                  </a:cubicBezTo>
                  <a:cubicBezTo>
                    <a:pt x="187" y="103"/>
                    <a:pt x="177" y="109"/>
                    <a:pt x="168" y="115"/>
                  </a:cubicBezTo>
                  <a:cubicBezTo>
                    <a:pt x="166" y="116"/>
                    <a:pt x="164" y="117"/>
                    <a:pt x="162" y="117"/>
                  </a:cubicBezTo>
                  <a:close/>
                  <a:moveTo>
                    <a:pt x="780" y="109"/>
                  </a:moveTo>
                  <a:cubicBezTo>
                    <a:pt x="778" y="109"/>
                    <a:pt x="776" y="109"/>
                    <a:pt x="774" y="108"/>
                  </a:cubicBezTo>
                  <a:cubicBezTo>
                    <a:pt x="765" y="102"/>
                    <a:pt x="755" y="96"/>
                    <a:pt x="745" y="91"/>
                  </a:cubicBezTo>
                  <a:cubicBezTo>
                    <a:pt x="740" y="88"/>
                    <a:pt x="738" y="81"/>
                    <a:pt x="741" y="75"/>
                  </a:cubicBezTo>
                  <a:cubicBezTo>
                    <a:pt x="744" y="70"/>
                    <a:pt x="750" y="68"/>
                    <a:pt x="756" y="71"/>
                  </a:cubicBezTo>
                  <a:cubicBezTo>
                    <a:pt x="766" y="76"/>
                    <a:pt x="776" y="82"/>
                    <a:pt x="786" y="88"/>
                  </a:cubicBezTo>
                  <a:cubicBezTo>
                    <a:pt x="792" y="92"/>
                    <a:pt x="793" y="99"/>
                    <a:pt x="790" y="104"/>
                  </a:cubicBezTo>
                  <a:cubicBezTo>
                    <a:pt x="788" y="108"/>
                    <a:pt x="784" y="109"/>
                    <a:pt x="780" y="109"/>
                  </a:cubicBezTo>
                  <a:close/>
                  <a:moveTo>
                    <a:pt x="221" y="83"/>
                  </a:moveTo>
                  <a:cubicBezTo>
                    <a:pt x="217" y="83"/>
                    <a:pt x="213" y="80"/>
                    <a:pt x="211" y="76"/>
                  </a:cubicBezTo>
                  <a:cubicBezTo>
                    <a:pt x="208" y="71"/>
                    <a:pt x="211" y="64"/>
                    <a:pt x="216" y="61"/>
                  </a:cubicBezTo>
                  <a:cubicBezTo>
                    <a:pt x="227" y="56"/>
                    <a:pt x="237" y="51"/>
                    <a:pt x="248" y="46"/>
                  </a:cubicBezTo>
                  <a:cubicBezTo>
                    <a:pt x="254" y="44"/>
                    <a:pt x="261" y="47"/>
                    <a:pt x="263" y="52"/>
                  </a:cubicBezTo>
                  <a:cubicBezTo>
                    <a:pt x="265" y="58"/>
                    <a:pt x="263" y="65"/>
                    <a:pt x="257" y="67"/>
                  </a:cubicBezTo>
                  <a:cubicBezTo>
                    <a:pt x="247" y="72"/>
                    <a:pt x="236" y="76"/>
                    <a:pt x="226" y="81"/>
                  </a:cubicBezTo>
                  <a:cubicBezTo>
                    <a:pt x="225" y="82"/>
                    <a:pt x="223" y="83"/>
                    <a:pt x="221" y="83"/>
                  </a:cubicBezTo>
                  <a:close/>
                  <a:moveTo>
                    <a:pt x="720" y="77"/>
                  </a:moveTo>
                  <a:cubicBezTo>
                    <a:pt x="718" y="77"/>
                    <a:pt x="717" y="76"/>
                    <a:pt x="715" y="76"/>
                  </a:cubicBezTo>
                  <a:cubicBezTo>
                    <a:pt x="705" y="71"/>
                    <a:pt x="694" y="66"/>
                    <a:pt x="684" y="62"/>
                  </a:cubicBezTo>
                  <a:cubicBezTo>
                    <a:pt x="678" y="60"/>
                    <a:pt x="675" y="53"/>
                    <a:pt x="678" y="48"/>
                  </a:cubicBezTo>
                  <a:cubicBezTo>
                    <a:pt x="680" y="42"/>
                    <a:pt x="687" y="39"/>
                    <a:pt x="692" y="41"/>
                  </a:cubicBezTo>
                  <a:cubicBezTo>
                    <a:pt x="703" y="46"/>
                    <a:pt x="714" y="50"/>
                    <a:pt x="725" y="55"/>
                  </a:cubicBezTo>
                  <a:cubicBezTo>
                    <a:pt x="730" y="58"/>
                    <a:pt x="733" y="65"/>
                    <a:pt x="730" y="70"/>
                  </a:cubicBezTo>
                  <a:cubicBezTo>
                    <a:pt x="728" y="74"/>
                    <a:pt x="724" y="77"/>
                    <a:pt x="720" y="77"/>
                  </a:cubicBezTo>
                  <a:close/>
                  <a:moveTo>
                    <a:pt x="285" y="56"/>
                  </a:moveTo>
                  <a:cubicBezTo>
                    <a:pt x="280" y="56"/>
                    <a:pt x="276" y="53"/>
                    <a:pt x="274" y="48"/>
                  </a:cubicBezTo>
                  <a:cubicBezTo>
                    <a:pt x="272" y="42"/>
                    <a:pt x="275" y="36"/>
                    <a:pt x="281" y="34"/>
                  </a:cubicBezTo>
                  <a:cubicBezTo>
                    <a:pt x="292" y="30"/>
                    <a:pt x="303" y="26"/>
                    <a:pt x="314" y="23"/>
                  </a:cubicBezTo>
                  <a:cubicBezTo>
                    <a:pt x="320" y="21"/>
                    <a:pt x="326" y="25"/>
                    <a:pt x="328" y="31"/>
                  </a:cubicBezTo>
                  <a:cubicBezTo>
                    <a:pt x="330" y="37"/>
                    <a:pt x="326" y="43"/>
                    <a:pt x="320" y="45"/>
                  </a:cubicBezTo>
                  <a:cubicBezTo>
                    <a:pt x="310" y="48"/>
                    <a:pt x="299" y="51"/>
                    <a:pt x="288" y="55"/>
                  </a:cubicBezTo>
                  <a:cubicBezTo>
                    <a:pt x="287" y="56"/>
                    <a:pt x="286" y="56"/>
                    <a:pt x="285" y="56"/>
                  </a:cubicBezTo>
                  <a:close/>
                  <a:moveTo>
                    <a:pt x="656" y="51"/>
                  </a:moveTo>
                  <a:cubicBezTo>
                    <a:pt x="655" y="51"/>
                    <a:pt x="653" y="51"/>
                    <a:pt x="652" y="51"/>
                  </a:cubicBezTo>
                  <a:cubicBezTo>
                    <a:pt x="642" y="47"/>
                    <a:pt x="631" y="44"/>
                    <a:pt x="620" y="41"/>
                  </a:cubicBezTo>
                  <a:cubicBezTo>
                    <a:pt x="614" y="40"/>
                    <a:pt x="610" y="34"/>
                    <a:pt x="612" y="28"/>
                  </a:cubicBezTo>
                  <a:cubicBezTo>
                    <a:pt x="613" y="21"/>
                    <a:pt x="620" y="18"/>
                    <a:pt x="626" y="19"/>
                  </a:cubicBezTo>
                  <a:cubicBezTo>
                    <a:pt x="637" y="22"/>
                    <a:pt x="648" y="26"/>
                    <a:pt x="659" y="29"/>
                  </a:cubicBezTo>
                  <a:cubicBezTo>
                    <a:pt x="665" y="31"/>
                    <a:pt x="669" y="38"/>
                    <a:pt x="667" y="44"/>
                  </a:cubicBezTo>
                  <a:cubicBezTo>
                    <a:pt x="665" y="48"/>
                    <a:pt x="661" y="51"/>
                    <a:pt x="656" y="51"/>
                  </a:cubicBezTo>
                  <a:close/>
                  <a:moveTo>
                    <a:pt x="351" y="37"/>
                  </a:moveTo>
                  <a:cubicBezTo>
                    <a:pt x="345" y="37"/>
                    <a:pt x="341" y="33"/>
                    <a:pt x="339" y="28"/>
                  </a:cubicBezTo>
                  <a:cubicBezTo>
                    <a:pt x="338" y="22"/>
                    <a:pt x="342" y="16"/>
                    <a:pt x="348" y="14"/>
                  </a:cubicBezTo>
                  <a:cubicBezTo>
                    <a:pt x="359" y="12"/>
                    <a:pt x="371" y="10"/>
                    <a:pt x="382" y="8"/>
                  </a:cubicBezTo>
                  <a:cubicBezTo>
                    <a:pt x="389" y="7"/>
                    <a:pt x="394" y="11"/>
                    <a:pt x="395" y="17"/>
                  </a:cubicBezTo>
                  <a:cubicBezTo>
                    <a:pt x="396" y="23"/>
                    <a:pt x="392" y="29"/>
                    <a:pt x="386" y="30"/>
                  </a:cubicBezTo>
                  <a:cubicBezTo>
                    <a:pt x="375" y="32"/>
                    <a:pt x="364" y="34"/>
                    <a:pt x="353" y="37"/>
                  </a:cubicBezTo>
                  <a:cubicBezTo>
                    <a:pt x="352" y="37"/>
                    <a:pt x="351" y="37"/>
                    <a:pt x="351" y="37"/>
                  </a:cubicBezTo>
                  <a:close/>
                  <a:moveTo>
                    <a:pt x="589" y="34"/>
                  </a:moveTo>
                  <a:cubicBezTo>
                    <a:pt x="589" y="34"/>
                    <a:pt x="588" y="34"/>
                    <a:pt x="587" y="34"/>
                  </a:cubicBezTo>
                  <a:cubicBezTo>
                    <a:pt x="576" y="32"/>
                    <a:pt x="565" y="30"/>
                    <a:pt x="554" y="28"/>
                  </a:cubicBezTo>
                  <a:cubicBezTo>
                    <a:pt x="548" y="27"/>
                    <a:pt x="543" y="22"/>
                    <a:pt x="544" y="15"/>
                  </a:cubicBezTo>
                  <a:cubicBezTo>
                    <a:pt x="545" y="9"/>
                    <a:pt x="551" y="5"/>
                    <a:pt x="557" y="6"/>
                  </a:cubicBezTo>
                  <a:cubicBezTo>
                    <a:pt x="569" y="7"/>
                    <a:pt x="580" y="9"/>
                    <a:pt x="592" y="12"/>
                  </a:cubicBezTo>
                  <a:cubicBezTo>
                    <a:pt x="598" y="13"/>
                    <a:pt x="602" y="19"/>
                    <a:pt x="600" y="25"/>
                  </a:cubicBezTo>
                  <a:cubicBezTo>
                    <a:pt x="599" y="30"/>
                    <a:pt x="595" y="34"/>
                    <a:pt x="589" y="34"/>
                  </a:cubicBezTo>
                  <a:close/>
                  <a:moveTo>
                    <a:pt x="418" y="26"/>
                  </a:moveTo>
                  <a:cubicBezTo>
                    <a:pt x="413" y="26"/>
                    <a:pt x="408" y="22"/>
                    <a:pt x="407" y="16"/>
                  </a:cubicBezTo>
                  <a:cubicBezTo>
                    <a:pt x="406" y="9"/>
                    <a:pt x="411" y="4"/>
                    <a:pt x="417" y="3"/>
                  </a:cubicBezTo>
                  <a:cubicBezTo>
                    <a:pt x="429" y="2"/>
                    <a:pt x="441" y="1"/>
                    <a:pt x="452" y="1"/>
                  </a:cubicBezTo>
                  <a:cubicBezTo>
                    <a:pt x="459" y="1"/>
                    <a:pt x="464" y="5"/>
                    <a:pt x="464" y="12"/>
                  </a:cubicBezTo>
                  <a:cubicBezTo>
                    <a:pt x="464" y="18"/>
                    <a:pt x="459" y="23"/>
                    <a:pt x="453" y="23"/>
                  </a:cubicBezTo>
                  <a:cubicBezTo>
                    <a:pt x="442" y="24"/>
                    <a:pt x="431" y="25"/>
                    <a:pt x="419" y="26"/>
                  </a:cubicBezTo>
                  <a:cubicBezTo>
                    <a:pt x="419" y="26"/>
                    <a:pt x="419" y="26"/>
                    <a:pt x="418" y="26"/>
                  </a:cubicBezTo>
                  <a:close/>
                  <a:moveTo>
                    <a:pt x="521" y="25"/>
                  </a:moveTo>
                  <a:cubicBezTo>
                    <a:pt x="521" y="25"/>
                    <a:pt x="521" y="25"/>
                    <a:pt x="520" y="25"/>
                  </a:cubicBezTo>
                  <a:cubicBezTo>
                    <a:pt x="509" y="24"/>
                    <a:pt x="498" y="23"/>
                    <a:pt x="487" y="23"/>
                  </a:cubicBezTo>
                  <a:cubicBezTo>
                    <a:pt x="481" y="23"/>
                    <a:pt x="476" y="18"/>
                    <a:pt x="476" y="12"/>
                  </a:cubicBezTo>
                  <a:cubicBezTo>
                    <a:pt x="476" y="5"/>
                    <a:pt x="481" y="0"/>
                    <a:pt x="487" y="0"/>
                  </a:cubicBezTo>
                  <a:cubicBezTo>
                    <a:pt x="499" y="1"/>
                    <a:pt x="511" y="1"/>
                    <a:pt x="522" y="2"/>
                  </a:cubicBezTo>
                  <a:cubicBezTo>
                    <a:pt x="528" y="3"/>
                    <a:pt x="533" y="8"/>
                    <a:pt x="533" y="14"/>
                  </a:cubicBezTo>
                  <a:cubicBezTo>
                    <a:pt x="532" y="20"/>
                    <a:pt x="527" y="25"/>
                    <a:pt x="521" y="25"/>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07" name="Freeform: Shape 43"/>
            <p:cNvSpPr/>
            <p:nvPr/>
          </p:nvSpPr>
          <p:spPr bwMode="auto">
            <a:xfrm>
              <a:off x="3028863" y="2314195"/>
              <a:ext cx="120051" cy="46976"/>
            </a:xfrm>
            <a:custGeom>
              <a:avLst/>
              <a:gdLst/>
              <a:ahLst/>
              <a:cxnLst>
                <a:cxn ang="0">
                  <a:pos x="46" y="23"/>
                </a:cxn>
                <a:cxn ang="0">
                  <a:pos x="46" y="23"/>
                </a:cxn>
                <a:cxn ang="0">
                  <a:pos x="29" y="23"/>
                </a:cxn>
                <a:cxn ang="0">
                  <a:pos x="28" y="23"/>
                </a:cxn>
                <a:cxn ang="0">
                  <a:pos x="12" y="23"/>
                </a:cxn>
                <a:cxn ang="0">
                  <a:pos x="0" y="12"/>
                </a:cxn>
                <a:cxn ang="0">
                  <a:pos x="12" y="0"/>
                </a:cxn>
                <a:cxn ang="0">
                  <a:pos x="28" y="0"/>
                </a:cxn>
                <a:cxn ang="0">
                  <a:pos x="29" y="0"/>
                </a:cxn>
                <a:cxn ang="0">
                  <a:pos x="46" y="1"/>
                </a:cxn>
                <a:cxn ang="0">
                  <a:pos x="57" y="12"/>
                </a:cxn>
                <a:cxn ang="0">
                  <a:pos x="46" y="23"/>
                </a:cxn>
              </a:cxnLst>
              <a:rect l="0" t="0" r="r" b="b"/>
              <a:pathLst>
                <a:path w="57" h="23">
                  <a:moveTo>
                    <a:pt x="46" y="23"/>
                  </a:moveTo>
                  <a:cubicBezTo>
                    <a:pt x="46" y="23"/>
                    <a:pt x="46" y="23"/>
                    <a:pt x="46" y="23"/>
                  </a:cubicBezTo>
                  <a:cubicBezTo>
                    <a:pt x="29" y="23"/>
                    <a:pt x="29" y="23"/>
                    <a:pt x="29" y="23"/>
                  </a:cubicBezTo>
                  <a:cubicBezTo>
                    <a:pt x="29" y="23"/>
                    <a:pt x="29" y="23"/>
                    <a:pt x="28" y="23"/>
                  </a:cubicBezTo>
                  <a:cubicBezTo>
                    <a:pt x="23" y="23"/>
                    <a:pt x="17" y="23"/>
                    <a:pt x="12" y="23"/>
                  </a:cubicBezTo>
                  <a:cubicBezTo>
                    <a:pt x="6" y="23"/>
                    <a:pt x="0" y="18"/>
                    <a:pt x="0" y="12"/>
                  </a:cubicBezTo>
                  <a:cubicBezTo>
                    <a:pt x="0" y="5"/>
                    <a:pt x="5" y="0"/>
                    <a:pt x="12" y="0"/>
                  </a:cubicBezTo>
                  <a:cubicBezTo>
                    <a:pt x="17" y="0"/>
                    <a:pt x="23" y="0"/>
                    <a:pt x="28" y="0"/>
                  </a:cubicBezTo>
                  <a:cubicBezTo>
                    <a:pt x="29" y="0"/>
                    <a:pt x="29" y="0"/>
                    <a:pt x="29" y="0"/>
                  </a:cubicBezTo>
                  <a:cubicBezTo>
                    <a:pt x="46" y="1"/>
                    <a:pt x="46" y="1"/>
                    <a:pt x="46" y="1"/>
                  </a:cubicBezTo>
                  <a:cubicBezTo>
                    <a:pt x="52" y="1"/>
                    <a:pt x="57" y="6"/>
                    <a:pt x="57" y="12"/>
                  </a:cubicBezTo>
                  <a:cubicBezTo>
                    <a:pt x="57" y="18"/>
                    <a:pt x="52" y="23"/>
                    <a:pt x="46" y="23"/>
                  </a:cubicBezTo>
                  <a:close/>
                </a:path>
              </a:pathLst>
            </a:custGeom>
            <a:solidFill>
              <a:srgbClr val="DCDBDB"/>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09" name="Freeform: Shape 45"/>
            <p:cNvSpPr/>
            <p:nvPr/>
          </p:nvSpPr>
          <p:spPr bwMode="auto">
            <a:xfrm>
              <a:off x="3321160" y="3874857"/>
              <a:ext cx="120051" cy="76555"/>
            </a:xfrm>
            <a:custGeom>
              <a:avLst/>
              <a:gdLst/>
              <a:ahLst/>
              <a:cxnLst>
                <a:cxn ang="0">
                  <a:pos x="13" y="37"/>
                </a:cxn>
                <a:cxn ang="0">
                  <a:pos x="2" y="30"/>
                </a:cxn>
                <a:cxn ang="0">
                  <a:pos x="9" y="15"/>
                </a:cxn>
                <a:cxn ang="0">
                  <a:pos x="24" y="9"/>
                </a:cxn>
                <a:cxn ang="0">
                  <a:pos x="26" y="9"/>
                </a:cxn>
                <a:cxn ang="0">
                  <a:pos x="27" y="8"/>
                </a:cxn>
                <a:cxn ang="0">
                  <a:pos x="39" y="2"/>
                </a:cxn>
                <a:cxn ang="0">
                  <a:pos x="54" y="8"/>
                </a:cxn>
                <a:cxn ang="0">
                  <a:pos x="49" y="23"/>
                </a:cxn>
                <a:cxn ang="0">
                  <a:pos x="37" y="28"/>
                </a:cxn>
                <a:cxn ang="0">
                  <a:pos x="33" y="30"/>
                </a:cxn>
                <a:cxn ang="0">
                  <a:pos x="31" y="31"/>
                </a:cxn>
                <a:cxn ang="0">
                  <a:pos x="17" y="36"/>
                </a:cxn>
                <a:cxn ang="0">
                  <a:pos x="13" y="37"/>
                </a:cxn>
              </a:cxnLst>
              <a:rect l="0" t="0" r="r" b="b"/>
              <a:pathLst>
                <a:path w="57" h="37">
                  <a:moveTo>
                    <a:pt x="13" y="37"/>
                  </a:moveTo>
                  <a:cubicBezTo>
                    <a:pt x="8" y="37"/>
                    <a:pt x="4" y="34"/>
                    <a:pt x="2" y="30"/>
                  </a:cubicBezTo>
                  <a:cubicBezTo>
                    <a:pt x="0" y="24"/>
                    <a:pt x="3" y="17"/>
                    <a:pt x="9" y="15"/>
                  </a:cubicBezTo>
                  <a:cubicBezTo>
                    <a:pt x="14" y="13"/>
                    <a:pt x="19" y="11"/>
                    <a:pt x="24" y="9"/>
                  </a:cubicBezTo>
                  <a:cubicBezTo>
                    <a:pt x="25" y="9"/>
                    <a:pt x="25" y="9"/>
                    <a:pt x="26" y="9"/>
                  </a:cubicBezTo>
                  <a:cubicBezTo>
                    <a:pt x="27" y="8"/>
                    <a:pt x="27" y="8"/>
                    <a:pt x="27" y="8"/>
                  </a:cubicBezTo>
                  <a:cubicBezTo>
                    <a:pt x="31" y="6"/>
                    <a:pt x="35" y="4"/>
                    <a:pt x="39" y="2"/>
                  </a:cubicBezTo>
                  <a:cubicBezTo>
                    <a:pt x="45" y="0"/>
                    <a:pt x="52" y="2"/>
                    <a:pt x="54" y="8"/>
                  </a:cubicBezTo>
                  <a:cubicBezTo>
                    <a:pt x="57" y="13"/>
                    <a:pt x="55" y="20"/>
                    <a:pt x="49" y="23"/>
                  </a:cubicBezTo>
                  <a:cubicBezTo>
                    <a:pt x="45" y="25"/>
                    <a:pt x="41" y="27"/>
                    <a:pt x="37" y="28"/>
                  </a:cubicBezTo>
                  <a:cubicBezTo>
                    <a:pt x="33" y="30"/>
                    <a:pt x="33" y="30"/>
                    <a:pt x="33" y="30"/>
                  </a:cubicBezTo>
                  <a:cubicBezTo>
                    <a:pt x="33" y="30"/>
                    <a:pt x="32" y="30"/>
                    <a:pt x="31" y="31"/>
                  </a:cubicBezTo>
                  <a:cubicBezTo>
                    <a:pt x="26" y="33"/>
                    <a:pt x="22" y="35"/>
                    <a:pt x="17" y="36"/>
                  </a:cubicBezTo>
                  <a:cubicBezTo>
                    <a:pt x="15" y="37"/>
                    <a:pt x="14" y="37"/>
                    <a:pt x="13" y="37"/>
                  </a:cubicBezTo>
                  <a:close/>
                </a:path>
              </a:pathLst>
            </a:custGeom>
            <a:solidFill>
              <a:srgbClr val="DCDBDB"/>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10" name="Freeform: Shape 46"/>
            <p:cNvSpPr/>
            <p:nvPr/>
          </p:nvSpPr>
          <p:spPr bwMode="auto">
            <a:xfrm>
              <a:off x="2219824" y="2317675"/>
              <a:ext cx="1089157" cy="1685932"/>
            </a:xfrm>
            <a:custGeom>
              <a:avLst/>
              <a:gdLst/>
              <a:ahLst/>
              <a:cxnLst>
                <a:cxn ang="0">
                  <a:pos x="410" y="785"/>
                </a:cxn>
                <a:cxn ang="0">
                  <a:pos x="445" y="806"/>
                </a:cxn>
                <a:cxn ang="0">
                  <a:pos x="377" y="807"/>
                </a:cxn>
                <a:cxn ang="0">
                  <a:pos x="332" y="790"/>
                </a:cxn>
                <a:cxn ang="0">
                  <a:pos x="388" y="796"/>
                </a:cxn>
                <a:cxn ang="0">
                  <a:pos x="465" y="792"/>
                </a:cxn>
                <a:cxn ang="0">
                  <a:pos x="506" y="771"/>
                </a:cxn>
                <a:cxn ang="0">
                  <a:pos x="488" y="799"/>
                </a:cxn>
                <a:cxn ang="0">
                  <a:pos x="311" y="796"/>
                </a:cxn>
                <a:cxn ang="0">
                  <a:pos x="268" y="772"/>
                </a:cxn>
                <a:cxn ang="0">
                  <a:pos x="322" y="788"/>
                </a:cxn>
                <a:cxn ang="0">
                  <a:pos x="243" y="774"/>
                </a:cxn>
                <a:cxn ang="0">
                  <a:pos x="223" y="739"/>
                </a:cxn>
                <a:cxn ang="0">
                  <a:pos x="248" y="775"/>
                </a:cxn>
                <a:cxn ang="0">
                  <a:pos x="168" y="731"/>
                </a:cxn>
                <a:cxn ang="0">
                  <a:pos x="169" y="703"/>
                </a:cxn>
                <a:cxn ang="0">
                  <a:pos x="199" y="738"/>
                </a:cxn>
                <a:cxn ang="0">
                  <a:pos x="129" y="699"/>
                </a:cxn>
                <a:cxn ang="0">
                  <a:pos x="122" y="659"/>
                </a:cxn>
                <a:cxn ang="0">
                  <a:pos x="137" y="702"/>
                </a:cxn>
                <a:cxn ang="0">
                  <a:pos x="63" y="620"/>
                </a:cxn>
                <a:cxn ang="0">
                  <a:pos x="101" y="634"/>
                </a:cxn>
                <a:cxn ang="0">
                  <a:pos x="56" y="596"/>
                </a:cxn>
                <a:cxn ang="0">
                  <a:pos x="38" y="544"/>
                </a:cxn>
                <a:cxn ang="0">
                  <a:pos x="61" y="595"/>
                </a:cxn>
                <a:cxn ang="0">
                  <a:pos x="20" y="527"/>
                </a:cxn>
                <a:cxn ang="0">
                  <a:pos x="33" y="488"/>
                </a:cxn>
                <a:cxn ang="0">
                  <a:pos x="31" y="534"/>
                </a:cxn>
                <a:cxn ang="0">
                  <a:pos x="1" y="425"/>
                </a:cxn>
                <a:cxn ang="0">
                  <a:pos x="27" y="456"/>
                </a:cxn>
                <a:cxn ang="0">
                  <a:pos x="12" y="403"/>
                </a:cxn>
                <a:cxn ang="0">
                  <a:pos x="3" y="357"/>
                </a:cxn>
                <a:cxn ang="0">
                  <a:pos x="23" y="392"/>
                </a:cxn>
                <a:cxn ang="0">
                  <a:pos x="17" y="336"/>
                </a:cxn>
                <a:cxn ang="0">
                  <a:pos x="31" y="282"/>
                </a:cxn>
                <a:cxn ang="0">
                  <a:pos x="19" y="337"/>
                </a:cxn>
                <a:cxn ang="0">
                  <a:pos x="27" y="257"/>
                </a:cxn>
                <a:cxn ang="0">
                  <a:pos x="62" y="236"/>
                </a:cxn>
                <a:cxn ang="0">
                  <a:pos x="67" y="213"/>
                </a:cxn>
                <a:cxn ang="0">
                  <a:pos x="76" y="167"/>
                </a:cxn>
                <a:cxn ang="0">
                  <a:pos x="77" y="207"/>
                </a:cxn>
                <a:cxn ang="0">
                  <a:pos x="99" y="156"/>
                </a:cxn>
                <a:cxn ang="0">
                  <a:pos x="137" y="115"/>
                </a:cxn>
                <a:cxn ang="0">
                  <a:pos x="106" y="158"/>
                </a:cxn>
                <a:cxn ang="0">
                  <a:pos x="146" y="91"/>
                </a:cxn>
                <a:cxn ang="0">
                  <a:pos x="187" y="89"/>
                </a:cxn>
                <a:cxn ang="0">
                  <a:pos x="208" y="73"/>
                </a:cxn>
                <a:cxn ang="0">
                  <a:pos x="233" y="36"/>
                </a:cxn>
                <a:cxn ang="0">
                  <a:pos x="214" y="72"/>
                </a:cxn>
                <a:cxn ang="0">
                  <a:pos x="258" y="38"/>
                </a:cxn>
                <a:cxn ang="0">
                  <a:pos x="312" y="21"/>
                </a:cxn>
                <a:cxn ang="0">
                  <a:pos x="269" y="45"/>
                </a:cxn>
                <a:cxn ang="0">
                  <a:pos x="331" y="5"/>
                </a:cxn>
                <a:cxn ang="0">
                  <a:pos x="367" y="23"/>
                </a:cxn>
              </a:cxnLst>
              <a:rect l="0" t="0" r="r" b="b"/>
              <a:pathLst>
                <a:path w="522" h="808">
                  <a:moveTo>
                    <a:pt x="410" y="808"/>
                  </a:moveTo>
                  <a:cubicBezTo>
                    <a:pt x="404" y="808"/>
                    <a:pt x="399" y="803"/>
                    <a:pt x="399" y="796"/>
                  </a:cubicBezTo>
                  <a:cubicBezTo>
                    <a:pt x="399" y="790"/>
                    <a:pt x="404" y="785"/>
                    <a:pt x="410" y="785"/>
                  </a:cubicBezTo>
                  <a:cubicBezTo>
                    <a:pt x="421" y="785"/>
                    <a:pt x="432" y="784"/>
                    <a:pt x="442" y="783"/>
                  </a:cubicBezTo>
                  <a:cubicBezTo>
                    <a:pt x="448" y="782"/>
                    <a:pt x="454" y="787"/>
                    <a:pt x="455" y="793"/>
                  </a:cubicBezTo>
                  <a:cubicBezTo>
                    <a:pt x="455" y="799"/>
                    <a:pt x="451" y="805"/>
                    <a:pt x="445" y="806"/>
                  </a:cubicBezTo>
                  <a:cubicBezTo>
                    <a:pt x="433" y="807"/>
                    <a:pt x="422" y="807"/>
                    <a:pt x="410" y="808"/>
                  </a:cubicBezTo>
                  <a:cubicBezTo>
                    <a:pt x="410" y="808"/>
                    <a:pt x="410" y="808"/>
                    <a:pt x="410" y="808"/>
                  </a:cubicBezTo>
                  <a:close/>
                  <a:moveTo>
                    <a:pt x="377" y="807"/>
                  </a:moveTo>
                  <a:cubicBezTo>
                    <a:pt x="376" y="807"/>
                    <a:pt x="376" y="807"/>
                    <a:pt x="376" y="807"/>
                  </a:cubicBezTo>
                  <a:cubicBezTo>
                    <a:pt x="365" y="806"/>
                    <a:pt x="353" y="804"/>
                    <a:pt x="342" y="803"/>
                  </a:cubicBezTo>
                  <a:cubicBezTo>
                    <a:pt x="336" y="802"/>
                    <a:pt x="331" y="796"/>
                    <a:pt x="332" y="790"/>
                  </a:cubicBezTo>
                  <a:cubicBezTo>
                    <a:pt x="333" y="784"/>
                    <a:pt x="339" y="779"/>
                    <a:pt x="345" y="780"/>
                  </a:cubicBezTo>
                  <a:cubicBezTo>
                    <a:pt x="356" y="782"/>
                    <a:pt x="367" y="783"/>
                    <a:pt x="378" y="784"/>
                  </a:cubicBezTo>
                  <a:cubicBezTo>
                    <a:pt x="384" y="784"/>
                    <a:pt x="388" y="790"/>
                    <a:pt x="388" y="796"/>
                  </a:cubicBezTo>
                  <a:cubicBezTo>
                    <a:pt x="388" y="802"/>
                    <a:pt x="383" y="807"/>
                    <a:pt x="377" y="807"/>
                  </a:cubicBezTo>
                  <a:close/>
                  <a:moveTo>
                    <a:pt x="476" y="801"/>
                  </a:moveTo>
                  <a:cubicBezTo>
                    <a:pt x="471" y="801"/>
                    <a:pt x="466" y="797"/>
                    <a:pt x="465" y="792"/>
                  </a:cubicBezTo>
                  <a:cubicBezTo>
                    <a:pt x="464" y="785"/>
                    <a:pt x="468" y="780"/>
                    <a:pt x="474" y="778"/>
                  </a:cubicBezTo>
                  <a:cubicBezTo>
                    <a:pt x="477" y="778"/>
                    <a:pt x="480" y="777"/>
                    <a:pt x="483" y="777"/>
                  </a:cubicBezTo>
                  <a:cubicBezTo>
                    <a:pt x="491" y="775"/>
                    <a:pt x="498" y="773"/>
                    <a:pt x="506" y="771"/>
                  </a:cubicBezTo>
                  <a:cubicBezTo>
                    <a:pt x="512" y="769"/>
                    <a:pt x="518" y="773"/>
                    <a:pt x="520" y="779"/>
                  </a:cubicBezTo>
                  <a:cubicBezTo>
                    <a:pt x="522" y="785"/>
                    <a:pt x="518" y="791"/>
                    <a:pt x="512" y="793"/>
                  </a:cubicBezTo>
                  <a:cubicBezTo>
                    <a:pt x="504" y="795"/>
                    <a:pt x="496" y="797"/>
                    <a:pt x="488" y="799"/>
                  </a:cubicBezTo>
                  <a:cubicBezTo>
                    <a:pt x="485" y="799"/>
                    <a:pt x="482" y="800"/>
                    <a:pt x="479" y="801"/>
                  </a:cubicBezTo>
                  <a:cubicBezTo>
                    <a:pt x="478" y="801"/>
                    <a:pt x="477" y="801"/>
                    <a:pt x="476" y="801"/>
                  </a:cubicBezTo>
                  <a:close/>
                  <a:moveTo>
                    <a:pt x="311" y="796"/>
                  </a:moveTo>
                  <a:cubicBezTo>
                    <a:pt x="310" y="796"/>
                    <a:pt x="309" y="796"/>
                    <a:pt x="308" y="796"/>
                  </a:cubicBezTo>
                  <a:cubicBezTo>
                    <a:pt x="297" y="793"/>
                    <a:pt x="286" y="790"/>
                    <a:pt x="275" y="786"/>
                  </a:cubicBezTo>
                  <a:cubicBezTo>
                    <a:pt x="269" y="784"/>
                    <a:pt x="266" y="778"/>
                    <a:pt x="268" y="772"/>
                  </a:cubicBezTo>
                  <a:cubicBezTo>
                    <a:pt x="270" y="766"/>
                    <a:pt x="276" y="763"/>
                    <a:pt x="282" y="765"/>
                  </a:cubicBezTo>
                  <a:cubicBezTo>
                    <a:pt x="293" y="768"/>
                    <a:pt x="303" y="771"/>
                    <a:pt x="314" y="774"/>
                  </a:cubicBezTo>
                  <a:cubicBezTo>
                    <a:pt x="320" y="775"/>
                    <a:pt x="323" y="782"/>
                    <a:pt x="322" y="788"/>
                  </a:cubicBezTo>
                  <a:cubicBezTo>
                    <a:pt x="321" y="793"/>
                    <a:pt x="316" y="796"/>
                    <a:pt x="311" y="796"/>
                  </a:cubicBezTo>
                  <a:close/>
                  <a:moveTo>
                    <a:pt x="248" y="775"/>
                  </a:moveTo>
                  <a:cubicBezTo>
                    <a:pt x="246" y="775"/>
                    <a:pt x="245" y="775"/>
                    <a:pt x="243" y="774"/>
                  </a:cubicBezTo>
                  <a:cubicBezTo>
                    <a:pt x="233" y="769"/>
                    <a:pt x="222" y="764"/>
                    <a:pt x="212" y="759"/>
                  </a:cubicBezTo>
                  <a:cubicBezTo>
                    <a:pt x="207" y="756"/>
                    <a:pt x="205" y="749"/>
                    <a:pt x="208" y="744"/>
                  </a:cubicBezTo>
                  <a:cubicBezTo>
                    <a:pt x="211" y="738"/>
                    <a:pt x="218" y="736"/>
                    <a:pt x="223" y="739"/>
                  </a:cubicBezTo>
                  <a:cubicBezTo>
                    <a:pt x="233" y="744"/>
                    <a:pt x="242" y="749"/>
                    <a:pt x="252" y="753"/>
                  </a:cubicBezTo>
                  <a:cubicBezTo>
                    <a:pt x="258" y="756"/>
                    <a:pt x="261" y="762"/>
                    <a:pt x="258" y="768"/>
                  </a:cubicBezTo>
                  <a:cubicBezTo>
                    <a:pt x="256" y="772"/>
                    <a:pt x="252" y="775"/>
                    <a:pt x="248" y="775"/>
                  </a:cubicBezTo>
                  <a:close/>
                  <a:moveTo>
                    <a:pt x="189" y="743"/>
                  </a:moveTo>
                  <a:cubicBezTo>
                    <a:pt x="187" y="743"/>
                    <a:pt x="185" y="743"/>
                    <a:pt x="183" y="741"/>
                  </a:cubicBezTo>
                  <a:cubicBezTo>
                    <a:pt x="178" y="738"/>
                    <a:pt x="173" y="734"/>
                    <a:pt x="168" y="731"/>
                  </a:cubicBezTo>
                  <a:cubicBezTo>
                    <a:pt x="164" y="728"/>
                    <a:pt x="159" y="725"/>
                    <a:pt x="155" y="721"/>
                  </a:cubicBezTo>
                  <a:cubicBezTo>
                    <a:pt x="150" y="717"/>
                    <a:pt x="149" y="710"/>
                    <a:pt x="153" y="705"/>
                  </a:cubicBezTo>
                  <a:cubicBezTo>
                    <a:pt x="157" y="700"/>
                    <a:pt x="164" y="699"/>
                    <a:pt x="169" y="703"/>
                  </a:cubicBezTo>
                  <a:cubicBezTo>
                    <a:pt x="173" y="706"/>
                    <a:pt x="177" y="710"/>
                    <a:pt x="181" y="713"/>
                  </a:cubicBezTo>
                  <a:cubicBezTo>
                    <a:pt x="186" y="716"/>
                    <a:pt x="191" y="719"/>
                    <a:pt x="195" y="722"/>
                  </a:cubicBezTo>
                  <a:cubicBezTo>
                    <a:pt x="201" y="726"/>
                    <a:pt x="202" y="733"/>
                    <a:pt x="199" y="738"/>
                  </a:cubicBezTo>
                  <a:cubicBezTo>
                    <a:pt x="196" y="741"/>
                    <a:pt x="193" y="743"/>
                    <a:pt x="189" y="743"/>
                  </a:cubicBezTo>
                  <a:close/>
                  <a:moveTo>
                    <a:pt x="137" y="702"/>
                  </a:moveTo>
                  <a:cubicBezTo>
                    <a:pt x="134" y="702"/>
                    <a:pt x="131" y="701"/>
                    <a:pt x="129" y="699"/>
                  </a:cubicBezTo>
                  <a:cubicBezTo>
                    <a:pt x="121" y="691"/>
                    <a:pt x="112" y="683"/>
                    <a:pt x="105" y="674"/>
                  </a:cubicBezTo>
                  <a:cubicBezTo>
                    <a:pt x="101" y="670"/>
                    <a:pt x="101" y="663"/>
                    <a:pt x="106" y="658"/>
                  </a:cubicBezTo>
                  <a:cubicBezTo>
                    <a:pt x="110" y="654"/>
                    <a:pt x="117" y="655"/>
                    <a:pt x="122" y="659"/>
                  </a:cubicBezTo>
                  <a:cubicBezTo>
                    <a:pt x="129" y="667"/>
                    <a:pt x="136" y="675"/>
                    <a:pt x="144" y="682"/>
                  </a:cubicBezTo>
                  <a:cubicBezTo>
                    <a:pt x="149" y="687"/>
                    <a:pt x="149" y="694"/>
                    <a:pt x="145" y="698"/>
                  </a:cubicBezTo>
                  <a:cubicBezTo>
                    <a:pt x="143" y="701"/>
                    <a:pt x="140" y="702"/>
                    <a:pt x="137" y="702"/>
                  </a:cubicBezTo>
                  <a:close/>
                  <a:moveTo>
                    <a:pt x="92" y="652"/>
                  </a:moveTo>
                  <a:cubicBezTo>
                    <a:pt x="88" y="652"/>
                    <a:pt x="85" y="651"/>
                    <a:pt x="83" y="648"/>
                  </a:cubicBezTo>
                  <a:cubicBezTo>
                    <a:pt x="76" y="639"/>
                    <a:pt x="69" y="629"/>
                    <a:pt x="63" y="620"/>
                  </a:cubicBezTo>
                  <a:cubicBezTo>
                    <a:pt x="60" y="614"/>
                    <a:pt x="61" y="607"/>
                    <a:pt x="67" y="604"/>
                  </a:cubicBezTo>
                  <a:cubicBezTo>
                    <a:pt x="72" y="601"/>
                    <a:pt x="79" y="602"/>
                    <a:pt x="82" y="608"/>
                  </a:cubicBezTo>
                  <a:cubicBezTo>
                    <a:pt x="88" y="617"/>
                    <a:pt x="94" y="626"/>
                    <a:pt x="101" y="634"/>
                  </a:cubicBezTo>
                  <a:cubicBezTo>
                    <a:pt x="105" y="639"/>
                    <a:pt x="104" y="646"/>
                    <a:pt x="99" y="650"/>
                  </a:cubicBezTo>
                  <a:cubicBezTo>
                    <a:pt x="97" y="652"/>
                    <a:pt x="94" y="652"/>
                    <a:pt x="92" y="652"/>
                  </a:cubicBezTo>
                  <a:close/>
                  <a:moveTo>
                    <a:pt x="56" y="596"/>
                  </a:moveTo>
                  <a:cubicBezTo>
                    <a:pt x="52" y="596"/>
                    <a:pt x="48" y="594"/>
                    <a:pt x="46" y="590"/>
                  </a:cubicBezTo>
                  <a:cubicBezTo>
                    <a:pt x="41" y="580"/>
                    <a:pt x="36" y="569"/>
                    <a:pt x="32" y="559"/>
                  </a:cubicBezTo>
                  <a:cubicBezTo>
                    <a:pt x="29" y="553"/>
                    <a:pt x="32" y="546"/>
                    <a:pt x="38" y="544"/>
                  </a:cubicBezTo>
                  <a:cubicBezTo>
                    <a:pt x="43" y="542"/>
                    <a:pt x="50" y="544"/>
                    <a:pt x="52" y="550"/>
                  </a:cubicBezTo>
                  <a:cubicBezTo>
                    <a:pt x="57" y="560"/>
                    <a:pt x="61" y="570"/>
                    <a:pt x="66" y="579"/>
                  </a:cubicBezTo>
                  <a:cubicBezTo>
                    <a:pt x="69" y="585"/>
                    <a:pt x="67" y="592"/>
                    <a:pt x="61" y="595"/>
                  </a:cubicBezTo>
                  <a:cubicBezTo>
                    <a:pt x="60" y="596"/>
                    <a:pt x="58" y="596"/>
                    <a:pt x="56" y="596"/>
                  </a:cubicBezTo>
                  <a:close/>
                  <a:moveTo>
                    <a:pt x="31" y="534"/>
                  </a:moveTo>
                  <a:cubicBezTo>
                    <a:pt x="26" y="534"/>
                    <a:pt x="21" y="531"/>
                    <a:pt x="20" y="527"/>
                  </a:cubicBezTo>
                  <a:cubicBezTo>
                    <a:pt x="16" y="516"/>
                    <a:pt x="13" y="505"/>
                    <a:pt x="11" y="493"/>
                  </a:cubicBezTo>
                  <a:cubicBezTo>
                    <a:pt x="9" y="487"/>
                    <a:pt x="13" y="481"/>
                    <a:pt x="19" y="480"/>
                  </a:cubicBezTo>
                  <a:cubicBezTo>
                    <a:pt x="25" y="478"/>
                    <a:pt x="31" y="482"/>
                    <a:pt x="33" y="488"/>
                  </a:cubicBezTo>
                  <a:cubicBezTo>
                    <a:pt x="35" y="499"/>
                    <a:pt x="38" y="509"/>
                    <a:pt x="41" y="520"/>
                  </a:cubicBezTo>
                  <a:cubicBezTo>
                    <a:pt x="43" y="526"/>
                    <a:pt x="40" y="532"/>
                    <a:pt x="34" y="534"/>
                  </a:cubicBezTo>
                  <a:cubicBezTo>
                    <a:pt x="33" y="534"/>
                    <a:pt x="32" y="534"/>
                    <a:pt x="31" y="534"/>
                  </a:cubicBezTo>
                  <a:close/>
                  <a:moveTo>
                    <a:pt x="16" y="469"/>
                  </a:moveTo>
                  <a:cubicBezTo>
                    <a:pt x="10" y="469"/>
                    <a:pt x="5" y="465"/>
                    <a:pt x="4" y="460"/>
                  </a:cubicBezTo>
                  <a:cubicBezTo>
                    <a:pt x="3" y="448"/>
                    <a:pt x="2" y="437"/>
                    <a:pt x="1" y="425"/>
                  </a:cubicBezTo>
                  <a:cubicBezTo>
                    <a:pt x="1" y="419"/>
                    <a:pt x="5" y="414"/>
                    <a:pt x="12" y="414"/>
                  </a:cubicBezTo>
                  <a:cubicBezTo>
                    <a:pt x="18" y="413"/>
                    <a:pt x="23" y="418"/>
                    <a:pt x="24" y="424"/>
                  </a:cubicBezTo>
                  <a:cubicBezTo>
                    <a:pt x="24" y="435"/>
                    <a:pt x="25" y="446"/>
                    <a:pt x="27" y="456"/>
                  </a:cubicBezTo>
                  <a:cubicBezTo>
                    <a:pt x="28" y="463"/>
                    <a:pt x="23" y="468"/>
                    <a:pt x="17" y="469"/>
                  </a:cubicBezTo>
                  <a:cubicBezTo>
                    <a:pt x="17" y="469"/>
                    <a:pt x="16" y="469"/>
                    <a:pt x="16" y="469"/>
                  </a:cubicBezTo>
                  <a:close/>
                  <a:moveTo>
                    <a:pt x="12" y="403"/>
                  </a:moveTo>
                  <a:cubicBezTo>
                    <a:pt x="12" y="403"/>
                    <a:pt x="12" y="403"/>
                    <a:pt x="12" y="403"/>
                  </a:cubicBezTo>
                  <a:cubicBezTo>
                    <a:pt x="5" y="403"/>
                    <a:pt x="0" y="397"/>
                    <a:pt x="1" y="391"/>
                  </a:cubicBezTo>
                  <a:cubicBezTo>
                    <a:pt x="1" y="380"/>
                    <a:pt x="2" y="368"/>
                    <a:pt x="3" y="357"/>
                  </a:cubicBezTo>
                  <a:cubicBezTo>
                    <a:pt x="4" y="351"/>
                    <a:pt x="9" y="346"/>
                    <a:pt x="16" y="347"/>
                  </a:cubicBezTo>
                  <a:cubicBezTo>
                    <a:pt x="22" y="348"/>
                    <a:pt x="26" y="353"/>
                    <a:pt x="26" y="359"/>
                  </a:cubicBezTo>
                  <a:cubicBezTo>
                    <a:pt x="24" y="370"/>
                    <a:pt x="24" y="381"/>
                    <a:pt x="23" y="392"/>
                  </a:cubicBezTo>
                  <a:cubicBezTo>
                    <a:pt x="23" y="398"/>
                    <a:pt x="18" y="403"/>
                    <a:pt x="12" y="403"/>
                  </a:cubicBezTo>
                  <a:close/>
                  <a:moveTo>
                    <a:pt x="19" y="337"/>
                  </a:moveTo>
                  <a:cubicBezTo>
                    <a:pt x="19" y="337"/>
                    <a:pt x="18" y="336"/>
                    <a:pt x="17" y="336"/>
                  </a:cubicBezTo>
                  <a:cubicBezTo>
                    <a:pt x="11" y="335"/>
                    <a:pt x="7" y="329"/>
                    <a:pt x="8" y="323"/>
                  </a:cubicBezTo>
                  <a:cubicBezTo>
                    <a:pt x="11" y="312"/>
                    <a:pt x="13" y="301"/>
                    <a:pt x="16" y="290"/>
                  </a:cubicBezTo>
                  <a:cubicBezTo>
                    <a:pt x="18" y="284"/>
                    <a:pt x="25" y="280"/>
                    <a:pt x="31" y="282"/>
                  </a:cubicBezTo>
                  <a:cubicBezTo>
                    <a:pt x="37" y="284"/>
                    <a:pt x="40" y="290"/>
                    <a:pt x="38" y="296"/>
                  </a:cubicBezTo>
                  <a:cubicBezTo>
                    <a:pt x="35" y="306"/>
                    <a:pt x="33" y="317"/>
                    <a:pt x="31" y="327"/>
                  </a:cubicBezTo>
                  <a:cubicBezTo>
                    <a:pt x="29" y="333"/>
                    <a:pt x="25" y="337"/>
                    <a:pt x="19" y="337"/>
                  </a:cubicBezTo>
                  <a:close/>
                  <a:moveTo>
                    <a:pt x="38" y="272"/>
                  </a:moveTo>
                  <a:cubicBezTo>
                    <a:pt x="37" y="272"/>
                    <a:pt x="35" y="272"/>
                    <a:pt x="34" y="272"/>
                  </a:cubicBezTo>
                  <a:cubicBezTo>
                    <a:pt x="28" y="269"/>
                    <a:pt x="25" y="263"/>
                    <a:pt x="27" y="257"/>
                  </a:cubicBezTo>
                  <a:cubicBezTo>
                    <a:pt x="32" y="246"/>
                    <a:pt x="36" y="236"/>
                    <a:pt x="41" y="226"/>
                  </a:cubicBezTo>
                  <a:cubicBezTo>
                    <a:pt x="44" y="220"/>
                    <a:pt x="51" y="218"/>
                    <a:pt x="56" y="220"/>
                  </a:cubicBezTo>
                  <a:cubicBezTo>
                    <a:pt x="62" y="223"/>
                    <a:pt x="64" y="230"/>
                    <a:pt x="62" y="236"/>
                  </a:cubicBezTo>
                  <a:cubicBezTo>
                    <a:pt x="57" y="245"/>
                    <a:pt x="53" y="255"/>
                    <a:pt x="49" y="265"/>
                  </a:cubicBezTo>
                  <a:cubicBezTo>
                    <a:pt x="47" y="270"/>
                    <a:pt x="43" y="272"/>
                    <a:pt x="38" y="272"/>
                  </a:cubicBezTo>
                  <a:close/>
                  <a:moveTo>
                    <a:pt x="67" y="213"/>
                  </a:moveTo>
                  <a:cubicBezTo>
                    <a:pt x="65" y="213"/>
                    <a:pt x="63" y="212"/>
                    <a:pt x="61" y="211"/>
                  </a:cubicBezTo>
                  <a:cubicBezTo>
                    <a:pt x="56" y="208"/>
                    <a:pt x="54" y="201"/>
                    <a:pt x="58" y="195"/>
                  </a:cubicBezTo>
                  <a:cubicBezTo>
                    <a:pt x="63" y="186"/>
                    <a:pt x="70" y="176"/>
                    <a:pt x="76" y="167"/>
                  </a:cubicBezTo>
                  <a:cubicBezTo>
                    <a:pt x="80" y="162"/>
                    <a:pt x="87" y="160"/>
                    <a:pt x="92" y="164"/>
                  </a:cubicBezTo>
                  <a:cubicBezTo>
                    <a:pt x="97" y="168"/>
                    <a:pt x="98" y="175"/>
                    <a:pt x="95" y="180"/>
                  </a:cubicBezTo>
                  <a:cubicBezTo>
                    <a:pt x="89" y="189"/>
                    <a:pt x="83" y="198"/>
                    <a:pt x="77" y="207"/>
                  </a:cubicBezTo>
                  <a:cubicBezTo>
                    <a:pt x="75" y="211"/>
                    <a:pt x="71" y="213"/>
                    <a:pt x="67" y="213"/>
                  </a:cubicBezTo>
                  <a:close/>
                  <a:moveTo>
                    <a:pt x="106" y="158"/>
                  </a:moveTo>
                  <a:cubicBezTo>
                    <a:pt x="104" y="158"/>
                    <a:pt x="101" y="157"/>
                    <a:pt x="99" y="156"/>
                  </a:cubicBezTo>
                  <a:cubicBezTo>
                    <a:pt x="94" y="152"/>
                    <a:pt x="94" y="144"/>
                    <a:pt x="98" y="140"/>
                  </a:cubicBezTo>
                  <a:cubicBezTo>
                    <a:pt x="105" y="131"/>
                    <a:pt x="113" y="122"/>
                    <a:pt x="121" y="114"/>
                  </a:cubicBezTo>
                  <a:cubicBezTo>
                    <a:pt x="125" y="110"/>
                    <a:pt x="133" y="110"/>
                    <a:pt x="137" y="115"/>
                  </a:cubicBezTo>
                  <a:cubicBezTo>
                    <a:pt x="141" y="119"/>
                    <a:pt x="141" y="126"/>
                    <a:pt x="137" y="131"/>
                  </a:cubicBezTo>
                  <a:cubicBezTo>
                    <a:pt x="129" y="138"/>
                    <a:pt x="122" y="146"/>
                    <a:pt x="115" y="154"/>
                  </a:cubicBezTo>
                  <a:cubicBezTo>
                    <a:pt x="113" y="157"/>
                    <a:pt x="109" y="158"/>
                    <a:pt x="106" y="158"/>
                  </a:cubicBezTo>
                  <a:close/>
                  <a:moveTo>
                    <a:pt x="154" y="111"/>
                  </a:moveTo>
                  <a:cubicBezTo>
                    <a:pt x="150" y="111"/>
                    <a:pt x="147" y="110"/>
                    <a:pt x="145" y="107"/>
                  </a:cubicBezTo>
                  <a:cubicBezTo>
                    <a:pt x="141" y="103"/>
                    <a:pt x="142" y="95"/>
                    <a:pt x="146" y="91"/>
                  </a:cubicBezTo>
                  <a:cubicBezTo>
                    <a:pt x="155" y="84"/>
                    <a:pt x="164" y="77"/>
                    <a:pt x="174" y="71"/>
                  </a:cubicBezTo>
                  <a:cubicBezTo>
                    <a:pt x="179" y="67"/>
                    <a:pt x="186" y="68"/>
                    <a:pt x="190" y="73"/>
                  </a:cubicBezTo>
                  <a:cubicBezTo>
                    <a:pt x="193" y="79"/>
                    <a:pt x="192" y="86"/>
                    <a:pt x="187" y="89"/>
                  </a:cubicBezTo>
                  <a:cubicBezTo>
                    <a:pt x="178" y="95"/>
                    <a:pt x="169" y="102"/>
                    <a:pt x="161" y="109"/>
                  </a:cubicBezTo>
                  <a:cubicBezTo>
                    <a:pt x="159" y="111"/>
                    <a:pt x="156" y="111"/>
                    <a:pt x="154" y="111"/>
                  </a:cubicBezTo>
                  <a:close/>
                  <a:moveTo>
                    <a:pt x="208" y="73"/>
                  </a:moveTo>
                  <a:cubicBezTo>
                    <a:pt x="205" y="73"/>
                    <a:pt x="201" y="71"/>
                    <a:pt x="199" y="68"/>
                  </a:cubicBezTo>
                  <a:cubicBezTo>
                    <a:pt x="195" y="62"/>
                    <a:pt x="197" y="55"/>
                    <a:pt x="203" y="52"/>
                  </a:cubicBezTo>
                  <a:cubicBezTo>
                    <a:pt x="213" y="46"/>
                    <a:pt x="223" y="41"/>
                    <a:pt x="233" y="36"/>
                  </a:cubicBezTo>
                  <a:cubicBezTo>
                    <a:pt x="239" y="34"/>
                    <a:pt x="246" y="36"/>
                    <a:pt x="248" y="42"/>
                  </a:cubicBezTo>
                  <a:cubicBezTo>
                    <a:pt x="251" y="47"/>
                    <a:pt x="249" y="54"/>
                    <a:pt x="243" y="57"/>
                  </a:cubicBezTo>
                  <a:cubicBezTo>
                    <a:pt x="233" y="61"/>
                    <a:pt x="223" y="66"/>
                    <a:pt x="214" y="72"/>
                  </a:cubicBezTo>
                  <a:cubicBezTo>
                    <a:pt x="212" y="73"/>
                    <a:pt x="210" y="73"/>
                    <a:pt x="208" y="73"/>
                  </a:cubicBezTo>
                  <a:close/>
                  <a:moveTo>
                    <a:pt x="269" y="45"/>
                  </a:moveTo>
                  <a:cubicBezTo>
                    <a:pt x="264" y="45"/>
                    <a:pt x="260" y="42"/>
                    <a:pt x="258" y="38"/>
                  </a:cubicBezTo>
                  <a:cubicBezTo>
                    <a:pt x="256" y="32"/>
                    <a:pt x="259" y="25"/>
                    <a:pt x="265" y="23"/>
                  </a:cubicBezTo>
                  <a:cubicBezTo>
                    <a:pt x="276" y="19"/>
                    <a:pt x="287" y="16"/>
                    <a:pt x="298" y="13"/>
                  </a:cubicBezTo>
                  <a:cubicBezTo>
                    <a:pt x="304" y="11"/>
                    <a:pt x="310" y="15"/>
                    <a:pt x="312" y="21"/>
                  </a:cubicBezTo>
                  <a:cubicBezTo>
                    <a:pt x="313" y="27"/>
                    <a:pt x="310" y="33"/>
                    <a:pt x="304" y="34"/>
                  </a:cubicBezTo>
                  <a:cubicBezTo>
                    <a:pt x="293" y="37"/>
                    <a:pt x="283" y="41"/>
                    <a:pt x="273" y="44"/>
                  </a:cubicBezTo>
                  <a:cubicBezTo>
                    <a:pt x="271" y="45"/>
                    <a:pt x="270" y="45"/>
                    <a:pt x="269" y="45"/>
                  </a:cubicBezTo>
                  <a:close/>
                  <a:moveTo>
                    <a:pt x="333" y="27"/>
                  </a:moveTo>
                  <a:cubicBezTo>
                    <a:pt x="328" y="27"/>
                    <a:pt x="323" y="24"/>
                    <a:pt x="322" y="18"/>
                  </a:cubicBezTo>
                  <a:cubicBezTo>
                    <a:pt x="321" y="12"/>
                    <a:pt x="325" y="6"/>
                    <a:pt x="331" y="5"/>
                  </a:cubicBezTo>
                  <a:cubicBezTo>
                    <a:pt x="342" y="3"/>
                    <a:pt x="354" y="1"/>
                    <a:pt x="365" y="0"/>
                  </a:cubicBezTo>
                  <a:cubicBezTo>
                    <a:pt x="371" y="0"/>
                    <a:pt x="377" y="4"/>
                    <a:pt x="378" y="10"/>
                  </a:cubicBezTo>
                  <a:cubicBezTo>
                    <a:pt x="378" y="17"/>
                    <a:pt x="374" y="22"/>
                    <a:pt x="367" y="23"/>
                  </a:cubicBezTo>
                  <a:cubicBezTo>
                    <a:pt x="357" y="24"/>
                    <a:pt x="346" y="25"/>
                    <a:pt x="335" y="27"/>
                  </a:cubicBezTo>
                  <a:cubicBezTo>
                    <a:pt x="335" y="27"/>
                    <a:pt x="334" y="27"/>
                    <a:pt x="333" y="27"/>
                  </a:cubicBezTo>
                  <a:close/>
                </a:path>
              </a:pathLst>
            </a:custGeom>
            <a:solidFill>
              <a:srgbClr val="DCDBDB"/>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11" name="Freeform: Shape 47"/>
            <p:cNvSpPr/>
            <p:nvPr/>
          </p:nvSpPr>
          <p:spPr bwMode="auto">
            <a:xfrm>
              <a:off x="3695233" y="2648249"/>
              <a:ext cx="93953" cy="107872"/>
            </a:xfrm>
            <a:custGeom>
              <a:avLst/>
              <a:gdLst/>
              <a:ahLst/>
              <a:cxnLst>
                <a:cxn ang="0">
                  <a:pos x="32" y="52"/>
                </a:cxn>
                <a:cxn ang="0">
                  <a:pos x="23" y="47"/>
                </a:cxn>
                <a:cxn ang="0">
                  <a:pos x="14" y="33"/>
                </a:cxn>
                <a:cxn ang="0">
                  <a:pos x="13" y="33"/>
                </a:cxn>
                <a:cxn ang="0">
                  <a:pos x="4" y="19"/>
                </a:cxn>
                <a:cxn ang="0">
                  <a:pos x="6" y="3"/>
                </a:cxn>
                <a:cxn ang="0">
                  <a:pos x="22" y="6"/>
                </a:cxn>
                <a:cxn ang="0">
                  <a:pos x="32" y="19"/>
                </a:cxn>
                <a:cxn ang="0">
                  <a:pos x="32" y="20"/>
                </a:cxn>
                <a:cxn ang="0">
                  <a:pos x="42" y="34"/>
                </a:cxn>
                <a:cxn ang="0">
                  <a:pos x="39" y="50"/>
                </a:cxn>
                <a:cxn ang="0">
                  <a:pos x="32" y="52"/>
                </a:cxn>
              </a:cxnLst>
              <a:rect l="0" t="0" r="r" b="b"/>
              <a:pathLst>
                <a:path w="45" h="52">
                  <a:moveTo>
                    <a:pt x="32" y="52"/>
                  </a:moveTo>
                  <a:cubicBezTo>
                    <a:pt x="29" y="52"/>
                    <a:pt x="25" y="50"/>
                    <a:pt x="23" y="47"/>
                  </a:cubicBezTo>
                  <a:cubicBezTo>
                    <a:pt x="14" y="33"/>
                    <a:pt x="14" y="33"/>
                    <a:pt x="14" y="33"/>
                  </a:cubicBezTo>
                  <a:cubicBezTo>
                    <a:pt x="14" y="33"/>
                    <a:pt x="13" y="33"/>
                    <a:pt x="13" y="33"/>
                  </a:cubicBezTo>
                  <a:cubicBezTo>
                    <a:pt x="10" y="28"/>
                    <a:pt x="7" y="24"/>
                    <a:pt x="4" y="19"/>
                  </a:cubicBezTo>
                  <a:cubicBezTo>
                    <a:pt x="0" y="14"/>
                    <a:pt x="1" y="7"/>
                    <a:pt x="6" y="3"/>
                  </a:cubicBezTo>
                  <a:cubicBezTo>
                    <a:pt x="11" y="0"/>
                    <a:pt x="18" y="1"/>
                    <a:pt x="22" y="6"/>
                  </a:cubicBezTo>
                  <a:cubicBezTo>
                    <a:pt x="25" y="10"/>
                    <a:pt x="29" y="15"/>
                    <a:pt x="32" y="19"/>
                  </a:cubicBezTo>
                  <a:cubicBezTo>
                    <a:pt x="32" y="20"/>
                    <a:pt x="32" y="20"/>
                    <a:pt x="32" y="20"/>
                  </a:cubicBezTo>
                  <a:cubicBezTo>
                    <a:pt x="42" y="34"/>
                    <a:pt x="42" y="34"/>
                    <a:pt x="42" y="34"/>
                  </a:cubicBezTo>
                  <a:cubicBezTo>
                    <a:pt x="45" y="39"/>
                    <a:pt x="44" y="46"/>
                    <a:pt x="39" y="50"/>
                  </a:cubicBezTo>
                  <a:cubicBezTo>
                    <a:pt x="37" y="51"/>
                    <a:pt x="35" y="52"/>
                    <a:pt x="32" y="52"/>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12" name="Freeform: Shape 48"/>
            <p:cNvSpPr/>
            <p:nvPr/>
          </p:nvSpPr>
          <p:spPr bwMode="auto">
            <a:xfrm>
              <a:off x="2698287" y="2763082"/>
              <a:ext cx="2308805" cy="2190495"/>
            </a:xfrm>
            <a:custGeom>
              <a:avLst/>
              <a:gdLst/>
              <a:ahLst/>
              <a:cxnLst>
                <a:cxn ang="0">
                  <a:pos x="939" y="1027"/>
                </a:cxn>
                <a:cxn ang="0">
                  <a:pos x="939" y="1050"/>
                </a:cxn>
                <a:cxn ang="0">
                  <a:pos x="1017" y="1018"/>
                </a:cxn>
                <a:cxn ang="0">
                  <a:pos x="871" y="1036"/>
                </a:cxn>
                <a:cxn ang="0">
                  <a:pos x="872" y="1011"/>
                </a:cxn>
                <a:cxn ang="0">
                  <a:pos x="1027" y="1012"/>
                </a:cxn>
                <a:cxn ang="0">
                  <a:pos x="1042" y="1014"/>
                </a:cxn>
                <a:cxn ang="0">
                  <a:pos x="776" y="971"/>
                </a:cxn>
                <a:cxn ang="0">
                  <a:pos x="756" y="972"/>
                </a:cxn>
                <a:cxn ang="0">
                  <a:pos x="762" y="950"/>
                </a:cxn>
                <a:cxn ang="0">
                  <a:pos x="1068" y="948"/>
                </a:cxn>
                <a:cxn ang="0">
                  <a:pos x="1078" y="965"/>
                </a:cxn>
                <a:cxn ang="0">
                  <a:pos x="672" y="901"/>
                </a:cxn>
                <a:cxn ang="0">
                  <a:pos x="632" y="905"/>
                </a:cxn>
                <a:cxn ang="0">
                  <a:pos x="647" y="900"/>
                </a:cxn>
                <a:cxn ang="0">
                  <a:pos x="1085" y="881"/>
                </a:cxn>
                <a:cxn ang="0">
                  <a:pos x="1107" y="889"/>
                </a:cxn>
                <a:cxn ang="0">
                  <a:pos x="538" y="840"/>
                </a:cxn>
                <a:cxn ang="0">
                  <a:pos x="518" y="841"/>
                </a:cxn>
                <a:cxn ang="0">
                  <a:pos x="524" y="819"/>
                </a:cxn>
                <a:cxn ang="0">
                  <a:pos x="1059" y="799"/>
                </a:cxn>
                <a:cxn ang="0">
                  <a:pos x="1085" y="834"/>
                </a:cxn>
                <a:cxn ang="0">
                  <a:pos x="435" y="770"/>
                </a:cxn>
                <a:cxn ang="0">
                  <a:pos x="1040" y="771"/>
                </a:cxn>
                <a:cxn ang="0">
                  <a:pos x="1056" y="774"/>
                </a:cxn>
                <a:cxn ang="0">
                  <a:pos x="360" y="742"/>
                </a:cxn>
                <a:cxn ang="0">
                  <a:pos x="340" y="742"/>
                </a:cxn>
                <a:cxn ang="0">
                  <a:pos x="345" y="721"/>
                </a:cxn>
                <a:cxn ang="0">
                  <a:pos x="982" y="688"/>
                </a:cxn>
                <a:cxn ang="0">
                  <a:pos x="1011" y="720"/>
                </a:cxn>
                <a:cxn ang="0">
                  <a:pos x="256" y="672"/>
                </a:cxn>
                <a:cxn ang="0">
                  <a:pos x="216" y="676"/>
                </a:cxn>
                <a:cxn ang="0">
                  <a:pos x="231" y="671"/>
                </a:cxn>
                <a:cxn ang="0">
                  <a:pos x="947" y="616"/>
                </a:cxn>
                <a:cxn ang="0">
                  <a:pos x="162" y="644"/>
                </a:cxn>
                <a:cxn ang="0">
                  <a:pos x="167" y="623"/>
                </a:cxn>
                <a:cxn ang="0">
                  <a:pos x="67" y="594"/>
                </a:cxn>
                <a:cxn ang="0">
                  <a:pos x="102" y="611"/>
                </a:cxn>
                <a:cxn ang="0">
                  <a:pos x="924" y="563"/>
                </a:cxn>
                <a:cxn ang="0">
                  <a:pos x="37" y="577"/>
                </a:cxn>
                <a:cxn ang="0">
                  <a:pos x="53" y="573"/>
                </a:cxn>
                <a:cxn ang="0">
                  <a:pos x="870" y="505"/>
                </a:cxn>
                <a:cxn ang="0">
                  <a:pos x="857" y="498"/>
                </a:cxn>
                <a:cxn ang="0">
                  <a:pos x="866" y="480"/>
                </a:cxn>
                <a:cxn ang="0">
                  <a:pos x="790" y="409"/>
                </a:cxn>
                <a:cxn ang="0">
                  <a:pos x="818" y="442"/>
                </a:cxn>
                <a:cxn ang="0">
                  <a:pos x="770" y="341"/>
                </a:cxn>
                <a:cxn ang="0">
                  <a:pos x="732" y="326"/>
                </a:cxn>
                <a:cxn ang="0">
                  <a:pos x="748" y="329"/>
                </a:cxn>
                <a:cxn ang="0">
                  <a:pos x="677" y="227"/>
                </a:cxn>
                <a:cxn ang="0">
                  <a:pos x="664" y="219"/>
                </a:cxn>
                <a:cxn ang="0">
                  <a:pos x="674" y="202"/>
                </a:cxn>
                <a:cxn ang="0">
                  <a:pos x="597" y="131"/>
                </a:cxn>
                <a:cxn ang="0">
                  <a:pos x="626" y="164"/>
                </a:cxn>
                <a:cxn ang="0">
                  <a:pos x="578" y="62"/>
                </a:cxn>
                <a:cxn ang="0">
                  <a:pos x="540" y="47"/>
                </a:cxn>
                <a:cxn ang="0">
                  <a:pos x="555" y="50"/>
                </a:cxn>
              </a:cxnLst>
              <a:rect l="0" t="0" r="r" b="b"/>
              <a:pathLst>
                <a:path w="1107" h="1050">
                  <a:moveTo>
                    <a:pt x="939" y="1050"/>
                  </a:moveTo>
                  <a:cubicBezTo>
                    <a:pt x="928" y="1050"/>
                    <a:pt x="917" y="1049"/>
                    <a:pt x="906" y="1047"/>
                  </a:cubicBezTo>
                  <a:cubicBezTo>
                    <a:pt x="899" y="1045"/>
                    <a:pt x="895" y="1039"/>
                    <a:pt x="897" y="1033"/>
                  </a:cubicBezTo>
                  <a:cubicBezTo>
                    <a:pt x="898" y="1027"/>
                    <a:pt x="904" y="1023"/>
                    <a:pt x="910" y="1024"/>
                  </a:cubicBezTo>
                  <a:cubicBezTo>
                    <a:pt x="919" y="1026"/>
                    <a:pt x="929" y="1027"/>
                    <a:pt x="939" y="1027"/>
                  </a:cubicBezTo>
                  <a:cubicBezTo>
                    <a:pt x="940" y="1027"/>
                    <a:pt x="940" y="1027"/>
                    <a:pt x="941" y="1027"/>
                  </a:cubicBezTo>
                  <a:cubicBezTo>
                    <a:pt x="941" y="1027"/>
                    <a:pt x="941" y="1027"/>
                    <a:pt x="941" y="1027"/>
                  </a:cubicBezTo>
                  <a:cubicBezTo>
                    <a:pt x="948" y="1027"/>
                    <a:pt x="953" y="1032"/>
                    <a:pt x="953" y="1038"/>
                  </a:cubicBezTo>
                  <a:cubicBezTo>
                    <a:pt x="953" y="1045"/>
                    <a:pt x="948" y="1050"/>
                    <a:pt x="942" y="1050"/>
                  </a:cubicBezTo>
                  <a:cubicBezTo>
                    <a:pt x="941" y="1050"/>
                    <a:pt x="940" y="1050"/>
                    <a:pt x="939" y="1050"/>
                  </a:cubicBezTo>
                  <a:close/>
                  <a:moveTo>
                    <a:pt x="975" y="1046"/>
                  </a:moveTo>
                  <a:cubicBezTo>
                    <a:pt x="970" y="1046"/>
                    <a:pt x="965" y="1042"/>
                    <a:pt x="964" y="1037"/>
                  </a:cubicBezTo>
                  <a:cubicBezTo>
                    <a:pt x="963" y="1031"/>
                    <a:pt x="966" y="1025"/>
                    <a:pt x="972" y="1023"/>
                  </a:cubicBezTo>
                  <a:cubicBezTo>
                    <a:pt x="983" y="1021"/>
                    <a:pt x="993" y="1017"/>
                    <a:pt x="1002" y="1013"/>
                  </a:cubicBezTo>
                  <a:cubicBezTo>
                    <a:pt x="1008" y="1010"/>
                    <a:pt x="1014" y="1013"/>
                    <a:pt x="1017" y="1018"/>
                  </a:cubicBezTo>
                  <a:cubicBezTo>
                    <a:pt x="1020" y="1024"/>
                    <a:pt x="1017" y="1031"/>
                    <a:pt x="1012" y="1033"/>
                  </a:cubicBezTo>
                  <a:cubicBezTo>
                    <a:pt x="1001" y="1039"/>
                    <a:pt x="989" y="1043"/>
                    <a:pt x="978" y="1045"/>
                  </a:cubicBezTo>
                  <a:cubicBezTo>
                    <a:pt x="977" y="1046"/>
                    <a:pt x="976" y="1046"/>
                    <a:pt x="975" y="1046"/>
                  </a:cubicBezTo>
                  <a:close/>
                  <a:moveTo>
                    <a:pt x="876" y="1037"/>
                  </a:moveTo>
                  <a:cubicBezTo>
                    <a:pt x="874" y="1037"/>
                    <a:pt x="873" y="1036"/>
                    <a:pt x="871" y="1036"/>
                  </a:cubicBezTo>
                  <a:cubicBezTo>
                    <a:pt x="868" y="1034"/>
                    <a:pt x="865" y="1033"/>
                    <a:pt x="862" y="1031"/>
                  </a:cubicBezTo>
                  <a:cubicBezTo>
                    <a:pt x="862" y="1031"/>
                    <a:pt x="861" y="1031"/>
                    <a:pt x="840" y="1019"/>
                  </a:cubicBezTo>
                  <a:cubicBezTo>
                    <a:pt x="835" y="1016"/>
                    <a:pt x="833" y="1009"/>
                    <a:pt x="836" y="1004"/>
                  </a:cubicBezTo>
                  <a:cubicBezTo>
                    <a:pt x="839" y="998"/>
                    <a:pt x="845" y="996"/>
                    <a:pt x="851" y="999"/>
                  </a:cubicBezTo>
                  <a:cubicBezTo>
                    <a:pt x="869" y="1009"/>
                    <a:pt x="872" y="1011"/>
                    <a:pt x="872" y="1011"/>
                  </a:cubicBezTo>
                  <a:cubicBezTo>
                    <a:pt x="875" y="1012"/>
                    <a:pt x="878" y="1014"/>
                    <a:pt x="880" y="1015"/>
                  </a:cubicBezTo>
                  <a:cubicBezTo>
                    <a:pt x="886" y="1017"/>
                    <a:pt x="889" y="1024"/>
                    <a:pt x="886" y="1030"/>
                  </a:cubicBezTo>
                  <a:cubicBezTo>
                    <a:pt x="884" y="1034"/>
                    <a:pt x="880" y="1037"/>
                    <a:pt x="876" y="1037"/>
                  </a:cubicBezTo>
                  <a:close/>
                  <a:moveTo>
                    <a:pt x="1036" y="1017"/>
                  </a:moveTo>
                  <a:cubicBezTo>
                    <a:pt x="1032" y="1017"/>
                    <a:pt x="1029" y="1015"/>
                    <a:pt x="1027" y="1012"/>
                  </a:cubicBezTo>
                  <a:cubicBezTo>
                    <a:pt x="1023" y="1007"/>
                    <a:pt x="1024" y="1000"/>
                    <a:pt x="1029" y="996"/>
                  </a:cubicBezTo>
                  <a:cubicBezTo>
                    <a:pt x="1037" y="990"/>
                    <a:pt x="1044" y="983"/>
                    <a:pt x="1051" y="974"/>
                  </a:cubicBezTo>
                  <a:cubicBezTo>
                    <a:pt x="1055" y="970"/>
                    <a:pt x="1062" y="969"/>
                    <a:pt x="1067" y="973"/>
                  </a:cubicBezTo>
                  <a:cubicBezTo>
                    <a:pt x="1072" y="977"/>
                    <a:pt x="1072" y="984"/>
                    <a:pt x="1068" y="989"/>
                  </a:cubicBezTo>
                  <a:cubicBezTo>
                    <a:pt x="1061" y="998"/>
                    <a:pt x="1052" y="1007"/>
                    <a:pt x="1042" y="1014"/>
                  </a:cubicBezTo>
                  <a:cubicBezTo>
                    <a:pt x="1040" y="1016"/>
                    <a:pt x="1038" y="1017"/>
                    <a:pt x="1036" y="1017"/>
                  </a:cubicBezTo>
                  <a:close/>
                  <a:moveTo>
                    <a:pt x="816" y="1004"/>
                  </a:moveTo>
                  <a:cubicBezTo>
                    <a:pt x="814" y="1004"/>
                    <a:pt x="812" y="1004"/>
                    <a:pt x="810" y="1003"/>
                  </a:cubicBezTo>
                  <a:cubicBezTo>
                    <a:pt x="780" y="986"/>
                    <a:pt x="780" y="986"/>
                    <a:pt x="780" y="986"/>
                  </a:cubicBezTo>
                  <a:cubicBezTo>
                    <a:pt x="775" y="983"/>
                    <a:pt x="773" y="977"/>
                    <a:pt x="776" y="971"/>
                  </a:cubicBezTo>
                  <a:cubicBezTo>
                    <a:pt x="779" y="966"/>
                    <a:pt x="786" y="964"/>
                    <a:pt x="791" y="967"/>
                  </a:cubicBezTo>
                  <a:cubicBezTo>
                    <a:pt x="821" y="983"/>
                    <a:pt x="821" y="983"/>
                    <a:pt x="821" y="983"/>
                  </a:cubicBezTo>
                  <a:cubicBezTo>
                    <a:pt x="827" y="986"/>
                    <a:pt x="829" y="993"/>
                    <a:pt x="826" y="998"/>
                  </a:cubicBezTo>
                  <a:cubicBezTo>
                    <a:pt x="824" y="1002"/>
                    <a:pt x="820" y="1004"/>
                    <a:pt x="816" y="1004"/>
                  </a:cubicBezTo>
                  <a:close/>
                  <a:moveTo>
                    <a:pt x="756" y="972"/>
                  </a:moveTo>
                  <a:cubicBezTo>
                    <a:pt x="754" y="972"/>
                    <a:pt x="752" y="971"/>
                    <a:pt x="751" y="970"/>
                  </a:cubicBezTo>
                  <a:cubicBezTo>
                    <a:pt x="721" y="954"/>
                    <a:pt x="721" y="954"/>
                    <a:pt x="721" y="954"/>
                  </a:cubicBezTo>
                  <a:cubicBezTo>
                    <a:pt x="715" y="951"/>
                    <a:pt x="713" y="944"/>
                    <a:pt x="716" y="938"/>
                  </a:cubicBezTo>
                  <a:cubicBezTo>
                    <a:pt x="719" y="933"/>
                    <a:pt x="726" y="931"/>
                    <a:pt x="732" y="934"/>
                  </a:cubicBezTo>
                  <a:cubicBezTo>
                    <a:pt x="762" y="950"/>
                    <a:pt x="762" y="950"/>
                    <a:pt x="762" y="950"/>
                  </a:cubicBezTo>
                  <a:cubicBezTo>
                    <a:pt x="767" y="953"/>
                    <a:pt x="769" y="960"/>
                    <a:pt x="766" y="966"/>
                  </a:cubicBezTo>
                  <a:cubicBezTo>
                    <a:pt x="764" y="969"/>
                    <a:pt x="760" y="972"/>
                    <a:pt x="756" y="972"/>
                  </a:cubicBezTo>
                  <a:close/>
                  <a:moveTo>
                    <a:pt x="1078" y="965"/>
                  </a:moveTo>
                  <a:cubicBezTo>
                    <a:pt x="1077" y="965"/>
                    <a:pt x="1075" y="964"/>
                    <a:pt x="1073" y="964"/>
                  </a:cubicBezTo>
                  <a:cubicBezTo>
                    <a:pt x="1068" y="961"/>
                    <a:pt x="1065" y="954"/>
                    <a:pt x="1068" y="948"/>
                  </a:cubicBezTo>
                  <a:cubicBezTo>
                    <a:pt x="1073" y="939"/>
                    <a:pt x="1077" y="929"/>
                    <a:pt x="1080" y="919"/>
                  </a:cubicBezTo>
                  <a:cubicBezTo>
                    <a:pt x="1081" y="913"/>
                    <a:pt x="1088" y="910"/>
                    <a:pt x="1094" y="911"/>
                  </a:cubicBezTo>
                  <a:cubicBezTo>
                    <a:pt x="1100" y="913"/>
                    <a:pt x="1103" y="919"/>
                    <a:pt x="1102" y="925"/>
                  </a:cubicBezTo>
                  <a:cubicBezTo>
                    <a:pt x="1098" y="937"/>
                    <a:pt x="1094" y="948"/>
                    <a:pt x="1088" y="959"/>
                  </a:cubicBezTo>
                  <a:cubicBezTo>
                    <a:pt x="1086" y="963"/>
                    <a:pt x="1082" y="965"/>
                    <a:pt x="1078" y="965"/>
                  </a:cubicBezTo>
                  <a:close/>
                  <a:moveTo>
                    <a:pt x="697" y="939"/>
                  </a:moveTo>
                  <a:cubicBezTo>
                    <a:pt x="695" y="939"/>
                    <a:pt x="693" y="938"/>
                    <a:pt x="691" y="937"/>
                  </a:cubicBezTo>
                  <a:cubicBezTo>
                    <a:pt x="661" y="921"/>
                    <a:pt x="661" y="921"/>
                    <a:pt x="661" y="921"/>
                  </a:cubicBezTo>
                  <a:cubicBezTo>
                    <a:pt x="656" y="918"/>
                    <a:pt x="654" y="911"/>
                    <a:pt x="657" y="906"/>
                  </a:cubicBezTo>
                  <a:cubicBezTo>
                    <a:pt x="660" y="900"/>
                    <a:pt x="667" y="898"/>
                    <a:pt x="672" y="901"/>
                  </a:cubicBezTo>
                  <a:cubicBezTo>
                    <a:pt x="702" y="918"/>
                    <a:pt x="702" y="918"/>
                    <a:pt x="702" y="918"/>
                  </a:cubicBezTo>
                  <a:cubicBezTo>
                    <a:pt x="708" y="921"/>
                    <a:pt x="710" y="927"/>
                    <a:pt x="707" y="933"/>
                  </a:cubicBezTo>
                  <a:cubicBezTo>
                    <a:pt x="704" y="937"/>
                    <a:pt x="701" y="939"/>
                    <a:pt x="697" y="939"/>
                  </a:cubicBezTo>
                  <a:close/>
                  <a:moveTo>
                    <a:pt x="637" y="906"/>
                  </a:moveTo>
                  <a:cubicBezTo>
                    <a:pt x="635" y="906"/>
                    <a:pt x="633" y="906"/>
                    <a:pt x="632" y="905"/>
                  </a:cubicBezTo>
                  <a:cubicBezTo>
                    <a:pt x="602" y="888"/>
                    <a:pt x="602" y="888"/>
                    <a:pt x="602" y="888"/>
                  </a:cubicBezTo>
                  <a:cubicBezTo>
                    <a:pt x="596" y="885"/>
                    <a:pt x="594" y="878"/>
                    <a:pt x="598" y="873"/>
                  </a:cubicBezTo>
                  <a:cubicBezTo>
                    <a:pt x="601" y="867"/>
                    <a:pt x="607" y="865"/>
                    <a:pt x="613" y="868"/>
                  </a:cubicBezTo>
                  <a:cubicBezTo>
                    <a:pt x="643" y="885"/>
                    <a:pt x="643" y="885"/>
                    <a:pt x="643" y="885"/>
                  </a:cubicBezTo>
                  <a:cubicBezTo>
                    <a:pt x="648" y="888"/>
                    <a:pt x="650" y="895"/>
                    <a:pt x="647" y="900"/>
                  </a:cubicBezTo>
                  <a:cubicBezTo>
                    <a:pt x="645" y="904"/>
                    <a:pt x="641" y="906"/>
                    <a:pt x="637" y="906"/>
                  </a:cubicBezTo>
                  <a:close/>
                  <a:moveTo>
                    <a:pt x="1096" y="900"/>
                  </a:moveTo>
                  <a:cubicBezTo>
                    <a:pt x="1096" y="900"/>
                    <a:pt x="1095" y="900"/>
                    <a:pt x="1095" y="900"/>
                  </a:cubicBezTo>
                  <a:cubicBezTo>
                    <a:pt x="1089" y="900"/>
                    <a:pt x="1084" y="894"/>
                    <a:pt x="1084" y="888"/>
                  </a:cubicBezTo>
                  <a:cubicBezTo>
                    <a:pt x="1085" y="886"/>
                    <a:pt x="1085" y="883"/>
                    <a:pt x="1085" y="881"/>
                  </a:cubicBezTo>
                  <a:cubicBezTo>
                    <a:pt x="1085" y="873"/>
                    <a:pt x="1084" y="865"/>
                    <a:pt x="1083" y="857"/>
                  </a:cubicBezTo>
                  <a:cubicBezTo>
                    <a:pt x="1082" y="851"/>
                    <a:pt x="1086" y="845"/>
                    <a:pt x="1092" y="844"/>
                  </a:cubicBezTo>
                  <a:cubicBezTo>
                    <a:pt x="1098" y="843"/>
                    <a:pt x="1104" y="847"/>
                    <a:pt x="1105" y="853"/>
                  </a:cubicBezTo>
                  <a:cubicBezTo>
                    <a:pt x="1107" y="862"/>
                    <a:pt x="1107" y="872"/>
                    <a:pt x="1107" y="881"/>
                  </a:cubicBezTo>
                  <a:cubicBezTo>
                    <a:pt x="1107" y="884"/>
                    <a:pt x="1107" y="887"/>
                    <a:pt x="1107" y="889"/>
                  </a:cubicBezTo>
                  <a:cubicBezTo>
                    <a:pt x="1107" y="895"/>
                    <a:pt x="1102" y="900"/>
                    <a:pt x="1096" y="900"/>
                  </a:cubicBezTo>
                  <a:close/>
                  <a:moveTo>
                    <a:pt x="578" y="873"/>
                  </a:moveTo>
                  <a:cubicBezTo>
                    <a:pt x="576" y="873"/>
                    <a:pt x="574" y="873"/>
                    <a:pt x="572" y="872"/>
                  </a:cubicBezTo>
                  <a:cubicBezTo>
                    <a:pt x="543" y="856"/>
                    <a:pt x="543" y="856"/>
                    <a:pt x="543" y="856"/>
                  </a:cubicBezTo>
                  <a:cubicBezTo>
                    <a:pt x="537" y="853"/>
                    <a:pt x="535" y="846"/>
                    <a:pt x="538" y="840"/>
                  </a:cubicBezTo>
                  <a:cubicBezTo>
                    <a:pt x="541" y="835"/>
                    <a:pt x="548" y="833"/>
                    <a:pt x="553" y="836"/>
                  </a:cubicBezTo>
                  <a:cubicBezTo>
                    <a:pt x="583" y="852"/>
                    <a:pt x="583" y="852"/>
                    <a:pt x="583" y="852"/>
                  </a:cubicBezTo>
                  <a:cubicBezTo>
                    <a:pt x="589" y="855"/>
                    <a:pt x="591" y="862"/>
                    <a:pt x="588" y="867"/>
                  </a:cubicBezTo>
                  <a:cubicBezTo>
                    <a:pt x="586" y="871"/>
                    <a:pt x="582" y="873"/>
                    <a:pt x="578" y="873"/>
                  </a:cubicBezTo>
                  <a:close/>
                  <a:moveTo>
                    <a:pt x="518" y="841"/>
                  </a:moveTo>
                  <a:cubicBezTo>
                    <a:pt x="516" y="841"/>
                    <a:pt x="515" y="840"/>
                    <a:pt x="513" y="839"/>
                  </a:cubicBezTo>
                  <a:cubicBezTo>
                    <a:pt x="483" y="823"/>
                    <a:pt x="483" y="823"/>
                    <a:pt x="483" y="823"/>
                  </a:cubicBezTo>
                  <a:cubicBezTo>
                    <a:pt x="478" y="820"/>
                    <a:pt x="476" y="813"/>
                    <a:pt x="479" y="807"/>
                  </a:cubicBezTo>
                  <a:cubicBezTo>
                    <a:pt x="482" y="802"/>
                    <a:pt x="489" y="800"/>
                    <a:pt x="494" y="803"/>
                  </a:cubicBezTo>
                  <a:cubicBezTo>
                    <a:pt x="524" y="819"/>
                    <a:pt x="524" y="819"/>
                    <a:pt x="524" y="819"/>
                  </a:cubicBezTo>
                  <a:cubicBezTo>
                    <a:pt x="529" y="822"/>
                    <a:pt x="531" y="829"/>
                    <a:pt x="528" y="835"/>
                  </a:cubicBezTo>
                  <a:cubicBezTo>
                    <a:pt x="526" y="839"/>
                    <a:pt x="522" y="841"/>
                    <a:pt x="518" y="841"/>
                  </a:cubicBezTo>
                  <a:close/>
                  <a:moveTo>
                    <a:pt x="1085" y="834"/>
                  </a:moveTo>
                  <a:cubicBezTo>
                    <a:pt x="1080" y="834"/>
                    <a:pt x="1076" y="831"/>
                    <a:pt x="1074" y="827"/>
                  </a:cubicBezTo>
                  <a:cubicBezTo>
                    <a:pt x="1070" y="817"/>
                    <a:pt x="1065" y="808"/>
                    <a:pt x="1059" y="799"/>
                  </a:cubicBezTo>
                  <a:cubicBezTo>
                    <a:pt x="1056" y="794"/>
                    <a:pt x="1057" y="787"/>
                    <a:pt x="1062" y="783"/>
                  </a:cubicBezTo>
                  <a:cubicBezTo>
                    <a:pt x="1068" y="780"/>
                    <a:pt x="1075" y="781"/>
                    <a:pt x="1078" y="786"/>
                  </a:cubicBezTo>
                  <a:cubicBezTo>
                    <a:pt x="1085" y="796"/>
                    <a:pt x="1091" y="807"/>
                    <a:pt x="1095" y="818"/>
                  </a:cubicBezTo>
                  <a:cubicBezTo>
                    <a:pt x="1098" y="824"/>
                    <a:pt x="1095" y="831"/>
                    <a:pt x="1089" y="833"/>
                  </a:cubicBezTo>
                  <a:cubicBezTo>
                    <a:pt x="1088" y="834"/>
                    <a:pt x="1086" y="834"/>
                    <a:pt x="1085" y="834"/>
                  </a:cubicBezTo>
                  <a:close/>
                  <a:moveTo>
                    <a:pt x="459" y="808"/>
                  </a:moveTo>
                  <a:cubicBezTo>
                    <a:pt x="457" y="808"/>
                    <a:pt x="455" y="807"/>
                    <a:pt x="453" y="806"/>
                  </a:cubicBezTo>
                  <a:cubicBezTo>
                    <a:pt x="424" y="790"/>
                    <a:pt x="424" y="790"/>
                    <a:pt x="424" y="790"/>
                  </a:cubicBezTo>
                  <a:cubicBezTo>
                    <a:pt x="418" y="787"/>
                    <a:pt x="416" y="780"/>
                    <a:pt x="419" y="775"/>
                  </a:cubicBezTo>
                  <a:cubicBezTo>
                    <a:pt x="422" y="769"/>
                    <a:pt x="429" y="767"/>
                    <a:pt x="435" y="770"/>
                  </a:cubicBezTo>
                  <a:cubicBezTo>
                    <a:pt x="464" y="787"/>
                    <a:pt x="464" y="787"/>
                    <a:pt x="464" y="787"/>
                  </a:cubicBezTo>
                  <a:cubicBezTo>
                    <a:pt x="470" y="790"/>
                    <a:pt x="472" y="797"/>
                    <a:pt x="469" y="802"/>
                  </a:cubicBezTo>
                  <a:cubicBezTo>
                    <a:pt x="467" y="806"/>
                    <a:pt x="463" y="808"/>
                    <a:pt x="459" y="808"/>
                  </a:cubicBezTo>
                  <a:close/>
                  <a:moveTo>
                    <a:pt x="1050" y="776"/>
                  </a:moveTo>
                  <a:cubicBezTo>
                    <a:pt x="1046" y="776"/>
                    <a:pt x="1042" y="774"/>
                    <a:pt x="1040" y="771"/>
                  </a:cubicBezTo>
                  <a:cubicBezTo>
                    <a:pt x="1021" y="743"/>
                    <a:pt x="1021" y="743"/>
                    <a:pt x="1021" y="743"/>
                  </a:cubicBezTo>
                  <a:cubicBezTo>
                    <a:pt x="1017" y="738"/>
                    <a:pt x="1019" y="731"/>
                    <a:pt x="1024" y="728"/>
                  </a:cubicBezTo>
                  <a:cubicBezTo>
                    <a:pt x="1029" y="724"/>
                    <a:pt x="1036" y="725"/>
                    <a:pt x="1040" y="731"/>
                  </a:cubicBezTo>
                  <a:cubicBezTo>
                    <a:pt x="1059" y="758"/>
                    <a:pt x="1059" y="758"/>
                    <a:pt x="1059" y="758"/>
                  </a:cubicBezTo>
                  <a:cubicBezTo>
                    <a:pt x="1062" y="764"/>
                    <a:pt x="1061" y="771"/>
                    <a:pt x="1056" y="774"/>
                  </a:cubicBezTo>
                  <a:cubicBezTo>
                    <a:pt x="1054" y="775"/>
                    <a:pt x="1052" y="776"/>
                    <a:pt x="1050" y="776"/>
                  </a:cubicBezTo>
                  <a:close/>
                  <a:moveTo>
                    <a:pt x="399" y="775"/>
                  </a:moveTo>
                  <a:cubicBezTo>
                    <a:pt x="398" y="775"/>
                    <a:pt x="396" y="775"/>
                    <a:pt x="394" y="774"/>
                  </a:cubicBezTo>
                  <a:cubicBezTo>
                    <a:pt x="364" y="757"/>
                    <a:pt x="364" y="757"/>
                    <a:pt x="364" y="757"/>
                  </a:cubicBezTo>
                  <a:cubicBezTo>
                    <a:pt x="359" y="754"/>
                    <a:pt x="357" y="747"/>
                    <a:pt x="360" y="742"/>
                  </a:cubicBezTo>
                  <a:cubicBezTo>
                    <a:pt x="363" y="736"/>
                    <a:pt x="370" y="734"/>
                    <a:pt x="375" y="738"/>
                  </a:cubicBezTo>
                  <a:cubicBezTo>
                    <a:pt x="405" y="754"/>
                    <a:pt x="405" y="754"/>
                    <a:pt x="405" y="754"/>
                  </a:cubicBezTo>
                  <a:cubicBezTo>
                    <a:pt x="410" y="757"/>
                    <a:pt x="412" y="764"/>
                    <a:pt x="409" y="769"/>
                  </a:cubicBezTo>
                  <a:cubicBezTo>
                    <a:pt x="407" y="773"/>
                    <a:pt x="403" y="775"/>
                    <a:pt x="399" y="775"/>
                  </a:cubicBezTo>
                  <a:close/>
                  <a:moveTo>
                    <a:pt x="340" y="742"/>
                  </a:moveTo>
                  <a:cubicBezTo>
                    <a:pt x="338" y="742"/>
                    <a:pt x="336" y="742"/>
                    <a:pt x="335" y="741"/>
                  </a:cubicBezTo>
                  <a:cubicBezTo>
                    <a:pt x="305" y="725"/>
                    <a:pt x="305" y="725"/>
                    <a:pt x="305" y="725"/>
                  </a:cubicBezTo>
                  <a:cubicBezTo>
                    <a:pt x="299" y="722"/>
                    <a:pt x="297" y="715"/>
                    <a:pt x="300" y="709"/>
                  </a:cubicBezTo>
                  <a:cubicBezTo>
                    <a:pt x="303" y="704"/>
                    <a:pt x="310" y="702"/>
                    <a:pt x="316" y="705"/>
                  </a:cubicBezTo>
                  <a:cubicBezTo>
                    <a:pt x="345" y="721"/>
                    <a:pt x="345" y="721"/>
                    <a:pt x="345" y="721"/>
                  </a:cubicBezTo>
                  <a:cubicBezTo>
                    <a:pt x="351" y="724"/>
                    <a:pt x="353" y="731"/>
                    <a:pt x="350" y="737"/>
                  </a:cubicBezTo>
                  <a:cubicBezTo>
                    <a:pt x="348" y="740"/>
                    <a:pt x="344" y="742"/>
                    <a:pt x="340" y="742"/>
                  </a:cubicBezTo>
                  <a:close/>
                  <a:moveTo>
                    <a:pt x="1011" y="720"/>
                  </a:moveTo>
                  <a:cubicBezTo>
                    <a:pt x="1007" y="720"/>
                    <a:pt x="1004" y="719"/>
                    <a:pt x="1002" y="716"/>
                  </a:cubicBezTo>
                  <a:cubicBezTo>
                    <a:pt x="982" y="688"/>
                    <a:pt x="982" y="688"/>
                    <a:pt x="982" y="688"/>
                  </a:cubicBezTo>
                  <a:cubicBezTo>
                    <a:pt x="979" y="683"/>
                    <a:pt x="980" y="676"/>
                    <a:pt x="985" y="672"/>
                  </a:cubicBezTo>
                  <a:cubicBezTo>
                    <a:pt x="990" y="668"/>
                    <a:pt x="998" y="670"/>
                    <a:pt x="1001" y="675"/>
                  </a:cubicBezTo>
                  <a:cubicBezTo>
                    <a:pt x="1020" y="703"/>
                    <a:pt x="1020" y="703"/>
                    <a:pt x="1020" y="703"/>
                  </a:cubicBezTo>
                  <a:cubicBezTo>
                    <a:pt x="1024" y="708"/>
                    <a:pt x="1023" y="715"/>
                    <a:pt x="1017" y="718"/>
                  </a:cubicBezTo>
                  <a:cubicBezTo>
                    <a:pt x="1015" y="720"/>
                    <a:pt x="1013" y="720"/>
                    <a:pt x="1011" y="720"/>
                  </a:cubicBezTo>
                  <a:close/>
                  <a:moveTo>
                    <a:pt x="281" y="710"/>
                  </a:moveTo>
                  <a:cubicBezTo>
                    <a:pt x="279" y="710"/>
                    <a:pt x="277" y="709"/>
                    <a:pt x="275" y="708"/>
                  </a:cubicBezTo>
                  <a:cubicBezTo>
                    <a:pt x="245" y="692"/>
                    <a:pt x="245" y="692"/>
                    <a:pt x="245" y="692"/>
                  </a:cubicBezTo>
                  <a:cubicBezTo>
                    <a:pt x="240" y="689"/>
                    <a:pt x="238" y="682"/>
                    <a:pt x="241" y="676"/>
                  </a:cubicBezTo>
                  <a:cubicBezTo>
                    <a:pt x="244" y="671"/>
                    <a:pt x="251" y="669"/>
                    <a:pt x="256" y="672"/>
                  </a:cubicBezTo>
                  <a:cubicBezTo>
                    <a:pt x="286" y="688"/>
                    <a:pt x="286" y="688"/>
                    <a:pt x="286" y="688"/>
                  </a:cubicBezTo>
                  <a:cubicBezTo>
                    <a:pt x="292" y="691"/>
                    <a:pt x="294" y="698"/>
                    <a:pt x="291" y="704"/>
                  </a:cubicBezTo>
                  <a:cubicBezTo>
                    <a:pt x="288" y="708"/>
                    <a:pt x="285" y="710"/>
                    <a:pt x="281" y="710"/>
                  </a:cubicBezTo>
                  <a:close/>
                  <a:moveTo>
                    <a:pt x="221" y="677"/>
                  </a:moveTo>
                  <a:cubicBezTo>
                    <a:pt x="219" y="677"/>
                    <a:pt x="217" y="676"/>
                    <a:pt x="216" y="676"/>
                  </a:cubicBezTo>
                  <a:cubicBezTo>
                    <a:pt x="186" y="659"/>
                    <a:pt x="186" y="659"/>
                    <a:pt x="186" y="659"/>
                  </a:cubicBezTo>
                  <a:cubicBezTo>
                    <a:pt x="181" y="656"/>
                    <a:pt x="179" y="649"/>
                    <a:pt x="182" y="644"/>
                  </a:cubicBezTo>
                  <a:cubicBezTo>
                    <a:pt x="185" y="638"/>
                    <a:pt x="191" y="636"/>
                    <a:pt x="197" y="639"/>
                  </a:cubicBezTo>
                  <a:cubicBezTo>
                    <a:pt x="227" y="656"/>
                    <a:pt x="227" y="656"/>
                    <a:pt x="227" y="656"/>
                  </a:cubicBezTo>
                  <a:cubicBezTo>
                    <a:pt x="232" y="659"/>
                    <a:pt x="234" y="666"/>
                    <a:pt x="231" y="671"/>
                  </a:cubicBezTo>
                  <a:cubicBezTo>
                    <a:pt x="229" y="675"/>
                    <a:pt x="225" y="677"/>
                    <a:pt x="221" y="677"/>
                  </a:cubicBezTo>
                  <a:close/>
                  <a:moveTo>
                    <a:pt x="973" y="665"/>
                  </a:moveTo>
                  <a:cubicBezTo>
                    <a:pt x="969" y="665"/>
                    <a:pt x="965" y="663"/>
                    <a:pt x="963" y="660"/>
                  </a:cubicBezTo>
                  <a:cubicBezTo>
                    <a:pt x="944" y="632"/>
                    <a:pt x="944" y="632"/>
                    <a:pt x="944" y="632"/>
                  </a:cubicBezTo>
                  <a:cubicBezTo>
                    <a:pt x="940" y="627"/>
                    <a:pt x="942" y="620"/>
                    <a:pt x="947" y="616"/>
                  </a:cubicBezTo>
                  <a:cubicBezTo>
                    <a:pt x="952" y="613"/>
                    <a:pt x="959" y="614"/>
                    <a:pt x="963" y="619"/>
                  </a:cubicBezTo>
                  <a:cubicBezTo>
                    <a:pt x="982" y="647"/>
                    <a:pt x="982" y="647"/>
                    <a:pt x="982" y="647"/>
                  </a:cubicBezTo>
                  <a:cubicBezTo>
                    <a:pt x="985" y="652"/>
                    <a:pt x="984" y="659"/>
                    <a:pt x="979" y="663"/>
                  </a:cubicBezTo>
                  <a:cubicBezTo>
                    <a:pt x="977" y="664"/>
                    <a:pt x="975" y="665"/>
                    <a:pt x="973" y="665"/>
                  </a:cubicBezTo>
                  <a:close/>
                  <a:moveTo>
                    <a:pt x="162" y="644"/>
                  </a:moveTo>
                  <a:cubicBezTo>
                    <a:pt x="160" y="644"/>
                    <a:pt x="158" y="644"/>
                    <a:pt x="156" y="643"/>
                  </a:cubicBezTo>
                  <a:cubicBezTo>
                    <a:pt x="127" y="626"/>
                    <a:pt x="127" y="626"/>
                    <a:pt x="127" y="626"/>
                  </a:cubicBezTo>
                  <a:cubicBezTo>
                    <a:pt x="121" y="623"/>
                    <a:pt x="119" y="616"/>
                    <a:pt x="122" y="611"/>
                  </a:cubicBezTo>
                  <a:cubicBezTo>
                    <a:pt x="125" y="605"/>
                    <a:pt x="132" y="604"/>
                    <a:pt x="138" y="607"/>
                  </a:cubicBezTo>
                  <a:cubicBezTo>
                    <a:pt x="167" y="623"/>
                    <a:pt x="167" y="623"/>
                    <a:pt x="167" y="623"/>
                  </a:cubicBezTo>
                  <a:cubicBezTo>
                    <a:pt x="173" y="626"/>
                    <a:pt x="175" y="633"/>
                    <a:pt x="172" y="638"/>
                  </a:cubicBezTo>
                  <a:cubicBezTo>
                    <a:pt x="170" y="642"/>
                    <a:pt x="166" y="644"/>
                    <a:pt x="162" y="644"/>
                  </a:cubicBezTo>
                  <a:close/>
                  <a:moveTo>
                    <a:pt x="102" y="611"/>
                  </a:moveTo>
                  <a:cubicBezTo>
                    <a:pt x="100" y="611"/>
                    <a:pt x="99" y="611"/>
                    <a:pt x="97" y="610"/>
                  </a:cubicBezTo>
                  <a:cubicBezTo>
                    <a:pt x="67" y="594"/>
                    <a:pt x="67" y="594"/>
                    <a:pt x="67" y="594"/>
                  </a:cubicBezTo>
                  <a:cubicBezTo>
                    <a:pt x="62" y="591"/>
                    <a:pt x="60" y="584"/>
                    <a:pt x="63" y="578"/>
                  </a:cubicBezTo>
                  <a:cubicBezTo>
                    <a:pt x="66" y="573"/>
                    <a:pt x="73" y="571"/>
                    <a:pt x="78" y="574"/>
                  </a:cubicBezTo>
                  <a:cubicBezTo>
                    <a:pt x="108" y="590"/>
                    <a:pt x="108" y="590"/>
                    <a:pt x="108" y="590"/>
                  </a:cubicBezTo>
                  <a:cubicBezTo>
                    <a:pt x="113" y="593"/>
                    <a:pt x="115" y="600"/>
                    <a:pt x="112" y="606"/>
                  </a:cubicBezTo>
                  <a:cubicBezTo>
                    <a:pt x="110" y="609"/>
                    <a:pt x="106" y="611"/>
                    <a:pt x="102" y="611"/>
                  </a:cubicBezTo>
                  <a:close/>
                  <a:moveTo>
                    <a:pt x="934" y="609"/>
                  </a:moveTo>
                  <a:cubicBezTo>
                    <a:pt x="930" y="609"/>
                    <a:pt x="927" y="607"/>
                    <a:pt x="925" y="604"/>
                  </a:cubicBezTo>
                  <a:cubicBezTo>
                    <a:pt x="905" y="576"/>
                    <a:pt x="905" y="576"/>
                    <a:pt x="905" y="576"/>
                  </a:cubicBezTo>
                  <a:cubicBezTo>
                    <a:pt x="902" y="571"/>
                    <a:pt x="903" y="564"/>
                    <a:pt x="908" y="561"/>
                  </a:cubicBezTo>
                  <a:cubicBezTo>
                    <a:pt x="913" y="557"/>
                    <a:pt x="921" y="558"/>
                    <a:pt x="924" y="563"/>
                  </a:cubicBezTo>
                  <a:cubicBezTo>
                    <a:pt x="943" y="591"/>
                    <a:pt x="943" y="591"/>
                    <a:pt x="943" y="591"/>
                  </a:cubicBezTo>
                  <a:cubicBezTo>
                    <a:pt x="947" y="596"/>
                    <a:pt x="946" y="604"/>
                    <a:pt x="940" y="607"/>
                  </a:cubicBezTo>
                  <a:cubicBezTo>
                    <a:pt x="938" y="608"/>
                    <a:pt x="936" y="609"/>
                    <a:pt x="934" y="609"/>
                  </a:cubicBezTo>
                  <a:close/>
                  <a:moveTo>
                    <a:pt x="43" y="579"/>
                  </a:moveTo>
                  <a:cubicBezTo>
                    <a:pt x="41" y="579"/>
                    <a:pt x="39" y="578"/>
                    <a:pt x="37" y="577"/>
                  </a:cubicBezTo>
                  <a:cubicBezTo>
                    <a:pt x="8" y="561"/>
                    <a:pt x="8" y="561"/>
                    <a:pt x="8" y="561"/>
                  </a:cubicBezTo>
                  <a:cubicBezTo>
                    <a:pt x="2" y="558"/>
                    <a:pt x="0" y="551"/>
                    <a:pt x="3" y="545"/>
                  </a:cubicBezTo>
                  <a:cubicBezTo>
                    <a:pt x="6" y="540"/>
                    <a:pt x="13" y="538"/>
                    <a:pt x="19" y="541"/>
                  </a:cubicBezTo>
                  <a:cubicBezTo>
                    <a:pt x="48" y="557"/>
                    <a:pt x="48" y="557"/>
                    <a:pt x="48" y="557"/>
                  </a:cubicBezTo>
                  <a:cubicBezTo>
                    <a:pt x="54" y="560"/>
                    <a:pt x="56" y="567"/>
                    <a:pt x="53" y="573"/>
                  </a:cubicBezTo>
                  <a:cubicBezTo>
                    <a:pt x="51" y="576"/>
                    <a:pt x="47" y="579"/>
                    <a:pt x="43" y="579"/>
                  </a:cubicBezTo>
                  <a:close/>
                  <a:moveTo>
                    <a:pt x="895" y="553"/>
                  </a:moveTo>
                  <a:cubicBezTo>
                    <a:pt x="892" y="553"/>
                    <a:pt x="888" y="552"/>
                    <a:pt x="886" y="549"/>
                  </a:cubicBezTo>
                  <a:cubicBezTo>
                    <a:pt x="867" y="521"/>
                    <a:pt x="867" y="521"/>
                    <a:pt x="867" y="521"/>
                  </a:cubicBezTo>
                  <a:cubicBezTo>
                    <a:pt x="863" y="516"/>
                    <a:pt x="865" y="508"/>
                    <a:pt x="870" y="505"/>
                  </a:cubicBezTo>
                  <a:cubicBezTo>
                    <a:pt x="875" y="501"/>
                    <a:pt x="882" y="503"/>
                    <a:pt x="886" y="508"/>
                  </a:cubicBezTo>
                  <a:cubicBezTo>
                    <a:pt x="905" y="536"/>
                    <a:pt x="905" y="536"/>
                    <a:pt x="905" y="536"/>
                  </a:cubicBezTo>
                  <a:cubicBezTo>
                    <a:pt x="908" y="541"/>
                    <a:pt x="907" y="548"/>
                    <a:pt x="902" y="551"/>
                  </a:cubicBezTo>
                  <a:cubicBezTo>
                    <a:pt x="900" y="553"/>
                    <a:pt x="898" y="553"/>
                    <a:pt x="895" y="553"/>
                  </a:cubicBezTo>
                  <a:close/>
                  <a:moveTo>
                    <a:pt x="857" y="498"/>
                  </a:moveTo>
                  <a:cubicBezTo>
                    <a:pt x="853" y="498"/>
                    <a:pt x="850" y="496"/>
                    <a:pt x="848" y="493"/>
                  </a:cubicBezTo>
                  <a:cubicBezTo>
                    <a:pt x="828" y="465"/>
                    <a:pt x="828" y="465"/>
                    <a:pt x="828" y="465"/>
                  </a:cubicBezTo>
                  <a:cubicBezTo>
                    <a:pt x="825" y="460"/>
                    <a:pt x="826" y="453"/>
                    <a:pt x="831" y="449"/>
                  </a:cubicBezTo>
                  <a:cubicBezTo>
                    <a:pt x="836" y="446"/>
                    <a:pt x="843" y="447"/>
                    <a:pt x="847" y="452"/>
                  </a:cubicBezTo>
                  <a:cubicBezTo>
                    <a:pt x="866" y="480"/>
                    <a:pt x="866" y="480"/>
                    <a:pt x="866" y="480"/>
                  </a:cubicBezTo>
                  <a:cubicBezTo>
                    <a:pt x="870" y="485"/>
                    <a:pt x="869" y="492"/>
                    <a:pt x="863" y="496"/>
                  </a:cubicBezTo>
                  <a:cubicBezTo>
                    <a:pt x="861" y="497"/>
                    <a:pt x="859" y="498"/>
                    <a:pt x="857" y="498"/>
                  </a:cubicBezTo>
                  <a:close/>
                  <a:moveTo>
                    <a:pt x="818" y="442"/>
                  </a:moveTo>
                  <a:cubicBezTo>
                    <a:pt x="815" y="442"/>
                    <a:pt x="811" y="440"/>
                    <a:pt x="809" y="437"/>
                  </a:cubicBezTo>
                  <a:cubicBezTo>
                    <a:pt x="790" y="409"/>
                    <a:pt x="790" y="409"/>
                    <a:pt x="790" y="409"/>
                  </a:cubicBezTo>
                  <a:cubicBezTo>
                    <a:pt x="786" y="404"/>
                    <a:pt x="788" y="397"/>
                    <a:pt x="793" y="394"/>
                  </a:cubicBezTo>
                  <a:cubicBezTo>
                    <a:pt x="798" y="390"/>
                    <a:pt x="805" y="391"/>
                    <a:pt x="809" y="396"/>
                  </a:cubicBezTo>
                  <a:cubicBezTo>
                    <a:pt x="828" y="424"/>
                    <a:pt x="828" y="424"/>
                    <a:pt x="828" y="424"/>
                  </a:cubicBezTo>
                  <a:cubicBezTo>
                    <a:pt x="831" y="429"/>
                    <a:pt x="830" y="436"/>
                    <a:pt x="825" y="440"/>
                  </a:cubicBezTo>
                  <a:cubicBezTo>
                    <a:pt x="823" y="441"/>
                    <a:pt x="821" y="442"/>
                    <a:pt x="818" y="442"/>
                  </a:cubicBezTo>
                  <a:close/>
                  <a:moveTo>
                    <a:pt x="780" y="386"/>
                  </a:moveTo>
                  <a:cubicBezTo>
                    <a:pt x="776" y="386"/>
                    <a:pt x="773" y="385"/>
                    <a:pt x="771" y="381"/>
                  </a:cubicBezTo>
                  <a:cubicBezTo>
                    <a:pt x="751" y="354"/>
                    <a:pt x="751" y="354"/>
                    <a:pt x="751" y="354"/>
                  </a:cubicBezTo>
                  <a:cubicBezTo>
                    <a:pt x="748" y="348"/>
                    <a:pt x="749" y="341"/>
                    <a:pt x="754" y="338"/>
                  </a:cubicBezTo>
                  <a:cubicBezTo>
                    <a:pt x="759" y="334"/>
                    <a:pt x="766" y="336"/>
                    <a:pt x="770" y="341"/>
                  </a:cubicBezTo>
                  <a:cubicBezTo>
                    <a:pt x="789" y="369"/>
                    <a:pt x="789" y="369"/>
                    <a:pt x="789" y="369"/>
                  </a:cubicBezTo>
                  <a:cubicBezTo>
                    <a:pt x="793" y="374"/>
                    <a:pt x="792" y="381"/>
                    <a:pt x="786" y="384"/>
                  </a:cubicBezTo>
                  <a:cubicBezTo>
                    <a:pt x="784" y="386"/>
                    <a:pt x="782" y="386"/>
                    <a:pt x="780" y="386"/>
                  </a:cubicBezTo>
                  <a:close/>
                  <a:moveTo>
                    <a:pt x="741" y="331"/>
                  </a:moveTo>
                  <a:cubicBezTo>
                    <a:pt x="738" y="331"/>
                    <a:pt x="734" y="329"/>
                    <a:pt x="732" y="326"/>
                  </a:cubicBezTo>
                  <a:cubicBezTo>
                    <a:pt x="713" y="298"/>
                    <a:pt x="713" y="298"/>
                    <a:pt x="713" y="298"/>
                  </a:cubicBezTo>
                  <a:cubicBezTo>
                    <a:pt x="709" y="293"/>
                    <a:pt x="711" y="286"/>
                    <a:pt x="716" y="282"/>
                  </a:cubicBezTo>
                  <a:cubicBezTo>
                    <a:pt x="721" y="279"/>
                    <a:pt x="728" y="280"/>
                    <a:pt x="732" y="285"/>
                  </a:cubicBezTo>
                  <a:cubicBezTo>
                    <a:pt x="751" y="313"/>
                    <a:pt x="751" y="313"/>
                    <a:pt x="751" y="313"/>
                  </a:cubicBezTo>
                  <a:cubicBezTo>
                    <a:pt x="754" y="318"/>
                    <a:pt x="753" y="325"/>
                    <a:pt x="748" y="329"/>
                  </a:cubicBezTo>
                  <a:cubicBezTo>
                    <a:pt x="746" y="330"/>
                    <a:pt x="744" y="331"/>
                    <a:pt x="741" y="331"/>
                  </a:cubicBezTo>
                  <a:close/>
                  <a:moveTo>
                    <a:pt x="703" y="275"/>
                  </a:moveTo>
                  <a:cubicBezTo>
                    <a:pt x="699" y="275"/>
                    <a:pt x="696" y="273"/>
                    <a:pt x="694" y="270"/>
                  </a:cubicBezTo>
                  <a:cubicBezTo>
                    <a:pt x="674" y="242"/>
                    <a:pt x="674" y="242"/>
                    <a:pt x="674" y="242"/>
                  </a:cubicBezTo>
                  <a:cubicBezTo>
                    <a:pt x="671" y="237"/>
                    <a:pt x="672" y="230"/>
                    <a:pt x="677" y="227"/>
                  </a:cubicBezTo>
                  <a:cubicBezTo>
                    <a:pt x="682" y="223"/>
                    <a:pt x="689" y="224"/>
                    <a:pt x="693" y="229"/>
                  </a:cubicBezTo>
                  <a:cubicBezTo>
                    <a:pt x="712" y="257"/>
                    <a:pt x="712" y="257"/>
                    <a:pt x="712" y="257"/>
                  </a:cubicBezTo>
                  <a:cubicBezTo>
                    <a:pt x="716" y="262"/>
                    <a:pt x="715" y="269"/>
                    <a:pt x="709" y="273"/>
                  </a:cubicBezTo>
                  <a:cubicBezTo>
                    <a:pt x="707" y="274"/>
                    <a:pt x="705" y="275"/>
                    <a:pt x="703" y="275"/>
                  </a:cubicBezTo>
                  <a:close/>
                  <a:moveTo>
                    <a:pt x="664" y="219"/>
                  </a:moveTo>
                  <a:cubicBezTo>
                    <a:pt x="661" y="219"/>
                    <a:pt x="657" y="218"/>
                    <a:pt x="655" y="214"/>
                  </a:cubicBezTo>
                  <a:cubicBezTo>
                    <a:pt x="636" y="187"/>
                    <a:pt x="636" y="187"/>
                    <a:pt x="636" y="187"/>
                  </a:cubicBezTo>
                  <a:cubicBezTo>
                    <a:pt x="632" y="181"/>
                    <a:pt x="634" y="174"/>
                    <a:pt x="639" y="171"/>
                  </a:cubicBezTo>
                  <a:cubicBezTo>
                    <a:pt x="644" y="167"/>
                    <a:pt x="651" y="169"/>
                    <a:pt x="655" y="174"/>
                  </a:cubicBezTo>
                  <a:cubicBezTo>
                    <a:pt x="674" y="202"/>
                    <a:pt x="674" y="202"/>
                    <a:pt x="674" y="202"/>
                  </a:cubicBezTo>
                  <a:cubicBezTo>
                    <a:pt x="677" y="207"/>
                    <a:pt x="676" y="214"/>
                    <a:pt x="671" y="217"/>
                  </a:cubicBezTo>
                  <a:cubicBezTo>
                    <a:pt x="669" y="219"/>
                    <a:pt x="667" y="219"/>
                    <a:pt x="664" y="219"/>
                  </a:cubicBezTo>
                  <a:close/>
                  <a:moveTo>
                    <a:pt x="626" y="164"/>
                  </a:moveTo>
                  <a:cubicBezTo>
                    <a:pt x="622" y="164"/>
                    <a:pt x="619" y="162"/>
                    <a:pt x="617" y="159"/>
                  </a:cubicBezTo>
                  <a:cubicBezTo>
                    <a:pt x="597" y="131"/>
                    <a:pt x="597" y="131"/>
                    <a:pt x="597" y="131"/>
                  </a:cubicBezTo>
                  <a:cubicBezTo>
                    <a:pt x="594" y="126"/>
                    <a:pt x="595" y="119"/>
                    <a:pt x="600" y="115"/>
                  </a:cubicBezTo>
                  <a:cubicBezTo>
                    <a:pt x="605" y="112"/>
                    <a:pt x="612" y="113"/>
                    <a:pt x="616" y="118"/>
                  </a:cubicBezTo>
                  <a:cubicBezTo>
                    <a:pt x="635" y="146"/>
                    <a:pt x="635" y="146"/>
                    <a:pt x="635" y="146"/>
                  </a:cubicBezTo>
                  <a:cubicBezTo>
                    <a:pt x="639" y="151"/>
                    <a:pt x="638" y="158"/>
                    <a:pt x="632" y="162"/>
                  </a:cubicBezTo>
                  <a:cubicBezTo>
                    <a:pt x="630" y="163"/>
                    <a:pt x="628" y="164"/>
                    <a:pt x="626" y="164"/>
                  </a:cubicBezTo>
                  <a:close/>
                  <a:moveTo>
                    <a:pt x="587" y="108"/>
                  </a:moveTo>
                  <a:cubicBezTo>
                    <a:pt x="584" y="108"/>
                    <a:pt x="580" y="106"/>
                    <a:pt x="578" y="103"/>
                  </a:cubicBezTo>
                  <a:cubicBezTo>
                    <a:pt x="559" y="75"/>
                    <a:pt x="559" y="75"/>
                    <a:pt x="559" y="75"/>
                  </a:cubicBezTo>
                  <a:cubicBezTo>
                    <a:pt x="555" y="70"/>
                    <a:pt x="557" y="63"/>
                    <a:pt x="562" y="59"/>
                  </a:cubicBezTo>
                  <a:cubicBezTo>
                    <a:pt x="567" y="56"/>
                    <a:pt x="574" y="57"/>
                    <a:pt x="578" y="62"/>
                  </a:cubicBezTo>
                  <a:cubicBezTo>
                    <a:pt x="597" y="90"/>
                    <a:pt x="597" y="90"/>
                    <a:pt x="597" y="90"/>
                  </a:cubicBezTo>
                  <a:cubicBezTo>
                    <a:pt x="600" y="95"/>
                    <a:pt x="599" y="102"/>
                    <a:pt x="594" y="106"/>
                  </a:cubicBezTo>
                  <a:cubicBezTo>
                    <a:pt x="592" y="107"/>
                    <a:pt x="590" y="108"/>
                    <a:pt x="587" y="108"/>
                  </a:cubicBezTo>
                  <a:close/>
                  <a:moveTo>
                    <a:pt x="549" y="52"/>
                  </a:moveTo>
                  <a:cubicBezTo>
                    <a:pt x="545" y="52"/>
                    <a:pt x="542" y="51"/>
                    <a:pt x="540" y="47"/>
                  </a:cubicBezTo>
                  <a:cubicBezTo>
                    <a:pt x="520" y="20"/>
                    <a:pt x="520" y="20"/>
                    <a:pt x="520" y="20"/>
                  </a:cubicBezTo>
                  <a:cubicBezTo>
                    <a:pt x="517" y="14"/>
                    <a:pt x="518" y="7"/>
                    <a:pt x="523" y="4"/>
                  </a:cubicBezTo>
                  <a:cubicBezTo>
                    <a:pt x="528" y="0"/>
                    <a:pt x="535" y="2"/>
                    <a:pt x="539" y="7"/>
                  </a:cubicBezTo>
                  <a:cubicBezTo>
                    <a:pt x="558" y="35"/>
                    <a:pt x="558" y="35"/>
                    <a:pt x="558" y="35"/>
                  </a:cubicBezTo>
                  <a:cubicBezTo>
                    <a:pt x="562" y="40"/>
                    <a:pt x="561" y="47"/>
                    <a:pt x="555" y="50"/>
                  </a:cubicBezTo>
                  <a:cubicBezTo>
                    <a:pt x="553" y="52"/>
                    <a:pt x="551" y="52"/>
                    <a:pt x="549" y="52"/>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13" name="Freeform: Shape 49"/>
            <p:cNvSpPr/>
            <p:nvPr/>
          </p:nvSpPr>
          <p:spPr bwMode="auto">
            <a:xfrm>
              <a:off x="2581717" y="3815702"/>
              <a:ext cx="113092" cy="88733"/>
            </a:xfrm>
            <a:custGeom>
              <a:avLst/>
              <a:gdLst/>
              <a:ahLst/>
              <a:cxnLst>
                <a:cxn ang="0">
                  <a:pos x="42" y="42"/>
                </a:cxn>
                <a:cxn ang="0">
                  <a:pos x="36" y="41"/>
                </a:cxn>
                <a:cxn ang="0">
                  <a:pos x="24" y="34"/>
                </a:cxn>
                <a:cxn ang="0">
                  <a:pos x="21" y="32"/>
                </a:cxn>
                <a:cxn ang="0">
                  <a:pos x="19" y="31"/>
                </a:cxn>
                <a:cxn ang="0">
                  <a:pos x="6" y="23"/>
                </a:cxn>
                <a:cxn ang="0">
                  <a:pos x="3" y="7"/>
                </a:cxn>
                <a:cxn ang="0">
                  <a:pos x="19" y="4"/>
                </a:cxn>
                <a:cxn ang="0">
                  <a:pos x="33" y="13"/>
                </a:cxn>
                <a:cxn ang="0">
                  <a:pos x="34" y="13"/>
                </a:cxn>
                <a:cxn ang="0">
                  <a:pos x="36" y="14"/>
                </a:cxn>
                <a:cxn ang="0">
                  <a:pos x="47" y="21"/>
                </a:cxn>
                <a:cxn ang="0">
                  <a:pos x="52" y="36"/>
                </a:cxn>
                <a:cxn ang="0">
                  <a:pos x="42" y="42"/>
                </a:cxn>
              </a:cxnLst>
              <a:rect l="0" t="0" r="r" b="b"/>
              <a:pathLst>
                <a:path w="55" h="42">
                  <a:moveTo>
                    <a:pt x="42" y="42"/>
                  </a:moveTo>
                  <a:cubicBezTo>
                    <a:pt x="40" y="42"/>
                    <a:pt x="38" y="42"/>
                    <a:pt x="36" y="41"/>
                  </a:cubicBezTo>
                  <a:cubicBezTo>
                    <a:pt x="32" y="39"/>
                    <a:pt x="28" y="36"/>
                    <a:pt x="24" y="34"/>
                  </a:cubicBezTo>
                  <a:cubicBezTo>
                    <a:pt x="21" y="32"/>
                    <a:pt x="21" y="32"/>
                    <a:pt x="21" y="32"/>
                  </a:cubicBezTo>
                  <a:cubicBezTo>
                    <a:pt x="21" y="32"/>
                    <a:pt x="20" y="31"/>
                    <a:pt x="19" y="31"/>
                  </a:cubicBezTo>
                  <a:cubicBezTo>
                    <a:pt x="15" y="28"/>
                    <a:pt x="11" y="25"/>
                    <a:pt x="6" y="23"/>
                  </a:cubicBezTo>
                  <a:cubicBezTo>
                    <a:pt x="1" y="19"/>
                    <a:pt x="0" y="12"/>
                    <a:pt x="3" y="7"/>
                  </a:cubicBezTo>
                  <a:cubicBezTo>
                    <a:pt x="7" y="2"/>
                    <a:pt x="14" y="0"/>
                    <a:pt x="19" y="4"/>
                  </a:cubicBezTo>
                  <a:cubicBezTo>
                    <a:pt x="24" y="7"/>
                    <a:pt x="28" y="10"/>
                    <a:pt x="33" y="13"/>
                  </a:cubicBezTo>
                  <a:cubicBezTo>
                    <a:pt x="33" y="13"/>
                    <a:pt x="34" y="13"/>
                    <a:pt x="34" y="13"/>
                  </a:cubicBezTo>
                  <a:cubicBezTo>
                    <a:pt x="36" y="14"/>
                    <a:pt x="36" y="14"/>
                    <a:pt x="36" y="14"/>
                  </a:cubicBezTo>
                  <a:cubicBezTo>
                    <a:pt x="40" y="17"/>
                    <a:pt x="43" y="19"/>
                    <a:pt x="47" y="21"/>
                  </a:cubicBezTo>
                  <a:cubicBezTo>
                    <a:pt x="53" y="24"/>
                    <a:pt x="55" y="31"/>
                    <a:pt x="52" y="36"/>
                  </a:cubicBezTo>
                  <a:cubicBezTo>
                    <a:pt x="49" y="40"/>
                    <a:pt x="46" y="42"/>
                    <a:pt x="42" y="42"/>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14" name="Freeform: Shape 50"/>
            <p:cNvSpPr/>
            <p:nvPr/>
          </p:nvSpPr>
          <p:spPr bwMode="auto">
            <a:xfrm>
              <a:off x="2219825" y="2317676"/>
              <a:ext cx="1484108" cy="1508465"/>
            </a:xfrm>
            <a:custGeom>
              <a:avLst/>
              <a:gdLst/>
              <a:ahLst/>
              <a:cxnLst>
                <a:cxn ang="0">
                  <a:pos x="133" y="704"/>
                </a:cxn>
                <a:cxn ang="0">
                  <a:pos x="141" y="681"/>
                </a:cxn>
                <a:cxn ang="0">
                  <a:pos x="168" y="718"/>
                </a:cxn>
                <a:cxn ang="0">
                  <a:pos x="102" y="673"/>
                </a:cxn>
                <a:cxn ang="0">
                  <a:pos x="99" y="633"/>
                </a:cxn>
                <a:cxn ang="0">
                  <a:pos x="110" y="677"/>
                </a:cxn>
                <a:cxn ang="0">
                  <a:pos x="44" y="588"/>
                </a:cxn>
                <a:cxn ang="0">
                  <a:pos x="80" y="606"/>
                </a:cxn>
                <a:cxn ang="0">
                  <a:pos x="40" y="564"/>
                </a:cxn>
                <a:cxn ang="0">
                  <a:pos x="26" y="510"/>
                </a:cxn>
                <a:cxn ang="0">
                  <a:pos x="45" y="563"/>
                </a:cxn>
                <a:cxn ang="0">
                  <a:pos x="10" y="491"/>
                </a:cxn>
                <a:cxn ang="0">
                  <a:pos x="26" y="454"/>
                </a:cxn>
                <a:cxn ang="0">
                  <a:pos x="21" y="500"/>
                </a:cxn>
                <a:cxn ang="0">
                  <a:pos x="0" y="404"/>
                </a:cxn>
                <a:cxn ang="0">
                  <a:pos x="23" y="390"/>
                </a:cxn>
                <a:cxn ang="0">
                  <a:pos x="13" y="434"/>
                </a:cxn>
                <a:cxn ang="0">
                  <a:pos x="13" y="367"/>
                </a:cxn>
                <a:cxn ang="0">
                  <a:pos x="22" y="312"/>
                </a:cxn>
                <a:cxn ang="0">
                  <a:pos x="15" y="367"/>
                </a:cxn>
                <a:cxn ang="0">
                  <a:pos x="18" y="287"/>
                </a:cxn>
                <a:cxn ang="0">
                  <a:pos x="50" y="263"/>
                </a:cxn>
                <a:cxn ang="0">
                  <a:pos x="53" y="240"/>
                </a:cxn>
                <a:cxn ang="0">
                  <a:pos x="60" y="193"/>
                </a:cxn>
                <a:cxn ang="0">
                  <a:pos x="63" y="234"/>
                </a:cxn>
                <a:cxn ang="0">
                  <a:pos x="81" y="181"/>
                </a:cxn>
                <a:cxn ang="0">
                  <a:pos x="116" y="137"/>
                </a:cxn>
                <a:cxn ang="0">
                  <a:pos x="88" y="183"/>
                </a:cxn>
                <a:cxn ang="0">
                  <a:pos x="668" y="128"/>
                </a:cxn>
                <a:cxn ang="0">
                  <a:pos x="707" y="137"/>
                </a:cxn>
                <a:cxn ang="0">
                  <a:pos x="132" y="133"/>
                </a:cxn>
                <a:cxn ang="0">
                  <a:pos x="149" y="90"/>
                </a:cxn>
                <a:cxn ang="0">
                  <a:pos x="140" y="130"/>
                </a:cxn>
                <a:cxn ang="0">
                  <a:pos x="643" y="107"/>
                </a:cxn>
                <a:cxn ang="0">
                  <a:pos x="630" y="69"/>
                </a:cxn>
                <a:cxn ang="0">
                  <a:pos x="650" y="109"/>
                </a:cxn>
                <a:cxn ang="0">
                  <a:pos x="177" y="70"/>
                </a:cxn>
                <a:cxn ang="0">
                  <a:pos x="217" y="71"/>
                </a:cxn>
                <a:cxn ang="0">
                  <a:pos x="595" y="72"/>
                </a:cxn>
                <a:cxn ang="0">
                  <a:pos x="555" y="41"/>
                </a:cxn>
                <a:cxn ang="0">
                  <a:pos x="605" y="66"/>
                </a:cxn>
                <a:cxn ang="0">
                  <a:pos x="231" y="51"/>
                </a:cxn>
                <a:cxn ang="0">
                  <a:pos x="283" y="30"/>
                </a:cxn>
                <a:cxn ang="0">
                  <a:pos x="241" y="58"/>
                </a:cxn>
                <a:cxn ang="0">
                  <a:pos x="500" y="34"/>
                </a:cxn>
                <a:cxn ang="0">
                  <a:pos x="538" y="23"/>
                </a:cxn>
                <a:cxn ang="0">
                  <a:pos x="304" y="35"/>
                </a:cxn>
                <a:cxn ang="0">
                  <a:pos x="335" y="6"/>
                </a:cxn>
                <a:cxn ang="0">
                  <a:pos x="307" y="35"/>
                </a:cxn>
                <a:cxn ang="0">
                  <a:pos x="468" y="28"/>
                </a:cxn>
                <a:cxn ang="0">
                  <a:pos x="438" y="1"/>
                </a:cxn>
                <a:cxn ang="0">
                  <a:pos x="470" y="28"/>
                </a:cxn>
                <a:cxn ang="0">
                  <a:pos x="369" y="1"/>
                </a:cxn>
                <a:cxn ang="0">
                  <a:pos x="415" y="11"/>
                </a:cxn>
                <a:cxn ang="0">
                  <a:pos x="370" y="24"/>
                </a:cxn>
              </a:cxnLst>
              <a:rect l="0" t="0" r="r" b="b"/>
              <a:pathLst>
                <a:path w="711" h="723">
                  <a:moveTo>
                    <a:pt x="159" y="723"/>
                  </a:moveTo>
                  <a:cubicBezTo>
                    <a:pt x="156" y="723"/>
                    <a:pt x="154" y="722"/>
                    <a:pt x="152" y="720"/>
                  </a:cubicBezTo>
                  <a:cubicBezTo>
                    <a:pt x="145" y="715"/>
                    <a:pt x="139" y="709"/>
                    <a:pt x="133" y="704"/>
                  </a:cubicBezTo>
                  <a:cubicBezTo>
                    <a:pt x="130" y="702"/>
                    <a:pt x="128" y="700"/>
                    <a:pt x="126" y="698"/>
                  </a:cubicBezTo>
                  <a:cubicBezTo>
                    <a:pt x="121" y="693"/>
                    <a:pt x="121" y="686"/>
                    <a:pt x="125" y="681"/>
                  </a:cubicBezTo>
                  <a:cubicBezTo>
                    <a:pt x="130" y="677"/>
                    <a:pt x="137" y="677"/>
                    <a:pt x="141" y="681"/>
                  </a:cubicBezTo>
                  <a:cubicBezTo>
                    <a:pt x="144" y="683"/>
                    <a:pt x="146" y="685"/>
                    <a:pt x="148" y="687"/>
                  </a:cubicBezTo>
                  <a:cubicBezTo>
                    <a:pt x="154" y="692"/>
                    <a:pt x="160" y="698"/>
                    <a:pt x="166" y="702"/>
                  </a:cubicBezTo>
                  <a:cubicBezTo>
                    <a:pt x="171" y="706"/>
                    <a:pt x="172" y="714"/>
                    <a:pt x="168" y="718"/>
                  </a:cubicBezTo>
                  <a:cubicBezTo>
                    <a:pt x="165" y="721"/>
                    <a:pt x="162" y="723"/>
                    <a:pt x="159" y="723"/>
                  </a:cubicBezTo>
                  <a:close/>
                  <a:moveTo>
                    <a:pt x="110" y="677"/>
                  </a:moveTo>
                  <a:cubicBezTo>
                    <a:pt x="107" y="677"/>
                    <a:pt x="104" y="675"/>
                    <a:pt x="102" y="673"/>
                  </a:cubicBezTo>
                  <a:cubicBezTo>
                    <a:pt x="94" y="664"/>
                    <a:pt x="87" y="655"/>
                    <a:pt x="80" y="646"/>
                  </a:cubicBezTo>
                  <a:cubicBezTo>
                    <a:pt x="77" y="641"/>
                    <a:pt x="78" y="634"/>
                    <a:pt x="83" y="630"/>
                  </a:cubicBezTo>
                  <a:cubicBezTo>
                    <a:pt x="88" y="627"/>
                    <a:pt x="95" y="628"/>
                    <a:pt x="99" y="633"/>
                  </a:cubicBezTo>
                  <a:cubicBezTo>
                    <a:pt x="105" y="641"/>
                    <a:pt x="112" y="650"/>
                    <a:pt x="119" y="658"/>
                  </a:cubicBezTo>
                  <a:cubicBezTo>
                    <a:pt x="123" y="662"/>
                    <a:pt x="123" y="670"/>
                    <a:pt x="118" y="674"/>
                  </a:cubicBezTo>
                  <a:cubicBezTo>
                    <a:pt x="116" y="676"/>
                    <a:pt x="113" y="677"/>
                    <a:pt x="110" y="677"/>
                  </a:cubicBezTo>
                  <a:close/>
                  <a:moveTo>
                    <a:pt x="71" y="623"/>
                  </a:moveTo>
                  <a:cubicBezTo>
                    <a:pt x="67" y="623"/>
                    <a:pt x="63" y="621"/>
                    <a:pt x="61" y="618"/>
                  </a:cubicBezTo>
                  <a:cubicBezTo>
                    <a:pt x="55" y="608"/>
                    <a:pt x="49" y="598"/>
                    <a:pt x="44" y="588"/>
                  </a:cubicBezTo>
                  <a:cubicBezTo>
                    <a:pt x="41" y="582"/>
                    <a:pt x="44" y="575"/>
                    <a:pt x="49" y="573"/>
                  </a:cubicBezTo>
                  <a:cubicBezTo>
                    <a:pt x="55" y="570"/>
                    <a:pt x="62" y="572"/>
                    <a:pt x="64" y="578"/>
                  </a:cubicBezTo>
                  <a:cubicBezTo>
                    <a:pt x="69" y="587"/>
                    <a:pt x="75" y="597"/>
                    <a:pt x="80" y="606"/>
                  </a:cubicBezTo>
                  <a:cubicBezTo>
                    <a:pt x="84" y="611"/>
                    <a:pt x="82" y="618"/>
                    <a:pt x="77" y="621"/>
                  </a:cubicBezTo>
                  <a:cubicBezTo>
                    <a:pt x="75" y="623"/>
                    <a:pt x="73" y="623"/>
                    <a:pt x="71" y="623"/>
                  </a:cubicBezTo>
                  <a:close/>
                  <a:moveTo>
                    <a:pt x="40" y="564"/>
                  </a:moveTo>
                  <a:cubicBezTo>
                    <a:pt x="36" y="564"/>
                    <a:pt x="32" y="561"/>
                    <a:pt x="30" y="557"/>
                  </a:cubicBezTo>
                  <a:cubicBezTo>
                    <a:pt x="26" y="546"/>
                    <a:pt x="22" y="535"/>
                    <a:pt x="18" y="524"/>
                  </a:cubicBezTo>
                  <a:cubicBezTo>
                    <a:pt x="17" y="518"/>
                    <a:pt x="20" y="512"/>
                    <a:pt x="26" y="510"/>
                  </a:cubicBezTo>
                  <a:cubicBezTo>
                    <a:pt x="32" y="508"/>
                    <a:pt x="38" y="512"/>
                    <a:pt x="40" y="518"/>
                  </a:cubicBezTo>
                  <a:cubicBezTo>
                    <a:pt x="43" y="528"/>
                    <a:pt x="47" y="538"/>
                    <a:pt x="51" y="548"/>
                  </a:cubicBezTo>
                  <a:cubicBezTo>
                    <a:pt x="53" y="554"/>
                    <a:pt x="50" y="560"/>
                    <a:pt x="45" y="563"/>
                  </a:cubicBezTo>
                  <a:cubicBezTo>
                    <a:pt x="43" y="563"/>
                    <a:pt x="42" y="564"/>
                    <a:pt x="40" y="564"/>
                  </a:cubicBezTo>
                  <a:close/>
                  <a:moveTo>
                    <a:pt x="21" y="500"/>
                  </a:moveTo>
                  <a:cubicBezTo>
                    <a:pt x="15" y="500"/>
                    <a:pt x="11" y="496"/>
                    <a:pt x="10" y="491"/>
                  </a:cubicBezTo>
                  <a:cubicBezTo>
                    <a:pt x="7" y="480"/>
                    <a:pt x="5" y="469"/>
                    <a:pt x="4" y="457"/>
                  </a:cubicBezTo>
                  <a:cubicBezTo>
                    <a:pt x="3" y="451"/>
                    <a:pt x="7" y="445"/>
                    <a:pt x="14" y="445"/>
                  </a:cubicBezTo>
                  <a:cubicBezTo>
                    <a:pt x="20" y="444"/>
                    <a:pt x="25" y="448"/>
                    <a:pt x="26" y="454"/>
                  </a:cubicBezTo>
                  <a:cubicBezTo>
                    <a:pt x="28" y="465"/>
                    <a:pt x="30" y="476"/>
                    <a:pt x="32" y="486"/>
                  </a:cubicBezTo>
                  <a:cubicBezTo>
                    <a:pt x="33" y="492"/>
                    <a:pt x="29" y="498"/>
                    <a:pt x="23" y="500"/>
                  </a:cubicBezTo>
                  <a:cubicBezTo>
                    <a:pt x="22" y="500"/>
                    <a:pt x="22" y="500"/>
                    <a:pt x="21" y="500"/>
                  </a:cubicBezTo>
                  <a:close/>
                  <a:moveTo>
                    <a:pt x="12" y="434"/>
                  </a:moveTo>
                  <a:cubicBezTo>
                    <a:pt x="6" y="434"/>
                    <a:pt x="1" y="429"/>
                    <a:pt x="1" y="423"/>
                  </a:cubicBezTo>
                  <a:cubicBezTo>
                    <a:pt x="1" y="417"/>
                    <a:pt x="0" y="411"/>
                    <a:pt x="0" y="404"/>
                  </a:cubicBezTo>
                  <a:cubicBezTo>
                    <a:pt x="0" y="399"/>
                    <a:pt x="0" y="394"/>
                    <a:pt x="1" y="389"/>
                  </a:cubicBezTo>
                  <a:cubicBezTo>
                    <a:pt x="1" y="382"/>
                    <a:pt x="6" y="378"/>
                    <a:pt x="12" y="378"/>
                  </a:cubicBezTo>
                  <a:cubicBezTo>
                    <a:pt x="19" y="378"/>
                    <a:pt x="24" y="383"/>
                    <a:pt x="23" y="390"/>
                  </a:cubicBezTo>
                  <a:cubicBezTo>
                    <a:pt x="23" y="394"/>
                    <a:pt x="23" y="399"/>
                    <a:pt x="23" y="404"/>
                  </a:cubicBezTo>
                  <a:cubicBezTo>
                    <a:pt x="23" y="410"/>
                    <a:pt x="23" y="416"/>
                    <a:pt x="23" y="422"/>
                  </a:cubicBezTo>
                  <a:cubicBezTo>
                    <a:pt x="24" y="428"/>
                    <a:pt x="19" y="434"/>
                    <a:pt x="13" y="434"/>
                  </a:cubicBezTo>
                  <a:cubicBezTo>
                    <a:pt x="12" y="434"/>
                    <a:pt x="12" y="434"/>
                    <a:pt x="12" y="434"/>
                  </a:cubicBezTo>
                  <a:close/>
                  <a:moveTo>
                    <a:pt x="15" y="367"/>
                  </a:moveTo>
                  <a:cubicBezTo>
                    <a:pt x="14" y="367"/>
                    <a:pt x="14" y="367"/>
                    <a:pt x="13" y="367"/>
                  </a:cubicBezTo>
                  <a:cubicBezTo>
                    <a:pt x="7" y="366"/>
                    <a:pt x="3" y="361"/>
                    <a:pt x="3" y="354"/>
                  </a:cubicBezTo>
                  <a:cubicBezTo>
                    <a:pt x="5" y="343"/>
                    <a:pt x="7" y="332"/>
                    <a:pt x="9" y="321"/>
                  </a:cubicBezTo>
                  <a:cubicBezTo>
                    <a:pt x="10" y="314"/>
                    <a:pt x="16" y="311"/>
                    <a:pt x="22" y="312"/>
                  </a:cubicBezTo>
                  <a:cubicBezTo>
                    <a:pt x="29" y="313"/>
                    <a:pt x="33" y="319"/>
                    <a:pt x="31" y="325"/>
                  </a:cubicBezTo>
                  <a:cubicBezTo>
                    <a:pt x="29" y="336"/>
                    <a:pt x="27" y="347"/>
                    <a:pt x="26" y="357"/>
                  </a:cubicBezTo>
                  <a:cubicBezTo>
                    <a:pt x="25" y="363"/>
                    <a:pt x="20" y="367"/>
                    <a:pt x="15" y="367"/>
                  </a:cubicBezTo>
                  <a:close/>
                  <a:moveTo>
                    <a:pt x="28" y="302"/>
                  </a:moveTo>
                  <a:cubicBezTo>
                    <a:pt x="27" y="302"/>
                    <a:pt x="26" y="302"/>
                    <a:pt x="25" y="301"/>
                  </a:cubicBezTo>
                  <a:cubicBezTo>
                    <a:pt x="19" y="300"/>
                    <a:pt x="16" y="293"/>
                    <a:pt x="18" y="287"/>
                  </a:cubicBezTo>
                  <a:cubicBezTo>
                    <a:pt x="21" y="276"/>
                    <a:pt x="25" y="265"/>
                    <a:pt x="29" y="255"/>
                  </a:cubicBezTo>
                  <a:cubicBezTo>
                    <a:pt x="31" y="249"/>
                    <a:pt x="38" y="246"/>
                    <a:pt x="44" y="249"/>
                  </a:cubicBezTo>
                  <a:cubicBezTo>
                    <a:pt x="49" y="251"/>
                    <a:pt x="52" y="257"/>
                    <a:pt x="50" y="263"/>
                  </a:cubicBezTo>
                  <a:cubicBezTo>
                    <a:pt x="46" y="273"/>
                    <a:pt x="42" y="284"/>
                    <a:pt x="39" y="294"/>
                  </a:cubicBezTo>
                  <a:cubicBezTo>
                    <a:pt x="38" y="299"/>
                    <a:pt x="33" y="302"/>
                    <a:pt x="28" y="302"/>
                  </a:cubicBezTo>
                  <a:close/>
                  <a:moveTo>
                    <a:pt x="53" y="240"/>
                  </a:moveTo>
                  <a:cubicBezTo>
                    <a:pt x="51" y="240"/>
                    <a:pt x="50" y="240"/>
                    <a:pt x="48" y="239"/>
                  </a:cubicBezTo>
                  <a:cubicBezTo>
                    <a:pt x="42" y="236"/>
                    <a:pt x="40" y="229"/>
                    <a:pt x="43" y="224"/>
                  </a:cubicBezTo>
                  <a:cubicBezTo>
                    <a:pt x="48" y="213"/>
                    <a:pt x="54" y="203"/>
                    <a:pt x="60" y="193"/>
                  </a:cubicBezTo>
                  <a:cubicBezTo>
                    <a:pt x="63" y="188"/>
                    <a:pt x="70" y="186"/>
                    <a:pt x="75" y="190"/>
                  </a:cubicBezTo>
                  <a:cubicBezTo>
                    <a:pt x="80" y="193"/>
                    <a:pt x="82" y="200"/>
                    <a:pt x="79" y="205"/>
                  </a:cubicBezTo>
                  <a:cubicBezTo>
                    <a:pt x="73" y="214"/>
                    <a:pt x="68" y="224"/>
                    <a:pt x="63" y="234"/>
                  </a:cubicBezTo>
                  <a:cubicBezTo>
                    <a:pt x="61" y="238"/>
                    <a:pt x="57" y="240"/>
                    <a:pt x="53" y="240"/>
                  </a:cubicBezTo>
                  <a:close/>
                  <a:moveTo>
                    <a:pt x="88" y="183"/>
                  </a:moveTo>
                  <a:cubicBezTo>
                    <a:pt x="85" y="183"/>
                    <a:pt x="83" y="182"/>
                    <a:pt x="81" y="181"/>
                  </a:cubicBezTo>
                  <a:cubicBezTo>
                    <a:pt x="76" y="177"/>
                    <a:pt x="75" y="170"/>
                    <a:pt x="79" y="165"/>
                  </a:cubicBezTo>
                  <a:cubicBezTo>
                    <a:pt x="85" y="156"/>
                    <a:pt x="93" y="147"/>
                    <a:pt x="100" y="138"/>
                  </a:cubicBezTo>
                  <a:cubicBezTo>
                    <a:pt x="104" y="133"/>
                    <a:pt x="111" y="133"/>
                    <a:pt x="116" y="137"/>
                  </a:cubicBezTo>
                  <a:cubicBezTo>
                    <a:pt x="121" y="141"/>
                    <a:pt x="121" y="148"/>
                    <a:pt x="117" y="153"/>
                  </a:cubicBezTo>
                  <a:cubicBezTo>
                    <a:pt x="110" y="161"/>
                    <a:pt x="103" y="170"/>
                    <a:pt x="97" y="178"/>
                  </a:cubicBezTo>
                  <a:cubicBezTo>
                    <a:pt x="95" y="181"/>
                    <a:pt x="91" y="183"/>
                    <a:pt x="88" y="183"/>
                  </a:cubicBezTo>
                  <a:close/>
                  <a:moveTo>
                    <a:pt x="699" y="155"/>
                  </a:moveTo>
                  <a:cubicBezTo>
                    <a:pt x="696" y="155"/>
                    <a:pt x="692" y="154"/>
                    <a:pt x="690" y="152"/>
                  </a:cubicBezTo>
                  <a:cubicBezTo>
                    <a:pt x="683" y="144"/>
                    <a:pt x="676" y="136"/>
                    <a:pt x="668" y="128"/>
                  </a:cubicBezTo>
                  <a:cubicBezTo>
                    <a:pt x="663" y="124"/>
                    <a:pt x="663" y="117"/>
                    <a:pt x="667" y="112"/>
                  </a:cubicBezTo>
                  <a:cubicBezTo>
                    <a:pt x="672" y="108"/>
                    <a:pt x="679" y="108"/>
                    <a:pt x="683" y="112"/>
                  </a:cubicBezTo>
                  <a:cubicBezTo>
                    <a:pt x="692" y="120"/>
                    <a:pt x="700" y="128"/>
                    <a:pt x="707" y="137"/>
                  </a:cubicBezTo>
                  <a:cubicBezTo>
                    <a:pt x="711" y="141"/>
                    <a:pt x="711" y="149"/>
                    <a:pt x="706" y="153"/>
                  </a:cubicBezTo>
                  <a:cubicBezTo>
                    <a:pt x="704" y="155"/>
                    <a:pt x="701" y="155"/>
                    <a:pt x="699" y="155"/>
                  </a:cubicBezTo>
                  <a:close/>
                  <a:moveTo>
                    <a:pt x="132" y="133"/>
                  </a:moveTo>
                  <a:cubicBezTo>
                    <a:pt x="129" y="133"/>
                    <a:pt x="126" y="132"/>
                    <a:pt x="124" y="129"/>
                  </a:cubicBezTo>
                  <a:cubicBezTo>
                    <a:pt x="119" y="125"/>
                    <a:pt x="119" y="118"/>
                    <a:pt x="124" y="113"/>
                  </a:cubicBezTo>
                  <a:cubicBezTo>
                    <a:pt x="132" y="105"/>
                    <a:pt x="141" y="98"/>
                    <a:pt x="149" y="90"/>
                  </a:cubicBezTo>
                  <a:cubicBezTo>
                    <a:pt x="154" y="86"/>
                    <a:pt x="161" y="87"/>
                    <a:pt x="165" y="92"/>
                  </a:cubicBezTo>
                  <a:cubicBezTo>
                    <a:pt x="169" y="97"/>
                    <a:pt x="169" y="104"/>
                    <a:pt x="164" y="108"/>
                  </a:cubicBezTo>
                  <a:cubicBezTo>
                    <a:pt x="155" y="115"/>
                    <a:pt x="147" y="122"/>
                    <a:pt x="140" y="130"/>
                  </a:cubicBezTo>
                  <a:cubicBezTo>
                    <a:pt x="137" y="132"/>
                    <a:pt x="135" y="133"/>
                    <a:pt x="132" y="133"/>
                  </a:cubicBezTo>
                  <a:close/>
                  <a:moveTo>
                    <a:pt x="650" y="109"/>
                  </a:moveTo>
                  <a:cubicBezTo>
                    <a:pt x="648" y="109"/>
                    <a:pt x="645" y="109"/>
                    <a:pt x="643" y="107"/>
                  </a:cubicBezTo>
                  <a:cubicBezTo>
                    <a:pt x="635" y="100"/>
                    <a:pt x="626" y="94"/>
                    <a:pt x="617" y="88"/>
                  </a:cubicBezTo>
                  <a:cubicBezTo>
                    <a:pt x="612" y="84"/>
                    <a:pt x="611" y="77"/>
                    <a:pt x="614" y="72"/>
                  </a:cubicBezTo>
                  <a:cubicBezTo>
                    <a:pt x="618" y="67"/>
                    <a:pt x="625" y="65"/>
                    <a:pt x="630" y="69"/>
                  </a:cubicBezTo>
                  <a:cubicBezTo>
                    <a:pt x="639" y="75"/>
                    <a:pt x="649" y="82"/>
                    <a:pt x="658" y="89"/>
                  </a:cubicBezTo>
                  <a:cubicBezTo>
                    <a:pt x="662" y="93"/>
                    <a:pt x="663" y="100"/>
                    <a:pt x="659" y="105"/>
                  </a:cubicBezTo>
                  <a:cubicBezTo>
                    <a:pt x="657" y="108"/>
                    <a:pt x="654" y="109"/>
                    <a:pt x="650" y="109"/>
                  </a:cubicBezTo>
                  <a:close/>
                  <a:moveTo>
                    <a:pt x="183" y="91"/>
                  </a:moveTo>
                  <a:cubicBezTo>
                    <a:pt x="180" y="91"/>
                    <a:pt x="176" y="89"/>
                    <a:pt x="174" y="86"/>
                  </a:cubicBezTo>
                  <a:cubicBezTo>
                    <a:pt x="170" y="80"/>
                    <a:pt x="172" y="73"/>
                    <a:pt x="177" y="70"/>
                  </a:cubicBezTo>
                  <a:cubicBezTo>
                    <a:pt x="186" y="63"/>
                    <a:pt x="196" y="57"/>
                    <a:pt x="206" y="52"/>
                  </a:cubicBezTo>
                  <a:cubicBezTo>
                    <a:pt x="212" y="49"/>
                    <a:pt x="218" y="51"/>
                    <a:pt x="222" y="56"/>
                  </a:cubicBezTo>
                  <a:cubicBezTo>
                    <a:pt x="225" y="61"/>
                    <a:pt x="223" y="68"/>
                    <a:pt x="217" y="71"/>
                  </a:cubicBezTo>
                  <a:cubicBezTo>
                    <a:pt x="208" y="77"/>
                    <a:pt x="199" y="83"/>
                    <a:pt x="190" y="89"/>
                  </a:cubicBezTo>
                  <a:cubicBezTo>
                    <a:pt x="188" y="90"/>
                    <a:pt x="186" y="91"/>
                    <a:pt x="183" y="91"/>
                  </a:cubicBezTo>
                  <a:close/>
                  <a:moveTo>
                    <a:pt x="595" y="72"/>
                  </a:moveTo>
                  <a:cubicBezTo>
                    <a:pt x="593" y="72"/>
                    <a:pt x="591" y="72"/>
                    <a:pt x="590" y="71"/>
                  </a:cubicBezTo>
                  <a:cubicBezTo>
                    <a:pt x="580" y="65"/>
                    <a:pt x="571" y="60"/>
                    <a:pt x="561" y="56"/>
                  </a:cubicBezTo>
                  <a:cubicBezTo>
                    <a:pt x="555" y="53"/>
                    <a:pt x="552" y="47"/>
                    <a:pt x="555" y="41"/>
                  </a:cubicBezTo>
                  <a:cubicBezTo>
                    <a:pt x="558" y="35"/>
                    <a:pt x="564" y="33"/>
                    <a:pt x="570" y="35"/>
                  </a:cubicBezTo>
                  <a:cubicBezTo>
                    <a:pt x="580" y="40"/>
                    <a:pt x="591" y="45"/>
                    <a:pt x="601" y="51"/>
                  </a:cubicBezTo>
                  <a:cubicBezTo>
                    <a:pt x="606" y="54"/>
                    <a:pt x="608" y="61"/>
                    <a:pt x="605" y="66"/>
                  </a:cubicBezTo>
                  <a:cubicBezTo>
                    <a:pt x="603" y="70"/>
                    <a:pt x="599" y="72"/>
                    <a:pt x="595" y="72"/>
                  </a:cubicBezTo>
                  <a:close/>
                  <a:moveTo>
                    <a:pt x="241" y="58"/>
                  </a:moveTo>
                  <a:cubicBezTo>
                    <a:pt x="237" y="58"/>
                    <a:pt x="233" y="55"/>
                    <a:pt x="231" y="51"/>
                  </a:cubicBezTo>
                  <a:cubicBezTo>
                    <a:pt x="229" y="45"/>
                    <a:pt x="231" y="39"/>
                    <a:pt x="237" y="36"/>
                  </a:cubicBezTo>
                  <a:cubicBezTo>
                    <a:pt x="247" y="31"/>
                    <a:pt x="258" y="27"/>
                    <a:pt x="269" y="23"/>
                  </a:cubicBezTo>
                  <a:cubicBezTo>
                    <a:pt x="274" y="21"/>
                    <a:pt x="281" y="24"/>
                    <a:pt x="283" y="30"/>
                  </a:cubicBezTo>
                  <a:cubicBezTo>
                    <a:pt x="285" y="36"/>
                    <a:pt x="282" y="42"/>
                    <a:pt x="276" y="45"/>
                  </a:cubicBezTo>
                  <a:cubicBezTo>
                    <a:pt x="266" y="48"/>
                    <a:pt x="256" y="52"/>
                    <a:pt x="246" y="57"/>
                  </a:cubicBezTo>
                  <a:cubicBezTo>
                    <a:pt x="245" y="57"/>
                    <a:pt x="243" y="58"/>
                    <a:pt x="241" y="58"/>
                  </a:cubicBezTo>
                  <a:close/>
                  <a:moveTo>
                    <a:pt x="534" y="45"/>
                  </a:moveTo>
                  <a:cubicBezTo>
                    <a:pt x="533" y="45"/>
                    <a:pt x="532" y="44"/>
                    <a:pt x="531" y="44"/>
                  </a:cubicBezTo>
                  <a:cubicBezTo>
                    <a:pt x="520" y="40"/>
                    <a:pt x="510" y="37"/>
                    <a:pt x="500" y="34"/>
                  </a:cubicBezTo>
                  <a:cubicBezTo>
                    <a:pt x="494" y="33"/>
                    <a:pt x="490" y="27"/>
                    <a:pt x="491" y="21"/>
                  </a:cubicBezTo>
                  <a:cubicBezTo>
                    <a:pt x="493" y="15"/>
                    <a:pt x="499" y="11"/>
                    <a:pt x="505" y="13"/>
                  </a:cubicBezTo>
                  <a:cubicBezTo>
                    <a:pt x="516" y="15"/>
                    <a:pt x="527" y="19"/>
                    <a:pt x="538" y="23"/>
                  </a:cubicBezTo>
                  <a:cubicBezTo>
                    <a:pt x="544" y="25"/>
                    <a:pt x="547" y="31"/>
                    <a:pt x="545" y="37"/>
                  </a:cubicBezTo>
                  <a:cubicBezTo>
                    <a:pt x="543" y="42"/>
                    <a:pt x="539" y="45"/>
                    <a:pt x="534" y="45"/>
                  </a:cubicBezTo>
                  <a:close/>
                  <a:moveTo>
                    <a:pt x="304" y="35"/>
                  </a:moveTo>
                  <a:cubicBezTo>
                    <a:pt x="299" y="35"/>
                    <a:pt x="295" y="32"/>
                    <a:pt x="293" y="27"/>
                  </a:cubicBezTo>
                  <a:cubicBezTo>
                    <a:pt x="292" y="21"/>
                    <a:pt x="295" y="15"/>
                    <a:pt x="301" y="13"/>
                  </a:cubicBezTo>
                  <a:cubicBezTo>
                    <a:pt x="312" y="10"/>
                    <a:pt x="324" y="8"/>
                    <a:pt x="335" y="6"/>
                  </a:cubicBezTo>
                  <a:cubicBezTo>
                    <a:pt x="341" y="5"/>
                    <a:pt x="347" y="9"/>
                    <a:pt x="348" y="15"/>
                  </a:cubicBezTo>
                  <a:cubicBezTo>
                    <a:pt x="349" y="21"/>
                    <a:pt x="345" y="27"/>
                    <a:pt x="339" y="28"/>
                  </a:cubicBezTo>
                  <a:cubicBezTo>
                    <a:pt x="328" y="30"/>
                    <a:pt x="318" y="32"/>
                    <a:pt x="307" y="35"/>
                  </a:cubicBezTo>
                  <a:cubicBezTo>
                    <a:pt x="306" y="35"/>
                    <a:pt x="305" y="35"/>
                    <a:pt x="304" y="35"/>
                  </a:cubicBezTo>
                  <a:close/>
                  <a:moveTo>
                    <a:pt x="470" y="28"/>
                  </a:moveTo>
                  <a:cubicBezTo>
                    <a:pt x="469" y="28"/>
                    <a:pt x="469" y="28"/>
                    <a:pt x="468" y="28"/>
                  </a:cubicBezTo>
                  <a:cubicBezTo>
                    <a:pt x="457" y="26"/>
                    <a:pt x="446" y="25"/>
                    <a:pt x="436" y="24"/>
                  </a:cubicBezTo>
                  <a:cubicBezTo>
                    <a:pt x="429" y="23"/>
                    <a:pt x="425" y="18"/>
                    <a:pt x="425" y="12"/>
                  </a:cubicBezTo>
                  <a:cubicBezTo>
                    <a:pt x="426" y="5"/>
                    <a:pt x="431" y="1"/>
                    <a:pt x="438" y="1"/>
                  </a:cubicBezTo>
                  <a:cubicBezTo>
                    <a:pt x="449" y="2"/>
                    <a:pt x="460" y="3"/>
                    <a:pt x="472" y="5"/>
                  </a:cubicBezTo>
                  <a:cubicBezTo>
                    <a:pt x="478" y="6"/>
                    <a:pt x="482" y="12"/>
                    <a:pt x="481" y="18"/>
                  </a:cubicBezTo>
                  <a:cubicBezTo>
                    <a:pt x="480" y="24"/>
                    <a:pt x="475" y="28"/>
                    <a:pt x="470" y="28"/>
                  </a:cubicBezTo>
                  <a:close/>
                  <a:moveTo>
                    <a:pt x="370" y="24"/>
                  </a:moveTo>
                  <a:cubicBezTo>
                    <a:pt x="364" y="24"/>
                    <a:pt x="359" y="19"/>
                    <a:pt x="359" y="14"/>
                  </a:cubicBezTo>
                  <a:cubicBezTo>
                    <a:pt x="358" y="7"/>
                    <a:pt x="363" y="2"/>
                    <a:pt x="369" y="1"/>
                  </a:cubicBezTo>
                  <a:cubicBezTo>
                    <a:pt x="380" y="0"/>
                    <a:pt x="392" y="0"/>
                    <a:pt x="403" y="0"/>
                  </a:cubicBezTo>
                  <a:cubicBezTo>
                    <a:pt x="403" y="0"/>
                    <a:pt x="403" y="0"/>
                    <a:pt x="403" y="0"/>
                  </a:cubicBezTo>
                  <a:cubicBezTo>
                    <a:pt x="410" y="0"/>
                    <a:pt x="415" y="5"/>
                    <a:pt x="415" y="11"/>
                  </a:cubicBezTo>
                  <a:cubicBezTo>
                    <a:pt x="415" y="17"/>
                    <a:pt x="410" y="22"/>
                    <a:pt x="403" y="22"/>
                  </a:cubicBezTo>
                  <a:cubicBezTo>
                    <a:pt x="392" y="22"/>
                    <a:pt x="382" y="23"/>
                    <a:pt x="371" y="24"/>
                  </a:cubicBezTo>
                  <a:cubicBezTo>
                    <a:pt x="371" y="24"/>
                    <a:pt x="370" y="24"/>
                    <a:pt x="370" y="24"/>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15" name="Freeform: Shape 51"/>
            <p:cNvSpPr/>
            <p:nvPr/>
          </p:nvSpPr>
          <p:spPr bwMode="auto">
            <a:xfrm>
              <a:off x="7007940" y="1353789"/>
              <a:ext cx="60896" cy="48716"/>
            </a:xfrm>
            <a:custGeom>
              <a:avLst/>
              <a:gdLst/>
              <a:ahLst/>
              <a:cxnLst>
                <a:cxn ang="0">
                  <a:pos x="9" y="23"/>
                </a:cxn>
                <a:cxn ang="0">
                  <a:pos x="2" y="19"/>
                </a:cxn>
                <a:cxn ang="0">
                  <a:pos x="6" y="7"/>
                </a:cxn>
                <a:cxn ang="0">
                  <a:pos x="16" y="2"/>
                </a:cxn>
                <a:cxn ang="0">
                  <a:pos x="27" y="6"/>
                </a:cxn>
                <a:cxn ang="0">
                  <a:pos x="23" y="18"/>
                </a:cxn>
                <a:cxn ang="0">
                  <a:pos x="13" y="23"/>
                </a:cxn>
                <a:cxn ang="0">
                  <a:pos x="9" y="23"/>
                </a:cxn>
              </a:cxnLst>
              <a:rect l="0" t="0" r="r" b="b"/>
              <a:pathLst>
                <a:path w="29" h="23">
                  <a:moveTo>
                    <a:pt x="9" y="23"/>
                  </a:moveTo>
                  <a:cubicBezTo>
                    <a:pt x="6" y="23"/>
                    <a:pt x="3" y="22"/>
                    <a:pt x="2" y="19"/>
                  </a:cubicBezTo>
                  <a:cubicBezTo>
                    <a:pt x="0" y="15"/>
                    <a:pt x="1" y="9"/>
                    <a:pt x="6" y="7"/>
                  </a:cubicBezTo>
                  <a:cubicBezTo>
                    <a:pt x="9" y="6"/>
                    <a:pt x="12" y="4"/>
                    <a:pt x="16" y="2"/>
                  </a:cubicBezTo>
                  <a:cubicBezTo>
                    <a:pt x="20" y="0"/>
                    <a:pt x="25" y="2"/>
                    <a:pt x="27" y="6"/>
                  </a:cubicBezTo>
                  <a:cubicBezTo>
                    <a:pt x="29" y="11"/>
                    <a:pt x="27" y="16"/>
                    <a:pt x="23" y="18"/>
                  </a:cubicBezTo>
                  <a:cubicBezTo>
                    <a:pt x="20" y="19"/>
                    <a:pt x="16" y="21"/>
                    <a:pt x="13" y="23"/>
                  </a:cubicBezTo>
                  <a:cubicBezTo>
                    <a:pt x="12" y="23"/>
                    <a:pt x="11" y="23"/>
                    <a:pt x="9" y="23"/>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16" name="Freeform: Shape 52"/>
            <p:cNvSpPr/>
            <p:nvPr/>
          </p:nvSpPr>
          <p:spPr bwMode="auto">
            <a:xfrm>
              <a:off x="7074056" y="1230258"/>
              <a:ext cx="1852960" cy="1186591"/>
            </a:xfrm>
            <a:custGeom>
              <a:avLst/>
              <a:gdLst/>
              <a:ahLst/>
              <a:cxnLst>
                <a:cxn ang="0">
                  <a:pos x="875" y="528"/>
                </a:cxn>
                <a:cxn ang="0">
                  <a:pos x="879" y="568"/>
                </a:cxn>
                <a:cxn ang="0">
                  <a:pos x="865" y="484"/>
                </a:cxn>
                <a:cxn ang="0">
                  <a:pos x="872" y="523"/>
                </a:cxn>
                <a:cxn ang="0">
                  <a:pos x="853" y="440"/>
                </a:cxn>
                <a:cxn ang="0">
                  <a:pos x="862" y="478"/>
                </a:cxn>
                <a:cxn ang="0">
                  <a:pos x="837" y="397"/>
                </a:cxn>
                <a:cxn ang="0">
                  <a:pos x="848" y="435"/>
                </a:cxn>
                <a:cxn ang="0">
                  <a:pos x="818" y="356"/>
                </a:cxn>
                <a:cxn ang="0">
                  <a:pos x="831" y="393"/>
                </a:cxn>
                <a:cxn ang="0">
                  <a:pos x="796" y="316"/>
                </a:cxn>
                <a:cxn ang="0">
                  <a:pos x="811" y="352"/>
                </a:cxn>
                <a:cxn ang="0">
                  <a:pos x="771" y="278"/>
                </a:cxn>
                <a:cxn ang="0">
                  <a:pos x="789" y="312"/>
                </a:cxn>
                <a:cxn ang="0">
                  <a:pos x="744" y="241"/>
                </a:cxn>
                <a:cxn ang="0">
                  <a:pos x="763" y="275"/>
                </a:cxn>
                <a:cxn ang="0">
                  <a:pos x="714" y="207"/>
                </a:cxn>
                <a:cxn ang="0">
                  <a:pos x="735" y="239"/>
                </a:cxn>
                <a:cxn ang="0">
                  <a:pos x="682" y="175"/>
                </a:cxn>
                <a:cxn ang="0">
                  <a:pos x="704" y="205"/>
                </a:cxn>
                <a:cxn ang="0">
                  <a:pos x="647" y="145"/>
                </a:cxn>
                <a:cxn ang="0">
                  <a:pos x="671" y="174"/>
                </a:cxn>
                <a:cxn ang="0">
                  <a:pos x="611" y="118"/>
                </a:cxn>
                <a:cxn ang="0">
                  <a:pos x="636" y="145"/>
                </a:cxn>
                <a:cxn ang="0">
                  <a:pos x="572" y="93"/>
                </a:cxn>
                <a:cxn ang="0">
                  <a:pos x="599" y="118"/>
                </a:cxn>
                <a:cxn ang="0">
                  <a:pos x="532" y="72"/>
                </a:cxn>
                <a:cxn ang="0">
                  <a:pos x="559" y="95"/>
                </a:cxn>
                <a:cxn ang="0">
                  <a:pos x="490" y="53"/>
                </a:cxn>
                <a:cxn ang="0">
                  <a:pos x="519" y="74"/>
                </a:cxn>
                <a:cxn ang="0">
                  <a:pos x="27" y="43"/>
                </a:cxn>
                <a:cxn ang="0">
                  <a:pos x="9" y="68"/>
                </a:cxn>
                <a:cxn ang="0">
                  <a:pos x="447" y="38"/>
                </a:cxn>
                <a:cxn ang="0">
                  <a:pos x="477" y="57"/>
                </a:cxn>
                <a:cxn ang="0">
                  <a:pos x="71" y="28"/>
                </a:cxn>
                <a:cxn ang="0">
                  <a:pos x="52" y="52"/>
                </a:cxn>
                <a:cxn ang="0">
                  <a:pos x="403" y="26"/>
                </a:cxn>
                <a:cxn ang="0">
                  <a:pos x="433" y="42"/>
                </a:cxn>
                <a:cxn ang="0">
                  <a:pos x="116" y="16"/>
                </a:cxn>
                <a:cxn ang="0">
                  <a:pos x="95" y="38"/>
                </a:cxn>
                <a:cxn ang="0">
                  <a:pos x="358" y="17"/>
                </a:cxn>
                <a:cxn ang="0">
                  <a:pos x="389" y="31"/>
                </a:cxn>
                <a:cxn ang="0">
                  <a:pos x="161" y="7"/>
                </a:cxn>
                <a:cxn ang="0">
                  <a:pos x="140" y="28"/>
                </a:cxn>
                <a:cxn ang="0">
                  <a:pos x="313" y="11"/>
                </a:cxn>
                <a:cxn ang="0">
                  <a:pos x="344" y="23"/>
                </a:cxn>
                <a:cxn ang="0">
                  <a:pos x="207" y="2"/>
                </a:cxn>
                <a:cxn ang="0">
                  <a:pos x="185" y="21"/>
                </a:cxn>
                <a:cxn ang="0">
                  <a:pos x="267" y="9"/>
                </a:cxn>
                <a:cxn ang="0">
                  <a:pos x="299" y="19"/>
                </a:cxn>
                <a:cxn ang="0">
                  <a:pos x="253" y="0"/>
                </a:cxn>
                <a:cxn ang="0">
                  <a:pos x="231" y="18"/>
                </a:cxn>
              </a:cxnLst>
              <a:rect l="0" t="0" r="r" b="b"/>
              <a:pathLst>
                <a:path w="888" h="568">
                  <a:moveTo>
                    <a:pt x="879" y="568"/>
                  </a:moveTo>
                  <a:cubicBezTo>
                    <a:pt x="875" y="568"/>
                    <a:pt x="871" y="565"/>
                    <a:pt x="871" y="560"/>
                  </a:cubicBezTo>
                  <a:cubicBezTo>
                    <a:pt x="870" y="553"/>
                    <a:pt x="869" y="546"/>
                    <a:pt x="868" y="538"/>
                  </a:cubicBezTo>
                  <a:cubicBezTo>
                    <a:pt x="867" y="534"/>
                    <a:pt x="870" y="529"/>
                    <a:pt x="875" y="528"/>
                  </a:cubicBezTo>
                  <a:cubicBezTo>
                    <a:pt x="879" y="528"/>
                    <a:pt x="884" y="531"/>
                    <a:pt x="884" y="535"/>
                  </a:cubicBezTo>
                  <a:cubicBezTo>
                    <a:pt x="886" y="543"/>
                    <a:pt x="887" y="551"/>
                    <a:pt x="888" y="558"/>
                  </a:cubicBezTo>
                  <a:cubicBezTo>
                    <a:pt x="888" y="563"/>
                    <a:pt x="885" y="567"/>
                    <a:pt x="880" y="568"/>
                  </a:cubicBezTo>
                  <a:cubicBezTo>
                    <a:pt x="880" y="568"/>
                    <a:pt x="880" y="568"/>
                    <a:pt x="879" y="568"/>
                  </a:cubicBezTo>
                  <a:close/>
                  <a:moveTo>
                    <a:pt x="872" y="523"/>
                  </a:moveTo>
                  <a:cubicBezTo>
                    <a:pt x="868" y="523"/>
                    <a:pt x="865" y="520"/>
                    <a:pt x="864" y="516"/>
                  </a:cubicBezTo>
                  <a:cubicBezTo>
                    <a:pt x="862" y="509"/>
                    <a:pt x="861" y="501"/>
                    <a:pt x="859" y="494"/>
                  </a:cubicBezTo>
                  <a:cubicBezTo>
                    <a:pt x="858" y="489"/>
                    <a:pt x="861" y="485"/>
                    <a:pt x="865" y="484"/>
                  </a:cubicBezTo>
                  <a:cubicBezTo>
                    <a:pt x="870" y="483"/>
                    <a:pt x="874" y="486"/>
                    <a:pt x="876" y="490"/>
                  </a:cubicBezTo>
                  <a:cubicBezTo>
                    <a:pt x="877" y="498"/>
                    <a:pt x="879" y="505"/>
                    <a:pt x="880" y="513"/>
                  </a:cubicBezTo>
                  <a:cubicBezTo>
                    <a:pt x="881" y="517"/>
                    <a:pt x="878" y="522"/>
                    <a:pt x="874" y="523"/>
                  </a:cubicBezTo>
                  <a:cubicBezTo>
                    <a:pt x="873" y="523"/>
                    <a:pt x="873" y="523"/>
                    <a:pt x="872" y="523"/>
                  </a:cubicBezTo>
                  <a:close/>
                  <a:moveTo>
                    <a:pt x="862" y="478"/>
                  </a:moveTo>
                  <a:cubicBezTo>
                    <a:pt x="858" y="478"/>
                    <a:pt x="854" y="476"/>
                    <a:pt x="853" y="472"/>
                  </a:cubicBezTo>
                  <a:cubicBezTo>
                    <a:pt x="851" y="465"/>
                    <a:pt x="849" y="458"/>
                    <a:pt x="847" y="451"/>
                  </a:cubicBezTo>
                  <a:cubicBezTo>
                    <a:pt x="846" y="446"/>
                    <a:pt x="848" y="441"/>
                    <a:pt x="853" y="440"/>
                  </a:cubicBezTo>
                  <a:cubicBezTo>
                    <a:pt x="857" y="439"/>
                    <a:pt x="862" y="441"/>
                    <a:pt x="863" y="446"/>
                  </a:cubicBezTo>
                  <a:cubicBezTo>
                    <a:pt x="866" y="453"/>
                    <a:pt x="868" y="460"/>
                    <a:pt x="870" y="468"/>
                  </a:cubicBezTo>
                  <a:cubicBezTo>
                    <a:pt x="871" y="472"/>
                    <a:pt x="868" y="477"/>
                    <a:pt x="864" y="478"/>
                  </a:cubicBezTo>
                  <a:cubicBezTo>
                    <a:pt x="863" y="478"/>
                    <a:pt x="862" y="478"/>
                    <a:pt x="862" y="478"/>
                  </a:cubicBezTo>
                  <a:close/>
                  <a:moveTo>
                    <a:pt x="848" y="435"/>
                  </a:moveTo>
                  <a:cubicBezTo>
                    <a:pt x="844" y="435"/>
                    <a:pt x="841" y="433"/>
                    <a:pt x="840" y="429"/>
                  </a:cubicBezTo>
                  <a:cubicBezTo>
                    <a:pt x="837" y="422"/>
                    <a:pt x="835" y="415"/>
                    <a:pt x="832" y="408"/>
                  </a:cubicBezTo>
                  <a:cubicBezTo>
                    <a:pt x="830" y="404"/>
                    <a:pt x="832" y="399"/>
                    <a:pt x="837" y="397"/>
                  </a:cubicBezTo>
                  <a:cubicBezTo>
                    <a:pt x="841" y="396"/>
                    <a:pt x="846" y="398"/>
                    <a:pt x="848" y="402"/>
                  </a:cubicBezTo>
                  <a:cubicBezTo>
                    <a:pt x="851" y="409"/>
                    <a:pt x="853" y="416"/>
                    <a:pt x="856" y="424"/>
                  </a:cubicBezTo>
                  <a:cubicBezTo>
                    <a:pt x="858" y="428"/>
                    <a:pt x="855" y="433"/>
                    <a:pt x="851" y="435"/>
                  </a:cubicBezTo>
                  <a:cubicBezTo>
                    <a:pt x="850" y="435"/>
                    <a:pt x="849" y="435"/>
                    <a:pt x="848" y="435"/>
                  </a:cubicBezTo>
                  <a:close/>
                  <a:moveTo>
                    <a:pt x="831" y="393"/>
                  </a:moveTo>
                  <a:cubicBezTo>
                    <a:pt x="828" y="393"/>
                    <a:pt x="825" y="391"/>
                    <a:pt x="823" y="388"/>
                  </a:cubicBezTo>
                  <a:cubicBezTo>
                    <a:pt x="820" y="381"/>
                    <a:pt x="817" y="374"/>
                    <a:pt x="814" y="367"/>
                  </a:cubicBezTo>
                  <a:cubicBezTo>
                    <a:pt x="812" y="363"/>
                    <a:pt x="814" y="358"/>
                    <a:pt x="818" y="356"/>
                  </a:cubicBezTo>
                  <a:cubicBezTo>
                    <a:pt x="822" y="354"/>
                    <a:pt x="827" y="356"/>
                    <a:pt x="829" y="360"/>
                  </a:cubicBezTo>
                  <a:cubicBezTo>
                    <a:pt x="833" y="367"/>
                    <a:pt x="836" y="374"/>
                    <a:pt x="839" y="381"/>
                  </a:cubicBezTo>
                  <a:cubicBezTo>
                    <a:pt x="841" y="385"/>
                    <a:pt x="839" y="390"/>
                    <a:pt x="835" y="392"/>
                  </a:cubicBezTo>
                  <a:cubicBezTo>
                    <a:pt x="834" y="393"/>
                    <a:pt x="832" y="393"/>
                    <a:pt x="831" y="393"/>
                  </a:cubicBezTo>
                  <a:close/>
                  <a:moveTo>
                    <a:pt x="811" y="352"/>
                  </a:moveTo>
                  <a:cubicBezTo>
                    <a:pt x="808" y="352"/>
                    <a:pt x="805" y="350"/>
                    <a:pt x="804" y="347"/>
                  </a:cubicBezTo>
                  <a:cubicBezTo>
                    <a:pt x="800" y="341"/>
                    <a:pt x="797" y="334"/>
                    <a:pt x="793" y="328"/>
                  </a:cubicBezTo>
                  <a:cubicBezTo>
                    <a:pt x="791" y="324"/>
                    <a:pt x="792" y="318"/>
                    <a:pt x="796" y="316"/>
                  </a:cubicBezTo>
                  <a:cubicBezTo>
                    <a:pt x="800" y="314"/>
                    <a:pt x="805" y="315"/>
                    <a:pt x="808" y="319"/>
                  </a:cubicBezTo>
                  <a:cubicBezTo>
                    <a:pt x="812" y="326"/>
                    <a:pt x="815" y="333"/>
                    <a:pt x="819" y="339"/>
                  </a:cubicBezTo>
                  <a:cubicBezTo>
                    <a:pt x="821" y="343"/>
                    <a:pt x="820" y="349"/>
                    <a:pt x="815" y="351"/>
                  </a:cubicBezTo>
                  <a:cubicBezTo>
                    <a:pt x="814" y="351"/>
                    <a:pt x="813" y="352"/>
                    <a:pt x="811" y="352"/>
                  </a:cubicBezTo>
                  <a:close/>
                  <a:moveTo>
                    <a:pt x="789" y="312"/>
                  </a:moveTo>
                  <a:cubicBezTo>
                    <a:pt x="786" y="312"/>
                    <a:pt x="783" y="311"/>
                    <a:pt x="781" y="308"/>
                  </a:cubicBezTo>
                  <a:cubicBezTo>
                    <a:pt x="778" y="302"/>
                    <a:pt x="773" y="296"/>
                    <a:pt x="769" y="289"/>
                  </a:cubicBezTo>
                  <a:cubicBezTo>
                    <a:pt x="767" y="286"/>
                    <a:pt x="768" y="280"/>
                    <a:pt x="771" y="278"/>
                  </a:cubicBezTo>
                  <a:cubicBezTo>
                    <a:pt x="775" y="275"/>
                    <a:pt x="781" y="276"/>
                    <a:pt x="783" y="280"/>
                  </a:cubicBezTo>
                  <a:cubicBezTo>
                    <a:pt x="788" y="286"/>
                    <a:pt x="792" y="293"/>
                    <a:pt x="796" y="299"/>
                  </a:cubicBezTo>
                  <a:cubicBezTo>
                    <a:pt x="798" y="303"/>
                    <a:pt x="797" y="309"/>
                    <a:pt x="793" y="311"/>
                  </a:cubicBezTo>
                  <a:cubicBezTo>
                    <a:pt x="792" y="312"/>
                    <a:pt x="790" y="312"/>
                    <a:pt x="789" y="312"/>
                  </a:cubicBezTo>
                  <a:close/>
                  <a:moveTo>
                    <a:pt x="763" y="275"/>
                  </a:moveTo>
                  <a:cubicBezTo>
                    <a:pt x="761" y="275"/>
                    <a:pt x="758" y="273"/>
                    <a:pt x="756" y="271"/>
                  </a:cubicBezTo>
                  <a:cubicBezTo>
                    <a:pt x="752" y="265"/>
                    <a:pt x="747" y="259"/>
                    <a:pt x="743" y="253"/>
                  </a:cubicBezTo>
                  <a:cubicBezTo>
                    <a:pt x="740" y="250"/>
                    <a:pt x="740" y="244"/>
                    <a:pt x="744" y="241"/>
                  </a:cubicBezTo>
                  <a:cubicBezTo>
                    <a:pt x="748" y="238"/>
                    <a:pt x="753" y="239"/>
                    <a:pt x="756" y="243"/>
                  </a:cubicBezTo>
                  <a:cubicBezTo>
                    <a:pt x="761" y="249"/>
                    <a:pt x="765" y="255"/>
                    <a:pt x="770" y="261"/>
                  </a:cubicBezTo>
                  <a:cubicBezTo>
                    <a:pt x="773" y="265"/>
                    <a:pt x="772" y="270"/>
                    <a:pt x="768" y="273"/>
                  </a:cubicBezTo>
                  <a:cubicBezTo>
                    <a:pt x="767" y="274"/>
                    <a:pt x="765" y="275"/>
                    <a:pt x="763" y="275"/>
                  </a:cubicBezTo>
                  <a:close/>
                  <a:moveTo>
                    <a:pt x="735" y="239"/>
                  </a:moveTo>
                  <a:cubicBezTo>
                    <a:pt x="733" y="239"/>
                    <a:pt x="730" y="238"/>
                    <a:pt x="728" y="236"/>
                  </a:cubicBezTo>
                  <a:cubicBezTo>
                    <a:pt x="724" y="230"/>
                    <a:pt x="719" y="224"/>
                    <a:pt x="714" y="219"/>
                  </a:cubicBezTo>
                  <a:cubicBezTo>
                    <a:pt x="710" y="215"/>
                    <a:pt x="711" y="210"/>
                    <a:pt x="714" y="207"/>
                  </a:cubicBezTo>
                  <a:cubicBezTo>
                    <a:pt x="718" y="204"/>
                    <a:pt x="723" y="204"/>
                    <a:pt x="726" y="207"/>
                  </a:cubicBezTo>
                  <a:cubicBezTo>
                    <a:pt x="731" y="213"/>
                    <a:pt x="736" y="219"/>
                    <a:pt x="741" y="225"/>
                  </a:cubicBezTo>
                  <a:cubicBezTo>
                    <a:pt x="744" y="228"/>
                    <a:pt x="744" y="234"/>
                    <a:pt x="740" y="237"/>
                  </a:cubicBezTo>
                  <a:cubicBezTo>
                    <a:pt x="739" y="238"/>
                    <a:pt x="737" y="239"/>
                    <a:pt x="735" y="239"/>
                  </a:cubicBezTo>
                  <a:close/>
                  <a:moveTo>
                    <a:pt x="704" y="205"/>
                  </a:moveTo>
                  <a:cubicBezTo>
                    <a:pt x="702" y="205"/>
                    <a:pt x="700" y="204"/>
                    <a:pt x="698" y="203"/>
                  </a:cubicBezTo>
                  <a:cubicBezTo>
                    <a:pt x="693" y="197"/>
                    <a:pt x="688" y="192"/>
                    <a:pt x="682" y="187"/>
                  </a:cubicBezTo>
                  <a:cubicBezTo>
                    <a:pt x="679" y="184"/>
                    <a:pt x="679" y="178"/>
                    <a:pt x="682" y="175"/>
                  </a:cubicBezTo>
                  <a:cubicBezTo>
                    <a:pt x="685" y="171"/>
                    <a:pt x="690" y="171"/>
                    <a:pt x="694" y="174"/>
                  </a:cubicBezTo>
                  <a:cubicBezTo>
                    <a:pt x="699" y="180"/>
                    <a:pt x="705" y="185"/>
                    <a:pt x="710" y="191"/>
                  </a:cubicBezTo>
                  <a:cubicBezTo>
                    <a:pt x="714" y="194"/>
                    <a:pt x="714" y="199"/>
                    <a:pt x="710" y="203"/>
                  </a:cubicBezTo>
                  <a:cubicBezTo>
                    <a:pt x="709" y="204"/>
                    <a:pt x="706" y="205"/>
                    <a:pt x="704" y="205"/>
                  </a:cubicBezTo>
                  <a:close/>
                  <a:moveTo>
                    <a:pt x="671" y="174"/>
                  </a:moveTo>
                  <a:cubicBezTo>
                    <a:pt x="669" y="174"/>
                    <a:pt x="667" y="173"/>
                    <a:pt x="666" y="172"/>
                  </a:cubicBezTo>
                  <a:cubicBezTo>
                    <a:pt x="660" y="167"/>
                    <a:pt x="654" y="162"/>
                    <a:pt x="648" y="157"/>
                  </a:cubicBezTo>
                  <a:cubicBezTo>
                    <a:pt x="645" y="154"/>
                    <a:pt x="644" y="149"/>
                    <a:pt x="647" y="145"/>
                  </a:cubicBezTo>
                  <a:cubicBezTo>
                    <a:pt x="650" y="141"/>
                    <a:pt x="656" y="141"/>
                    <a:pt x="659" y="144"/>
                  </a:cubicBezTo>
                  <a:cubicBezTo>
                    <a:pt x="665" y="149"/>
                    <a:pt x="671" y="154"/>
                    <a:pt x="677" y="159"/>
                  </a:cubicBezTo>
                  <a:cubicBezTo>
                    <a:pt x="680" y="162"/>
                    <a:pt x="681" y="167"/>
                    <a:pt x="678" y="171"/>
                  </a:cubicBezTo>
                  <a:cubicBezTo>
                    <a:pt x="676" y="173"/>
                    <a:pt x="674" y="174"/>
                    <a:pt x="671" y="174"/>
                  </a:cubicBezTo>
                  <a:close/>
                  <a:moveTo>
                    <a:pt x="636" y="145"/>
                  </a:moveTo>
                  <a:cubicBezTo>
                    <a:pt x="634" y="145"/>
                    <a:pt x="632" y="144"/>
                    <a:pt x="631" y="143"/>
                  </a:cubicBezTo>
                  <a:cubicBezTo>
                    <a:pt x="625" y="139"/>
                    <a:pt x="619" y="134"/>
                    <a:pt x="613" y="130"/>
                  </a:cubicBezTo>
                  <a:cubicBezTo>
                    <a:pt x="609" y="127"/>
                    <a:pt x="608" y="122"/>
                    <a:pt x="611" y="118"/>
                  </a:cubicBezTo>
                  <a:cubicBezTo>
                    <a:pt x="613" y="114"/>
                    <a:pt x="619" y="113"/>
                    <a:pt x="622" y="116"/>
                  </a:cubicBezTo>
                  <a:cubicBezTo>
                    <a:pt x="629" y="120"/>
                    <a:pt x="635" y="125"/>
                    <a:pt x="641" y="130"/>
                  </a:cubicBezTo>
                  <a:cubicBezTo>
                    <a:pt x="645" y="132"/>
                    <a:pt x="645" y="138"/>
                    <a:pt x="643" y="141"/>
                  </a:cubicBezTo>
                  <a:cubicBezTo>
                    <a:pt x="641" y="144"/>
                    <a:pt x="638" y="145"/>
                    <a:pt x="636" y="145"/>
                  </a:cubicBezTo>
                  <a:close/>
                  <a:moveTo>
                    <a:pt x="599" y="118"/>
                  </a:moveTo>
                  <a:cubicBezTo>
                    <a:pt x="597" y="118"/>
                    <a:pt x="595" y="118"/>
                    <a:pt x="594" y="117"/>
                  </a:cubicBezTo>
                  <a:cubicBezTo>
                    <a:pt x="588" y="113"/>
                    <a:pt x="581" y="109"/>
                    <a:pt x="575" y="105"/>
                  </a:cubicBezTo>
                  <a:cubicBezTo>
                    <a:pt x="571" y="103"/>
                    <a:pt x="570" y="98"/>
                    <a:pt x="572" y="93"/>
                  </a:cubicBezTo>
                  <a:cubicBezTo>
                    <a:pt x="574" y="89"/>
                    <a:pt x="580" y="88"/>
                    <a:pt x="584" y="91"/>
                  </a:cubicBezTo>
                  <a:cubicBezTo>
                    <a:pt x="590" y="95"/>
                    <a:pt x="597" y="99"/>
                    <a:pt x="603" y="103"/>
                  </a:cubicBezTo>
                  <a:cubicBezTo>
                    <a:pt x="607" y="105"/>
                    <a:pt x="608" y="111"/>
                    <a:pt x="606" y="115"/>
                  </a:cubicBezTo>
                  <a:cubicBezTo>
                    <a:pt x="604" y="117"/>
                    <a:pt x="601" y="118"/>
                    <a:pt x="599" y="118"/>
                  </a:cubicBezTo>
                  <a:close/>
                  <a:moveTo>
                    <a:pt x="559" y="95"/>
                  </a:moveTo>
                  <a:cubicBezTo>
                    <a:pt x="558" y="95"/>
                    <a:pt x="557" y="95"/>
                    <a:pt x="555" y="94"/>
                  </a:cubicBezTo>
                  <a:cubicBezTo>
                    <a:pt x="549" y="90"/>
                    <a:pt x="542" y="87"/>
                    <a:pt x="535" y="83"/>
                  </a:cubicBezTo>
                  <a:cubicBezTo>
                    <a:pt x="531" y="81"/>
                    <a:pt x="530" y="76"/>
                    <a:pt x="532" y="72"/>
                  </a:cubicBezTo>
                  <a:cubicBezTo>
                    <a:pt x="534" y="68"/>
                    <a:pt x="539" y="66"/>
                    <a:pt x="543" y="68"/>
                  </a:cubicBezTo>
                  <a:cubicBezTo>
                    <a:pt x="550" y="72"/>
                    <a:pt x="557" y="75"/>
                    <a:pt x="564" y="79"/>
                  </a:cubicBezTo>
                  <a:cubicBezTo>
                    <a:pt x="568" y="81"/>
                    <a:pt x="569" y="86"/>
                    <a:pt x="567" y="91"/>
                  </a:cubicBezTo>
                  <a:cubicBezTo>
                    <a:pt x="565" y="93"/>
                    <a:pt x="562" y="95"/>
                    <a:pt x="559" y="95"/>
                  </a:cubicBezTo>
                  <a:close/>
                  <a:moveTo>
                    <a:pt x="519" y="74"/>
                  </a:moveTo>
                  <a:cubicBezTo>
                    <a:pt x="517" y="74"/>
                    <a:pt x="516" y="74"/>
                    <a:pt x="515" y="74"/>
                  </a:cubicBezTo>
                  <a:cubicBezTo>
                    <a:pt x="508" y="70"/>
                    <a:pt x="501" y="67"/>
                    <a:pt x="494" y="65"/>
                  </a:cubicBezTo>
                  <a:cubicBezTo>
                    <a:pt x="490" y="63"/>
                    <a:pt x="488" y="58"/>
                    <a:pt x="490" y="53"/>
                  </a:cubicBezTo>
                  <a:cubicBezTo>
                    <a:pt x="492" y="49"/>
                    <a:pt x="497" y="47"/>
                    <a:pt x="501" y="49"/>
                  </a:cubicBezTo>
                  <a:cubicBezTo>
                    <a:pt x="508" y="52"/>
                    <a:pt x="515" y="55"/>
                    <a:pt x="522" y="58"/>
                  </a:cubicBezTo>
                  <a:cubicBezTo>
                    <a:pt x="527" y="60"/>
                    <a:pt x="528" y="65"/>
                    <a:pt x="526" y="69"/>
                  </a:cubicBezTo>
                  <a:cubicBezTo>
                    <a:pt x="525" y="73"/>
                    <a:pt x="522" y="74"/>
                    <a:pt x="519" y="74"/>
                  </a:cubicBezTo>
                  <a:close/>
                  <a:moveTo>
                    <a:pt x="9" y="68"/>
                  </a:moveTo>
                  <a:cubicBezTo>
                    <a:pt x="6" y="68"/>
                    <a:pt x="3" y="66"/>
                    <a:pt x="1" y="63"/>
                  </a:cubicBezTo>
                  <a:cubicBezTo>
                    <a:pt x="0" y="59"/>
                    <a:pt x="2" y="54"/>
                    <a:pt x="6" y="52"/>
                  </a:cubicBezTo>
                  <a:cubicBezTo>
                    <a:pt x="13" y="49"/>
                    <a:pt x="20" y="46"/>
                    <a:pt x="27" y="43"/>
                  </a:cubicBezTo>
                  <a:cubicBezTo>
                    <a:pt x="32" y="41"/>
                    <a:pt x="37" y="44"/>
                    <a:pt x="38" y="48"/>
                  </a:cubicBezTo>
                  <a:cubicBezTo>
                    <a:pt x="40" y="52"/>
                    <a:pt x="38" y="57"/>
                    <a:pt x="33" y="59"/>
                  </a:cubicBezTo>
                  <a:cubicBezTo>
                    <a:pt x="26" y="62"/>
                    <a:pt x="19" y="64"/>
                    <a:pt x="13" y="67"/>
                  </a:cubicBezTo>
                  <a:cubicBezTo>
                    <a:pt x="12" y="68"/>
                    <a:pt x="10" y="68"/>
                    <a:pt x="9" y="68"/>
                  </a:cubicBezTo>
                  <a:close/>
                  <a:moveTo>
                    <a:pt x="477" y="57"/>
                  </a:moveTo>
                  <a:cubicBezTo>
                    <a:pt x="476" y="57"/>
                    <a:pt x="475" y="57"/>
                    <a:pt x="474" y="56"/>
                  </a:cubicBezTo>
                  <a:cubicBezTo>
                    <a:pt x="467" y="54"/>
                    <a:pt x="459" y="51"/>
                    <a:pt x="452" y="49"/>
                  </a:cubicBezTo>
                  <a:cubicBezTo>
                    <a:pt x="448" y="47"/>
                    <a:pt x="445" y="42"/>
                    <a:pt x="447" y="38"/>
                  </a:cubicBezTo>
                  <a:cubicBezTo>
                    <a:pt x="448" y="33"/>
                    <a:pt x="453" y="31"/>
                    <a:pt x="458" y="33"/>
                  </a:cubicBezTo>
                  <a:cubicBezTo>
                    <a:pt x="465" y="35"/>
                    <a:pt x="472" y="38"/>
                    <a:pt x="479" y="40"/>
                  </a:cubicBezTo>
                  <a:cubicBezTo>
                    <a:pt x="484" y="42"/>
                    <a:pt x="486" y="47"/>
                    <a:pt x="484" y="51"/>
                  </a:cubicBezTo>
                  <a:cubicBezTo>
                    <a:pt x="483" y="55"/>
                    <a:pt x="480" y="57"/>
                    <a:pt x="477" y="57"/>
                  </a:cubicBezTo>
                  <a:close/>
                  <a:moveTo>
                    <a:pt x="52" y="52"/>
                  </a:moveTo>
                  <a:cubicBezTo>
                    <a:pt x="48" y="52"/>
                    <a:pt x="45" y="49"/>
                    <a:pt x="44" y="46"/>
                  </a:cubicBezTo>
                  <a:cubicBezTo>
                    <a:pt x="42" y="41"/>
                    <a:pt x="45" y="37"/>
                    <a:pt x="49" y="35"/>
                  </a:cubicBezTo>
                  <a:cubicBezTo>
                    <a:pt x="56" y="33"/>
                    <a:pt x="64" y="30"/>
                    <a:pt x="71" y="28"/>
                  </a:cubicBezTo>
                  <a:cubicBezTo>
                    <a:pt x="75" y="27"/>
                    <a:pt x="80" y="29"/>
                    <a:pt x="82" y="34"/>
                  </a:cubicBezTo>
                  <a:cubicBezTo>
                    <a:pt x="83" y="38"/>
                    <a:pt x="80" y="43"/>
                    <a:pt x="76" y="44"/>
                  </a:cubicBezTo>
                  <a:cubicBezTo>
                    <a:pt x="69" y="46"/>
                    <a:pt x="62" y="49"/>
                    <a:pt x="55" y="51"/>
                  </a:cubicBezTo>
                  <a:cubicBezTo>
                    <a:pt x="54" y="51"/>
                    <a:pt x="53" y="52"/>
                    <a:pt x="52" y="52"/>
                  </a:cubicBezTo>
                  <a:close/>
                  <a:moveTo>
                    <a:pt x="433" y="42"/>
                  </a:moveTo>
                  <a:cubicBezTo>
                    <a:pt x="432" y="42"/>
                    <a:pt x="432" y="42"/>
                    <a:pt x="431" y="42"/>
                  </a:cubicBezTo>
                  <a:cubicBezTo>
                    <a:pt x="424" y="40"/>
                    <a:pt x="416" y="38"/>
                    <a:pt x="409" y="36"/>
                  </a:cubicBezTo>
                  <a:cubicBezTo>
                    <a:pt x="405" y="35"/>
                    <a:pt x="402" y="30"/>
                    <a:pt x="403" y="26"/>
                  </a:cubicBezTo>
                  <a:cubicBezTo>
                    <a:pt x="404" y="21"/>
                    <a:pt x="409" y="18"/>
                    <a:pt x="413" y="20"/>
                  </a:cubicBezTo>
                  <a:cubicBezTo>
                    <a:pt x="421" y="21"/>
                    <a:pt x="428" y="24"/>
                    <a:pt x="436" y="26"/>
                  </a:cubicBezTo>
                  <a:cubicBezTo>
                    <a:pt x="440" y="27"/>
                    <a:pt x="443" y="32"/>
                    <a:pt x="441" y="36"/>
                  </a:cubicBezTo>
                  <a:cubicBezTo>
                    <a:pt x="440" y="40"/>
                    <a:pt x="437" y="42"/>
                    <a:pt x="433" y="42"/>
                  </a:cubicBezTo>
                  <a:close/>
                  <a:moveTo>
                    <a:pt x="95" y="38"/>
                  </a:moveTo>
                  <a:cubicBezTo>
                    <a:pt x="92" y="38"/>
                    <a:pt x="88" y="36"/>
                    <a:pt x="87" y="32"/>
                  </a:cubicBezTo>
                  <a:cubicBezTo>
                    <a:pt x="86" y="27"/>
                    <a:pt x="89" y="23"/>
                    <a:pt x="93" y="22"/>
                  </a:cubicBezTo>
                  <a:cubicBezTo>
                    <a:pt x="101" y="20"/>
                    <a:pt x="108" y="18"/>
                    <a:pt x="116" y="16"/>
                  </a:cubicBezTo>
                  <a:cubicBezTo>
                    <a:pt x="120" y="15"/>
                    <a:pt x="125" y="18"/>
                    <a:pt x="126" y="22"/>
                  </a:cubicBezTo>
                  <a:cubicBezTo>
                    <a:pt x="127" y="27"/>
                    <a:pt x="124" y="32"/>
                    <a:pt x="119" y="33"/>
                  </a:cubicBezTo>
                  <a:cubicBezTo>
                    <a:pt x="112" y="34"/>
                    <a:pt x="105" y="36"/>
                    <a:pt x="98" y="38"/>
                  </a:cubicBezTo>
                  <a:cubicBezTo>
                    <a:pt x="97" y="38"/>
                    <a:pt x="96" y="38"/>
                    <a:pt x="95" y="38"/>
                  </a:cubicBezTo>
                  <a:close/>
                  <a:moveTo>
                    <a:pt x="389" y="31"/>
                  </a:moveTo>
                  <a:cubicBezTo>
                    <a:pt x="388" y="31"/>
                    <a:pt x="388" y="31"/>
                    <a:pt x="387" y="31"/>
                  </a:cubicBezTo>
                  <a:cubicBezTo>
                    <a:pt x="380" y="29"/>
                    <a:pt x="372" y="28"/>
                    <a:pt x="365" y="27"/>
                  </a:cubicBezTo>
                  <a:cubicBezTo>
                    <a:pt x="360" y="26"/>
                    <a:pt x="357" y="21"/>
                    <a:pt x="358" y="17"/>
                  </a:cubicBezTo>
                  <a:cubicBezTo>
                    <a:pt x="359" y="12"/>
                    <a:pt x="363" y="9"/>
                    <a:pt x="368" y="10"/>
                  </a:cubicBezTo>
                  <a:cubicBezTo>
                    <a:pt x="376" y="11"/>
                    <a:pt x="383" y="13"/>
                    <a:pt x="391" y="14"/>
                  </a:cubicBezTo>
                  <a:cubicBezTo>
                    <a:pt x="395" y="15"/>
                    <a:pt x="398" y="20"/>
                    <a:pt x="397" y="24"/>
                  </a:cubicBezTo>
                  <a:cubicBezTo>
                    <a:pt x="396" y="28"/>
                    <a:pt x="393" y="31"/>
                    <a:pt x="389" y="31"/>
                  </a:cubicBezTo>
                  <a:close/>
                  <a:moveTo>
                    <a:pt x="140" y="28"/>
                  </a:moveTo>
                  <a:cubicBezTo>
                    <a:pt x="136" y="28"/>
                    <a:pt x="132" y="25"/>
                    <a:pt x="131" y="21"/>
                  </a:cubicBezTo>
                  <a:cubicBezTo>
                    <a:pt x="131" y="17"/>
                    <a:pt x="134" y="12"/>
                    <a:pt x="138" y="11"/>
                  </a:cubicBezTo>
                  <a:cubicBezTo>
                    <a:pt x="146" y="10"/>
                    <a:pt x="153" y="9"/>
                    <a:pt x="161" y="7"/>
                  </a:cubicBezTo>
                  <a:cubicBezTo>
                    <a:pt x="166" y="7"/>
                    <a:pt x="170" y="10"/>
                    <a:pt x="171" y="14"/>
                  </a:cubicBezTo>
                  <a:cubicBezTo>
                    <a:pt x="171" y="19"/>
                    <a:pt x="168" y="23"/>
                    <a:pt x="164" y="24"/>
                  </a:cubicBezTo>
                  <a:cubicBezTo>
                    <a:pt x="156" y="25"/>
                    <a:pt x="149" y="27"/>
                    <a:pt x="141" y="28"/>
                  </a:cubicBezTo>
                  <a:cubicBezTo>
                    <a:pt x="141" y="28"/>
                    <a:pt x="140" y="28"/>
                    <a:pt x="140" y="28"/>
                  </a:cubicBezTo>
                  <a:close/>
                  <a:moveTo>
                    <a:pt x="344" y="23"/>
                  </a:moveTo>
                  <a:cubicBezTo>
                    <a:pt x="344" y="23"/>
                    <a:pt x="343" y="23"/>
                    <a:pt x="343" y="23"/>
                  </a:cubicBezTo>
                  <a:cubicBezTo>
                    <a:pt x="336" y="22"/>
                    <a:pt x="328" y="21"/>
                    <a:pt x="321" y="20"/>
                  </a:cubicBezTo>
                  <a:cubicBezTo>
                    <a:pt x="316" y="20"/>
                    <a:pt x="313" y="16"/>
                    <a:pt x="313" y="11"/>
                  </a:cubicBezTo>
                  <a:cubicBezTo>
                    <a:pt x="313" y="6"/>
                    <a:pt x="318" y="3"/>
                    <a:pt x="322" y="4"/>
                  </a:cubicBezTo>
                  <a:cubicBezTo>
                    <a:pt x="330" y="4"/>
                    <a:pt x="338" y="5"/>
                    <a:pt x="345" y="6"/>
                  </a:cubicBezTo>
                  <a:cubicBezTo>
                    <a:pt x="350" y="7"/>
                    <a:pt x="353" y="11"/>
                    <a:pt x="353" y="16"/>
                  </a:cubicBezTo>
                  <a:cubicBezTo>
                    <a:pt x="352" y="20"/>
                    <a:pt x="348" y="23"/>
                    <a:pt x="344" y="23"/>
                  </a:cubicBezTo>
                  <a:close/>
                  <a:moveTo>
                    <a:pt x="185" y="21"/>
                  </a:moveTo>
                  <a:cubicBezTo>
                    <a:pt x="181" y="21"/>
                    <a:pt x="177" y="18"/>
                    <a:pt x="176" y="14"/>
                  </a:cubicBezTo>
                  <a:cubicBezTo>
                    <a:pt x="176" y="9"/>
                    <a:pt x="179" y="5"/>
                    <a:pt x="184" y="4"/>
                  </a:cubicBezTo>
                  <a:cubicBezTo>
                    <a:pt x="192" y="3"/>
                    <a:pt x="199" y="3"/>
                    <a:pt x="207" y="2"/>
                  </a:cubicBezTo>
                  <a:cubicBezTo>
                    <a:pt x="212" y="2"/>
                    <a:pt x="216" y="5"/>
                    <a:pt x="216" y="10"/>
                  </a:cubicBezTo>
                  <a:cubicBezTo>
                    <a:pt x="216" y="15"/>
                    <a:pt x="213" y="19"/>
                    <a:pt x="208" y="19"/>
                  </a:cubicBezTo>
                  <a:cubicBezTo>
                    <a:pt x="201" y="20"/>
                    <a:pt x="193" y="20"/>
                    <a:pt x="186" y="21"/>
                  </a:cubicBezTo>
                  <a:cubicBezTo>
                    <a:pt x="186" y="21"/>
                    <a:pt x="185" y="21"/>
                    <a:pt x="185" y="21"/>
                  </a:cubicBezTo>
                  <a:close/>
                  <a:moveTo>
                    <a:pt x="299" y="19"/>
                  </a:moveTo>
                  <a:cubicBezTo>
                    <a:pt x="299" y="19"/>
                    <a:pt x="298" y="19"/>
                    <a:pt x="298" y="19"/>
                  </a:cubicBezTo>
                  <a:cubicBezTo>
                    <a:pt x="291" y="18"/>
                    <a:pt x="283" y="18"/>
                    <a:pt x="276" y="17"/>
                  </a:cubicBezTo>
                  <a:cubicBezTo>
                    <a:pt x="271" y="17"/>
                    <a:pt x="267" y="13"/>
                    <a:pt x="267" y="9"/>
                  </a:cubicBezTo>
                  <a:cubicBezTo>
                    <a:pt x="268" y="4"/>
                    <a:pt x="271" y="0"/>
                    <a:pt x="276" y="0"/>
                  </a:cubicBezTo>
                  <a:cubicBezTo>
                    <a:pt x="284" y="1"/>
                    <a:pt x="292" y="1"/>
                    <a:pt x="299" y="2"/>
                  </a:cubicBezTo>
                  <a:cubicBezTo>
                    <a:pt x="304" y="2"/>
                    <a:pt x="308" y="6"/>
                    <a:pt x="307" y="11"/>
                  </a:cubicBezTo>
                  <a:cubicBezTo>
                    <a:pt x="307" y="15"/>
                    <a:pt x="303" y="19"/>
                    <a:pt x="299" y="19"/>
                  </a:cubicBezTo>
                  <a:close/>
                  <a:moveTo>
                    <a:pt x="230" y="18"/>
                  </a:moveTo>
                  <a:cubicBezTo>
                    <a:pt x="226" y="18"/>
                    <a:pt x="222" y="14"/>
                    <a:pt x="222" y="10"/>
                  </a:cubicBezTo>
                  <a:cubicBezTo>
                    <a:pt x="222" y="5"/>
                    <a:pt x="225" y="1"/>
                    <a:pt x="230" y="1"/>
                  </a:cubicBezTo>
                  <a:cubicBezTo>
                    <a:pt x="238" y="0"/>
                    <a:pt x="245" y="0"/>
                    <a:pt x="253" y="0"/>
                  </a:cubicBezTo>
                  <a:cubicBezTo>
                    <a:pt x="253" y="0"/>
                    <a:pt x="253" y="0"/>
                    <a:pt x="253" y="0"/>
                  </a:cubicBezTo>
                  <a:cubicBezTo>
                    <a:pt x="258" y="0"/>
                    <a:pt x="262" y="4"/>
                    <a:pt x="262" y="9"/>
                  </a:cubicBezTo>
                  <a:cubicBezTo>
                    <a:pt x="262" y="13"/>
                    <a:pt x="258" y="17"/>
                    <a:pt x="253" y="17"/>
                  </a:cubicBezTo>
                  <a:cubicBezTo>
                    <a:pt x="246" y="17"/>
                    <a:pt x="238" y="17"/>
                    <a:pt x="231" y="18"/>
                  </a:cubicBezTo>
                  <a:cubicBezTo>
                    <a:pt x="231" y="18"/>
                    <a:pt x="230" y="18"/>
                    <a:pt x="230" y="18"/>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17" name="Freeform: Shape 53"/>
            <p:cNvSpPr/>
            <p:nvPr/>
          </p:nvSpPr>
          <p:spPr bwMode="auto">
            <a:xfrm>
              <a:off x="8895698" y="2429027"/>
              <a:ext cx="36537" cy="57416"/>
            </a:xfrm>
            <a:custGeom>
              <a:avLst/>
              <a:gdLst/>
              <a:ahLst/>
              <a:cxnLst>
                <a:cxn ang="0">
                  <a:pos x="10" y="28"/>
                </a:cxn>
                <a:cxn ang="0">
                  <a:pos x="1" y="20"/>
                </a:cxn>
                <a:cxn ang="0">
                  <a:pos x="0" y="9"/>
                </a:cxn>
                <a:cxn ang="0">
                  <a:pos x="8" y="0"/>
                </a:cxn>
                <a:cxn ang="0">
                  <a:pos x="17" y="8"/>
                </a:cxn>
                <a:cxn ang="0">
                  <a:pos x="18" y="19"/>
                </a:cxn>
                <a:cxn ang="0">
                  <a:pos x="10" y="28"/>
                </a:cxn>
                <a:cxn ang="0">
                  <a:pos x="10" y="28"/>
                </a:cxn>
              </a:cxnLst>
              <a:rect l="0" t="0" r="r" b="b"/>
              <a:pathLst>
                <a:path w="18" h="28">
                  <a:moveTo>
                    <a:pt x="10" y="28"/>
                  </a:moveTo>
                  <a:cubicBezTo>
                    <a:pt x="5" y="28"/>
                    <a:pt x="1" y="25"/>
                    <a:pt x="1" y="20"/>
                  </a:cubicBezTo>
                  <a:cubicBezTo>
                    <a:pt x="1" y="17"/>
                    <a:pt x="0" y="13"/>
                    <a:pt x="0" y="9"/>
                  </a:cubicBezTo>
                  <a:cubicBezTo>
                    <a:pt x="0" y="5"/>
                    <a:pt x="3" y="0"/>
                    <a:pt x="8" y="0"/>
                  </a:cubicBezTo>
                  <a:cubicBezTo>
                    <a:pt x="13" y="0"/>
                    <a:pt x="17" y="3"/>
                    <a:pt x="17" y="8"/>
                  </a:cubicBezTo>
                  <a:cubicBezTo>
                    <a:pt x="17" y="12"/>
                    <a:pt x="18" y="15"/>
                    <a:pt x="18" y="19"/>
                  </a:cubicBezTo>
                  <a:cubicBezTo>
                    <a:pt x="18" y="24"/>
                    <a:pt x="15" y="28"/>
                    <a:pt x="10" y="28"/>
                  </a:cubicBezTo>
                  <a:cubicBezTo>
                    <a:pt x="10" y="28"/>
                    <a:pt x="10" y="28"/>
                    <a:pt x="10" y="28"/>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18" name="Freeform: Shape 54"/>
            <p:cNvSpPr/>
            <p:nvPr/>
          </p:nvSpPr>
          <p:spPr bwMode="auto">
            <a:xfrm>
              <a:off x="8824363" y="2441206"/>
              <a:ext cx="177467" cy="156588"/>
            </a:xfrm>
            <a:custGeom>
              <a:avLst/>
              <a:gdLst/>
              <a:ahLst/>
              <a:cxnLst>
                <a:cxn ang="0">
                  <a:pos x="0" y="4"/>
                </a:cxn>
                <a:cxn ang="0">
                  <a:pos x="54" y="90"/>
                </a:cxn>
                <a:cxn ang="0">
                  <a:pos x="102" y="0"/>
                </a:cxn>
                <a:cxn ang="0">
                  <a:pos x="0" y="4"/>
                </a:cxn>
              </a:cxnLst>
              <a:rect l="0" t="0" r="r" b="b"/>
              <a:pathLst>
                <a:path w="102" h="90">
                  <a:moveTo>
                    <a:pt x="0" y="4"/>
                  </a:moveTo>
                  <a:lnTo>
                    <a:pt x="54" y="90"/>
                  </a:lnTo>
                  <a:lnTo>
                    <a:pt x="102" y="0"/>
                  </a:lnTo>
                  <a:lnTo>
                    <a:pt x="0" y="4"/>
                  </a:ln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19" name="Freeform: Shape 55"/>
            <p:cNvSpPr/>
            <p:nvPr/>
          </p:nvSpPr>
          <p:spPr bwMode="auto">
            <a:xfrm>
              <a:off x="2190246" y="3521664"/>
              <a:ext cx="52196" cy="60896"/>
            </a:xfrm>
            <a:custGeom>
              <a:avLst/>
              <a:gdLst/>
              <a:ahLst/>
              <a:cxnLst>
                <a:cxn ang="0">
                  <a:pos x="15" y="29"/>
                </a:cxn>
                <a:cxn ang="0">
                  <a:pos x="7" y="24"/>
                </a:cxn>
                <a:cxn ang="0">
                  <a:pos x="2" y="14"/>
                </a:cxn>
                <a:cxn ang="0">
                  <a:pos x="7" y="2"/>
                </a:cxn>
                <a:cxn ang="0">
                  <a:pos x="18" y="7"/>
                </a:cxn>
                <a:cxn ang="0">
                  <a:pos x="23" y="17"/>
                </a:cxn>
                <a:cxn ang="0">
                  <a:pos x="19" y="28"/>
                </a:cxn>
                <a:cxn ang="0">
                  <a:pos x="15" y="29"/>
                </a:cxn>
              </a:cxnLst>
              <a:rect l="0" t="0" r="r" b="b"/>
              <a:pathLst>
                <a:path w="25" h="29">
                  <a:moveTo>
                    <a:pt x="15" y="29"/>
                  </a:moveTo>
                  <a:cubicBezTo>
                    <a:pt x="12" y="29"/>
                    <a:pt x="9" y="27"/>
                    <a:pt x="7" y="24"/>
                  </a:cubicBezTo>
                  <a:cubicBezTo>
                    <a:pt x="6" y="21"/>
                    <a:pt x="4" y="17"/>
                    <a:pt x="2" y="14"/>
                  </a:cubicBezTo>
                  <a:cubicBezTo>
                    <a:pt x="0" y="10"/>
                    <a:pt x="2" y="4"/>
                    <a:pt x="7" y="2"/>
                  </a:cubicBezTo>
                  <a:cubicBezTo>
                    <a:pt x="11" y="0"/>
                    <a:pt x="16" y="2"/>
                    <a:pt x="18" y="7"/>
                  </a:cubicBezTo>
                  <a:cubicBezTo>
                    <a:pt x="19" y="10"/>
                    <a:pt x="21" y="13"/>
                    <a:pt x="23" y="17"/>
                  </a:cubicBezTo>
                  <a:cubicBezTo>
                    <a:pt x="25" y="21"/>
                    <a:pt x="23" y="26"/>
                    <a:pt x="19" y="28"/>
                  </a:cubicBezTo>
                  <a:cubicBezTo>
                    <a:pt x="18" y="29"/>
                    <a:pt x="16" y="29"/>
                    <a:pt x="15" y="29"/>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20" name="Freeform: Shape 56"/>
            <p:cNvSpPr/>
            <p:nvPr/>
          </p:nvSpPr>
          <p:spPr bwMode="auto">
            <a:xfrm>
              <a:off x="2106732" y="2211544"/>
              <a:ext cx="800339" cy="1306641"/>
            </a:xfrm>
            <a:custGeom>
              <a:avLst/>
              <a:gdLst/>
              <a:ahLst/>
              <a:cxnLst>
                <a:cxn ang="0">
                  <a:pos x="25" y="599"/>
                </a:cxn>
                <a:cxn ang="0">
                  <a:pos x="49" y="614"/>
                </a:cxn>
                <a:cxn ang="0">
                  <a:pos x="26" y="583"/>
                </a:cxn>
                <a:cxn ang="0">
                  <a:pos x="19" y="544"/>
                </a:cxn>
                <a:cxn ang="0">
                  <a:pos x="29" y="583"/>
                </a:cxn>
                <a:cxn ang="0">
                  <a:pos x="7" y="532"/>
                </a:cxn>
                <a:cxn ang="0">
                  <a:pos x="21" y="507"/>
                </a:cxn>
                <a:cxn ang="0">
                  <a:pos x="16" y="539"/>
                </a:cxn>
                <a:cxn ang="0">
                  <a:pos x="0" y="463"/>
                </a:cxn>
                <a:cxn ang="0">
                  <a:pos x="18" y="485"/>
                </a:cxn>
                <a:cxn ang="0">
                  <a:pos x="9" y="449"/>
                </a:cxn>
                <a:cxn ang="0">
                  <a:pos x="0" y="436"/>
                </a:cxn>
                <a:cxn ang="0">
                  <a:pos x="18" y="418"/>
                </a:cxn>
                <a:cxn ang="0">
                  <a:pos x="9" y="449"/>
                </a:cxn>
                <a:cxn ang="0">
                  <a:pos x="3" y="394"/>
                </a:cxn>
                <a:cxn ang="0">
                  <a:pos x="23" y="374"/>
                </a:cxn>
                <a:cxn ang="0">
                  <a:pos x="19" y="359"/>
                </a:cxn>
                <a:cxn ang="0">
                  <a:pos x="17" y="326"/>
                </a:cxn>
                <a:cxn ang="0">
                  <a:pos x="28" y="352"/>
                </a:cxn>
                <a:cxn ang="0">
                  <a:pos x="29" y="315"/>
                </a:cxn>
                <a:cxn ang="0">
                  <a:pos x="42" y="278"/>
                </a:cxn>
                <a:cxn ang="0">
                  <a:pos x="32" y="315"/>
                </a:cxn>
                <a:cxn ang="0">
                  <a:pos x="40" y="261"/>
                </a:cxn>
                <a:cxn ang="0">
                  <a:pos x="66" y="248"/>
                </a:cxn>
                <a:cxn ang="0">
                  <a:pos x="69" y="233"/>
                </a:cxn>
                <a:cxn ang="0">
                  <a:pos x="74" y="200"/>
                </a:cxn>
                <a:cxn ang="0">
                  <a:pos x="76" y="229"/>
                </a:cxn>
                <a:cxn ang="0">
                  <a:pos x="89" y="193"/>
                </a:cxn>
                <a:cxn ang="0">
                  <a:pos x="113" y="162"/>
                </a:cxn>
                <a:cxn ang="0">
                  <a:pos x="94" y="195"/>
                </a:cxn>
                <a:cxn ang="0">
                  <a:pos x="116" y="145"/>
                </a:cxn>
                <a:cxn ang="0">
                  <a:pos x="144" y="140"/>
                </a:cxn>
                <a:cxn ang="0">
                  <a:pos x="154" y="127"/>
                </a:cxn>
                <a:cxn ang="0">
                  <a:pos x="166" y="97"/>
                </a:cxn>
                <a:cxn ang="0">
                  <a:pos x="160" y="125"/>
                </a:cxn>
                <a:cxn ang="0">
                  <a:pos x="182" y="95"/>
                </a:cxn>
                <a:cxn ang="0">
                  <a:pos x="214" y="72"/>
                </a:cxn>
                <a:cxn ang="0">
                  <a:pos x="189" y="98"/>
                </a:cxn>
                <a:cxn ang="0">
                  <a:pos x="222" y="57"/>
                </a:cxn>
                <a:cxn ang="0">
                  <a:pos x="250" y="61"/>
                </a:cxn>
                <a:cxn ang="0">
                  <a:pos x="266" y="52"/>
                </a:cxn>
                <a:cxn ang="0">
                  <a:pos x="284" y="26"/>
                </a:cxn>
                <a:cxn ang="0">
                  <a:pos x="270" y="51"/>
                </a:cxn>
                <a:cxn ang="0">
                  <a:pos x="300" y="29"/>
                </a:cxn>
                <a:cxn ang="0">
                  <a:pos x="338" y="17"/>
                </a:cxn>
                <a:cxn ang="0">
                  <a:pos x="308" y="35"/>
                </a:cxn>
                <a:cxn ang="0">
                  <a:pos x="350" y="5"/>
                </a:cxn>
                <a:cxn ang="0">
                  <a:pos x="375" y="17"/>
                </a:cxn>
              </a:cxnLst>
              <a:rect l="0" t="0" r="r" b="b"/>
              <a:pathLst>
                <a:path w="383" h="626">
                  <a:moveTo>
                    <a:pt x="41" y="626"/>
                  </a:moveTo>
                  <a:cubicBezTo>
                    <a:pt x="38" y="626"/>
                    <a:pt x="35" y="624"/>
                    <a:pt x="33" y="621"/>
                  </a:cubicBezTo>
                  <a:cubicBezTo>
                    <a:pt x="30" y="613"/>
                    <a:pt x="28" y="606"/>
                    <a:pt x="25" y="599"/>
                  </a:cubicBezTo>
                  <a:cubicBezTo>
                    <a:pt x="24" y="595"/>
                    <a:pt x="26" y="590"/>
                    <a:pt x="30" y="588"/>
                  </a:cubicBezTo>
                  <a:cubicBezTo>
                    <a:pt x="35" y="587"/>
                    <a:pt x="40" y="589"/>
                    <a:pt x="41" y="593"/>
                  </a:cubicBezTo>
                  <a:cubicBezTo>
                    <a:pt x="44" y="600"/>
                    <a:pt x="46" y="607"/>
                    <a:pt x="49" y="614"/>
                  </a:cubicBezTo>
                  <a:cubicBezTo>
                    <a:pt x="51" y="619"/>
                    <a:pt x="49" y="624"/>
                    <a:pt x="44" y="625"/>
                  </a:cubicBezTo>
                  <a:cubicBezTo>
                    <a:pt x="43" y="626"/>
                    <a:pt x="42" y="626"/>
                    <a:pt x="41" y="626"/>
                  </a:cubicBezTo>
                  <a:close/>
                  <a:moveTo>
                    <a:pt x="26" y="583"/>
                  </a:moveTo>
                  <a:cubicBezTo>
                    <a:pt x="23" y="583"/>
                    <a:pt x="19" y="581"/>
                    <a:pt x="18" y="577"/>
                  </a:cubicBezTo>
                  <a:cubicBezTo>
                    <a:pt x="16" y="570"/>
                    <a:pt x="14" y="562"/>
                    <a:pt x="12" y="555"/>
                  </a:cubicBezTo>
                  <a:cubicBezTo>
                    <a:pt x="11" y="550"/>
                    <a:pt x="14" y="545"/>
                    <a:pt x="19" y="544"/>
                  </a:cubicBezTo>
                  <a:cubicBezTo>
                    <a:pt x="23" y="543"/>
                    <a:pt x="28" y="546"/>
                    <a:pt x="29" y="551"/>
                  </a:cubicBezTo>
                  <a:cubicBezTo>
                    <a:pt x="30" y="558"/>
                    <a:pt x="32" y="565"/>
                    <a:pt x="34" y="572"/>
                  </a:cubicBezTo>
                  <a:cubicBezTo>
                    <a:pt x="36" y="577"/>
                    <a:pt x="33" y="581"/>
                    <a:pt x="29" y="583"/>
                  </a:cubicBezTo>
                  <a:cubicBezTo>
                    <a:pt x="28" y="583"/>
                    <a:pt x="27" y="583"/>
                    <a:pt x="26" y="583"/>
                  </a:cubicBezTo>
                  <a:close/>
                  <a:moveTo>
                    <a:pt x="16" y="539"/>
                  </a:moveTo>
                  <a:cubicBezTo>
                    <a:pt x="12" y="539"/>
                    <a:pt x="8" y="536"/>
                    <a:pt x="7" y="532"/>
                  </a:cubicBezTo>
                  <a:cubicBezTo>
                    <a:pt x="6" y="525"/>
                    <a:pt x="5" y="517"/>
                    <a:pt x="4" y="509"/>
                  </a:cubicBezTo>
                  <a:cubicBezTo>
                    <a:pt x="3" y="505"/>
                    <a:pt x="7" y="500"/>
                    <a:pt x="11" y="500"/>
                  </a:cubicBezTo>
                  <a:cubicBezTo>
                    <a:pt x="16" y="499"/>
                    <a:pt x="20" y="502"/>
                    <a:pt x="21" y="507"/>
                  </a:cubicBezTo>
                  <a:cubicBezTo>
                    <a:pt x="22" y="514"/>
                    <a:pt x="23" y="522"/>
                    <a:pt x="24" y="529"/>
                  </a:cubicBezTo>
                  <a:cubicBezTo>
                    <a:pt x="25" y="534"/>
                    <a:pt x="22" y="538"/>
                    <a:pt x="17" y="539"/>
                  </a:cubicBezTo>
                  <a:cubicBezTo>
                    <a:pt x="17" y="539"/>
                    <a:pt x="16" y="539"/>
                    <a:pt x="16" y="539"/>
                  </a:cubicBezTo>
                  <a:close/>
                  <a:moveTo>
                    <a:pt x="10" y="494"/>
                  </a:moveTo>
                  <a:cubicBezTo>
                    <a:pt x="6" y="494"/>
                    <a:pt x="2" y="491"/>
                    <a:pt x="1" y="486"/>
                  </a:cubicBezTo>
                  <a:cubicBezTo>
                    <a:pt x="1" y="479"/>
                    <a:pt x="0" y="471"/>
                    <a:pt x="0" y="463"/>
                  </a:cubicBezTo>
                  <a:cubicBezTo>
                    <a:pt x="0" y="459"/>
                    <a:pt x="4" y="455"/>
                    <a:pt x="8" y="454"/>
                  </a:cubicBezTo>
                  <a:cubicBezTo>
                    <a:pt x="13" y="454"/>
                    <a:pt x="17" y="458"/>
                    <a:pt x="17" y="463"/>
                  </a:cubicBezTo>
                  <a:cubicBezTo>
                    <a:pt x="17" y="470"/>
                    <a:pt x="18" y="478"/>
                    <a:pt x="18" y="485"/>
                  </a:cubicBezTo>
                  <a:cubicBezTo>
                    <a:pt x="19" y="490"/>
                    <a:pt x="15" y="494"/>
                    <a:pt x="11" y="494"/>
                  </a:cubicBezTo>
                  <a:cubicBezTo>
                    <a:pt x="10" y="494"/>
                    <a:pt x="10" y="494"/>
                    <a:pt x="10" y="494"/>
                  </a:cubicBezTo>
                  <a:close/>
                  <a:moveTo>
                    <a:pt x="9" y="449"/>
                  </a:moveTo>
                  <a:cubicBezTo>
                    <a:pt x="9" y="449"/>
                    <a:pt x="8" y="449"/>
                    <a:pt x="8" y="449"/>
                  </a:cubicBezTo>
                  <a:cubicBezTo>
                    <a:pt x="4" y="449"/>
                    <a:pt x="0" y="445"/>
                    <a:pt x="0" y="440"/>
                  </a:cubicBezTo>
                  <a:cubicBezTo>
                    <a:pt x="0" y="436"/>
                    <a:pt x="0" y="436"/>
                    <a:pt x="0" y="436"/>
                  </a:cubicBezTo>
                  <a:cubicBezTo>
                    <a:pt x="0" y="430"/>
                    <a:pt x="1" y="423"/>
                    <a:pt x="1" y="417"/>
                  </a:cubicBezTo>
                  <a:cubicBezTo>
                    <a:pt x="1" y="412"/>
                    <a:pt x="5" y="409"/>
                    <a:pt x="10" y="409"/>
                  </a:cubicBezTo>
                  <a:cubicBezTo>
                    <a:pt x="15" y="410"/>
                    <a:pt x="18" y="414"/>
                    <a:pt x="18" y="418"/>
                  </a:cubicBezTo>
                  <a:cubicBezTo>
                    <a:pt x="18" y="424"/>
                    <a:pt x="17" y="431"/>
                    <a:pt x="17" y="437"/>
                  </a:cubicBezTo>
                  <a:cubicBezTo>
                    <a:pt x="17" y="440"/>
                    <a:pt x="17" y="440"/>
                    <a:pt x="17" y="440"/>
                  </a:cubicBezTo>
                  <a:cubicBezTo>
                    <a:pt x="17" y="445"/>
                    <a:pt x="13" y="449"/>
                    <a:pt x="9" y="449"/>
                  </a:cubicBezTo>
                  <a:close/>
                  <a:moveTo>
                    <a:pt x="12" y="404"/>
                  </a:moveTo>
                  <a:cubicBezTo>
                    <a:pt x="11" y="404"/>
                    <a:pt x="11" y="404"/>
                    <a:pt x="11" y="404"/>
                  </a:cubicBezTo>
                  <a:cubicBezTo>
                    <a:pt x="6" y="403"/>
                    <a:pt x="3" y="399"/>
                    <a:pt x="3" y="394"/>
                  </a:cubicBezTo>
                  <a:cubicBezTo>
                    <a:pt x="4" y="386"/>
                    <a:pt x="5" y="379"/>
                    <a:pt x="7" y="371"/>
                  </a:cubicBezTo>
                  <a:cubicBezTo>
                    <a:pt x="7" y="367"/>
                    <a:pt x="12" y="364"/>
                    <a:pt x="16" y="364"/>
                  </a:cubicBezTo>
                  <a:cubicBezTo>
                    <a:pt x="21" y="365"/>
                    <a:pt x="24" y="370"/>
                    <a:pt x="23" y="374"/>
                  </a:cubicBezTo>
                  <a:cubicBezTo>
                    <a:pt x="22" y="381"/>
                    <a:pt x="21" y="389"/>
                    <a:pt x="20" y="396"/>
                  </a:cubicBezTo>
                  <a:cubicBezTo>
                    <a:pt x="20" y="400"/>
                    <a:pt x="16" y="404"/>
                    <a:pt x="12" y="404"/>
                  </a:cubicBezTo>
                  <a:close/>
                  <a:moveTo>
                    <a:pt x="19" y="359"/>
                  </a:moveTo>
                  <a:cubicBezTo>
                    <a:pt x="19" y="359"/>
                    <a:pt x="18" y="359"/>
                    <a:pt x="18" y="359"/>
                  </a:cubicBezTo>
                  <a:cubicBezTo>
                    <a:pt x="13" y="358"/>
                    <a:pt x="10" y="353"/>
                    <a:pt x="11" y="349"/>
                  </a:cubicBezTo>
                  <a:cubicBezTo>
                    <a:pt x="13" y="341"/>
                    <a:pt x="15" y="334"/>
                    <a:pt x="17" y="326"/>
                  </a:cubicBezTo>
                  <a:cubicBezTo>
                    <a:pt x="18" y="322"/>
                    <a:pt x="23" y="319"/>
                    <a:pt x="27" y="320"/>
                  </a:cubicBezTo>
                  <a:cubicBezTo>
                    <a:pt x="32" y="322"/>
                    <a:pt x="34" y="326"/>
                    <a:pt x="33" y="331"/>
                  </a:cubicBezTo>
                  <a:cubicBezTo>
                    <a:pt x="31" y="338"/>
                    <a:pt x="29" y="345"/>
                    <a:pt x="28" y="352"/>
                  </a:cubicBezTo>
                  <a:cubicBezTo>
                    <a:pt x="27" y="356"/>
                    <a:pt x="23" y="359"/>
                    <a:pt x="19" y="359"/>
                  </a:cubicBezTo>
                  <a:close/>
                  <a:moveTo>
                    <a:pt x="32" y="315"/>
                  </a:moveTo>
                  <a:cubicBezTo>
                    <a:pt x="31" y="315"/>
                    <a:pt x="30" y="315"/>
                    <a:pt x="29" y="315"/>
                  </a:cubicBezTo>
                  <a:cubicBezTo>
                    <a:pt x="24" y="313"/>
                    <a:pt x="22" y="309"/>
                    <a:pt x="24" y="304"/>
                  </a:cubicBezTo>
                  <a:cubicBezTo>
                    <a:pt x="26" y="297"/>
                    <a:pt x="29" y="290"/>
                    <a:pt x="31" y="282"/>
                  </a:cubicBezTo>
                  <a:cubicBezTo>
                    <a:pt x="33" y="278"/>
                    <a:pt x="38" y="276"/>
                    <a:pt x="42" y="278"/>
                  </a:cubicBezTo>
                  <a:cubicBezTo>
                    <a:pt x="47" y="279"/>
                    <a:pt x="49" y="284"/>
                    <a:pt x="47" y="289"/>
                  </a:cubicBezTo>
                  <a:cubicBezTo>
                    <a:pt x="45" y="295"/>
                    <a:pt x="42" y="303"/>
                    <a:pt x="40" y="310"/>
                  </a:cubicBezTo>
                  <a:cubicBezTo>
                    <a:pt x="38" y="313"/>
                    <a:pt x="35" y="315"/>
                    <a:pt x="32" y="315"/>
                  </a:cubicBezTo>
                  <a:close/>
                  <a:moveTo>
                    <a:pt x="48" y="273"/>
                  </a:moveTo>
                  <a:cubicBezTo>
                    <a:pt x="47" y="273"/>
                    <a:pt x="46" y="273"/>
                    <a:pt x="45" y="272"/>
                  </a:cubicBezTo>
                  <a:cubicBezTo>
                    <a:pt x="40" y="270"/>
                    <a:pt x="38" y="265"/>
                    <a:pt x="40" y="261"/>
                  </a:cubicBezTo>
                  <a:cubicBezTo>
                    <a:pt x="44" y="254"/>
                    <a:pt x="47" y="247"/>
                    <a:pt x="50" y="240"/>
                  </a:cubicBezTo>
                  <a:cubicBezTo>
                    <a:pt x="53" y="236"/>
                    <a:pt x="58" y="234"/>
                    <a:pt x="62" y="237"/>
                  </a:cubicBezTo>
                  <a:cubicBezTo>
                    <a:pt x="66" y="239"/>
                    <a:pt x="68" y="244"/>
                    <a:pt x="66" y="248"/>
                  </a:cubicBezTo>
                  <a:cubicBezTo>
                    <a:pt x="62" y="255"/>
                    <a:pt x="59" y="261"/>
                    <a:pt x="56" y="268"/>
                  </a:cubicBezTo>
                  <a:cubicBezTo>
                    <a:pt x="54" y="271"/>
                    <a:pt x="51" y="273"/>
                    <a:pt x="48" y="273"/>
                  </a:cubicBezTo>
                  <a:close/>
                  <a:moveTo>
                    <a:pt x="69" y="233"/>
                  </a:moveTo>
                  <a:cubicBezTo>
                    <a:pt x="67" y="233"/>
                    <a:pt x="66" y="232"/>
                    <a:pt x="65" y="232"/>
                  </a:cubicBezTo>
                  <a:cubicBezTo>
                    <a:pt x="61" y="229"/>
                    <a:pt x="59" y="224"/>
                    <a:pt x="62" y="220"/>
                  </a:cubicBezTo>
                  <a:cubicBezTo>
                    <a:pt x="65" y="213"/>
                    <a:pt x="69" y="207"/>
                    <a:pt x="74" y="200"/>
                  </a:cubicBezTo>
                  <a:cubicBezTo>
                    <a:pt x="76" y="196"/>
                    <a:pt x="81" y="195"/>
                    <a:pt x="85" y="198"/>
                  </a:cubicBezTo>
                  <a:cubicBezTo>
                    <a:pt x="89" y="200"/>
                    <a:pt x="90" y="206"/>
                    <a:pt x="88" y="210"/>
                  </a:cubicBezTo>
                  <a:cubicBezTo>
                    <a:pt x="84" y="216"/>
                    <a:pt x="80" y="222"/>
                    <a:pt x="76" y="229"/>
                  </a:cubicBezTo>
                  <a:cubicBezTo>
                    <a:pt x="75" y="231"/>
                    <a:pt x="72" y="233"/>
                    <a:pt x="69" y="233"/>
                  </a:cubicBezTo>
                  <a:close/>
                  <a:moveTo>
                    <a:pt x="94" y="195"/>
                  </a:moveTo>
                  <a:cubicBezTo>
                    <a:pt x="92" y="195"/>
                    <a:pt x="90" y="194"/>
                    <a:pt x="89" y="193"/>
                  </a:cubicBezTo>
                  <a:cubicBezTo>
                    <a:pt x="85" y="190"/>
                    <a:pt x="84" y="185"/>
                    <a:pt x="87" y="181"/>
                  </a:cubicBezTo>
                  <a:cubicBezTo>
                    <a:pt x="91" y="175"/>
                    <a:pt x="96" y="169"/>
                    <a:pt x="101" y="163"/>
                  </a:cubicBezTo>
                  <a:cubicBezTo>
                    <a:pt x="104" y="159"/>
                    <a:pt x="109" y="159"/>
                    <a:pt x="113" y="162"/>
                  </a:cubicBezTo>
                  <a:cubicBezTo>
                    <a:pt x="116" y="165"/>
                    <a:pt x="117" y="170"/>
                    <a:pt x="114" y="174"/>
                  </a:cubicBezTo>
                  <a:cubicBezTo>
                    <a:pt x="109" y="179"/>
                    <a:pt x="105" y="185"/>
                    <a:pt x="101" y="191"/>
                  </a:cubicBezTo>
                  <a:cubicBezTo>
                    <a:pt x="99" y="194"/>
                    <a:pt x="96" y="195"/>
                    <a:pt x="94" y="195"/>
                  </a:cubicBezTo>
                  <a:close/>
                  <a:moveTo>
                    <a:pt x="122" y="159"/>
                  </a:moveTo>
                  <a:cubicBezTo>
                    <a:pt x="120" y="159"/>
                    <a:pt x="118" y="159"/>
                    <a:pt x="116" y="157"/>
                  </a:cubicBezTo>
                  <a:cubicBezTo>
                    <a:pt x="113" y="154"/>
                    <a:pt x="113" y="149"/>
                    <a:pt x="116" y="145"/>
                  </a:cubicBezTo>
                  <a:cubicBezTo>
                    <a:pt x="121" y="140"/>
                    <a:pt x="126" y="134"/>
                    <a:pt x="132" y="128"/>
                  </a:cubicBezTo>
                  <a:cubicBezTo>
                    <a:pt x="135" y="125"/>
                    <a:pt x="140" y="125"/>
                    <a:pt x="144" y="128"/>
                  </a:cubicBezTo>
                  <a:cubicBezTo>
                    <a:pt x="147" y="132"/>
                    <a:pt x="147" y="137"/>
                    <a:pt x="144" y="140"/>
                  </a:cubicBezTo>
                  <a:cubicBezTo>
                    <a:pt x="138" y="146"/>
                    <a:pt x="133" y="151"/>
                    <a:pt x="128" y="157"/>
                  </a:cubicBezTo>
                  <a:cubicBezTo>
                    <a:pt x="127" y="158"/>
                    <a:pt x="124" y="159"/>
                    <a:pt x="122" y="159"/>
                  </a:cubicBezTo>
                  <a:close/>
                  <a:moveTo>
                    <a:pt x="154" y="127"/>
                  </a:moveTo>
                  <a:cubicBezTo>
                    <a:pt x="152" y="127"/>
                    <a:pt x="149" y="126"/>
                    <a:pt x="148" y="124"/>
                  </a:cubicBezTo>
                  <a:cubicBezTo>
                    <a:pt x="144" y="121"/>
                    <a:pt x="145" y="116"/>
                    <a:pt x="148" y="112"/>
                  </a:cubicBezTo>
                  <a:cubicBezTo>
                    <a:pt x="154" y="107"/>
                    <a:pt x="160" y="102"/>
                    <a:pt x="166" y="97"/>
                  </a:cubicBezTo>
                  <a:cubicBezTo>
                    <a:pt x="169" y="94"/>
                    <a:pt x="175" y="95"/>
                    <a:pt x="178" y="98"/>
                  </a:cubicBezTo>
                  <a:cubicBezTo>
                    <a:pt x="180" y="102"/>
                    <a:pt x="180" y="107"/>
                    <a:pt x="176" y="110"/>
                  </a:cubicBezTo>
                  <a:cubicBezTo>
                    <a:pt x="171" y="115"/>
                    <a:pt x="165" y="120"/>
                    <a:pt x="160" y="125"/>
                  </a:cubicBezTo>
                  <a:cubicBezTo>
                    <a:pt x="158" y="126"/>
                    <a:pt x="156" y="127"/>
                    <a:pt x="154" y="127"/>
                  </a:cubicBezTo>
                  <a:close/>
                  <a:moveTo>
                    <a:pt x="189" y="98"/>
                  </a:moveTo>
                  <a:cubicBezTo>
                    <a:pt x="186" y="98"/>
                    <a:pt x="184" y="97"/>
                    <a:pt x="182" y="95"/>
                  </a:cubicBezTo>
                  <a:cubicBezTo>
                    <a:pt x="179" y="91"/>
                    <a:pt x="180" y="86"/>
                    <a:pt x="184" y="83"/>
                  </a:cubicBezTo>
                  <a:cubicBezTo>
                    <a:pt x="190" y="78"/>
                    <a:pt x="196" y="74"/>
                    <a:pt x="203" y="70"/>
                  </a:cubicBezTo>
                  <a:cubicBezTo>
                    <a:pt x="206" y="67"/>
                    <a:pt x="212" y="68"/>
                    <a:pt x="214" y="72"/>
                  </a:cubicBezTo>
                  <a:cubicBezTo>
                    <a:pt x="217" y="76"/>
                    <a:pt x="216" y="81"/>
                    <a:pt x="212" y="84"/>
                  </a:cubicBezTo>
                  <a:cubicBezTo>
                    <a:pt x="206" y="88"/>
                    <a:pt x="200" y="92"/>
                    <a:pt x="194" y="97"/>
                  </a:cubicBezTo>
                  <a:cubicBezTo>
                    <a:pt x="192" y="98"/>
                    <a:pt x="191" y="98"/>
                    <a:pt x="189" y="98"/>
                  </a:cubicBezTo>
                  <a:close/>
                  <a:moveTo>
                    <a:pt x="226" y="73"/>
                  </a:moveTo>
                  <a:cubicBezTo>
                    <a:pt x="223" y="73"/>
                    <a:pt x="221" y="72"/>
                    <a:pt x="219" y="69"/>
                  </a:cubicBezTo>
                  <a:cubicBezTo>
                    <a:pt x="217" y="65"/>
                    <a:pt x="218" y="60"/>
                    <a:pt x="222" y="57"/>
                  </a:cubicBezTo>
                  <a:cubicBezTo>
                    <a:pt x="229" y="53"/>
                    <a:pt x="235" y="50"/>
                    <a:pt x="242" y="46"/>
                  </a:cubicBezTo>
                  <a:cubicBezTo>
                    <a:pt x="246" y="44"/>
                    <a:pt x="251" y="45"/>
                    <a:pt x="254" y="49"/>
                  </a:cubicBezTo>
                  <a:cubicBezTo>
                    <a:pt x="256" y="54"/>
                    <a:pt x="254" y="59"/>
                    <a:pt x="250" y="61"/>
                  </a:cubicBezTo>
                  <a:cubicBezTo>
                    <a:pt x="244" y="64"/>
                    <a:pt x="237" y="68"/>
                    <a:pt x="231" y="72"/>
                  </a:cubicBezTo>
                  <a:cubicBezTo>
                    <a:pt x="229" y="73"/>
                    <a:pt x="228" y="73"/>
                    <a:pt x="226" y="73"/>
                  </a:cubicBezTo>
                  <a:close/>
                  <a:moveTo>
                    <a:pt x="266" y="52"/>
                  </a:moveTo>
                  <a:cubicBezTo>
                    <a:pt x="263" y="52"/>
                    <a:pt x="260" y="50"/>
                    <a:pt x="259" y="47"/>
                  </a:cubicBezTo>
                  <a:cubicBezTo>
                    <a:pt x="257" y="43"/>
                    <a:pt x="258" y="38"/>
                    <a:pt x="263" y="36"/>
                  </a:cubicBezTo>
                  <a:cubicBezTo>
                    <a:pt x="270" y="32"/>
                    <a:pt x="277" y="29"/>
                    <a:pt x="284" y="26"/>
                  </a:cubicBezTo>
                  <a:cubicBezTo>
                    <a:pt x="288" y="25"/>
                    <a:pt x="293" y="27"/>
                    <a:pt x="295" y="31"/>
                  </a:cubicBezTo>
                  <a:cubicBezTo>
                    <a:pt x="297" y="35"/>
                    <a:pt x="295" y="40"/>
                    <a:pt x="290" y="42"/>
                  </a:cubicBezTo>
                  <a:cubicBezTo>
                    <a:pt x="283" y="45"/>
                    <a:pt x="277" y="48"/>
                    <a:pt x="270" y="51"/>
                  </a:cubicBezTo>
                  <a:cubicBezTo>
                    <a:pt x="269" y="52"/>
                    <a:pt x="268" y="52"/>
                    <a:pt x="266" y="52"/>
                  </a:cubicBezTo>
                  <a:close/>
                  <a:moveTo>
                    <a:pt x="308" y="35"/>
                  </a:moveTo>
                  <a:cubicBezTo>
                    <a:pt x="305" y="35"/>
                    <a:pt x="301" y="33"/>
                    <a:pt x="300" y="29"/>
                  </a:cubicBezTo>
                  <a:cubicBezTo>
                    <a:pt x="299" y="25"/>
                    <a:pt x="301" y="20"/>
                    <a:pt x="305" y="18"/>
                  </a:cubicBezTo>
                  <a:cubicBezTo>
                    <a:pt x="313" y="16"/>
                    <a:pt x="320" y="13"/>
                    <a:pt x="327" y="11"/>
                  </a:cubicBezTo>
                  <a:cubicBezTo>
                    <a:pt x="332" y="10"/>
                    <a:pt x="337" y="12"/>
                    <a:pt x="338" y="17"/>
                  </a:cubicBezTo>
                  <a:cubicBezTo>
                    <a:pt x="339" y="21"/>
                    <a:pt x="337" y="26"/>
                    <a:pt x="332" y="27"/>
                  </a:cubicBezTo>
                  <a:cubicBezTo>
                    <a:pt x="325" y="30"/>
                    <a:pt x="318" y="32"/>
                    <a:pt x="311" y="34"/>
                  </a:cubicBezTo>
                  <a:cubicBezTo>
                    <a:pt x="310" y="35"/>
                    <a:pt x="309" y="35"/>
                    <a:pt x="308" y="35"/>
                  </a:cubicBezTo>
                  <a:close/>
                  <a:moveTo>
                    <a:pt x="352" y="22"/>
                  </a:moveTo>
                  <a:cubicBezTo>
                    <a:pt x="348" y="22"/>
                    <a:pt x="344" y="19"/>
                    <a:pt x="343" y="15"/>
                  </a:cubicBezTo>
                  <a:cubicBezTo>
                    <a:pt x="342" y="11"/>
                    <a:pt x="345" y="6"/>
                    <a:pt x="350" y="5"/>
                  </a:cubicBezTo>
                  <a:cubicBezTo>
                    <a:pt x="357" y="3"/>
                    <a:pt x="365" y="2"/>
                    <a:pt x="372" y="0"/>
                  </a:cubicBezTo>
                  <a:cubicBezTo>
                    <a:pt x="377" y="0"/>
                    <a:pt x="381" y="3"/>
                    <a:pt x="382" y="7"/>
                  </a:cubicBezTo>
                  <a:cubicBezTo>
                    <a:pt x="383" y="12"/>
                    <a:pt x="380" y="16"/>
                    <a:pt x="375" y="17"/>
                  </a:cubicBezTo>
                  <a:cubicBezTo>
                    <a:pt x="368" y="18"/>
                    <a:pt x="361" y="20"/>
                    <a:pt x="354" y="22"/>
                  </a:cubicBezTo>
                  <a:cubicBezTo>
                    <a:pt x="353" y="22"/>
                    <a:pt x="352" y="22"/>
                    <a:pt x="352" y="22"/>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21" name="Freeform: Shape 57"/>
            <p:cNvSpPr/>
            <p:nvPr/>
          </p:nvSpPr>
          <p:spPr bwMode="auto">
            <a:xfrm>
              <a:off x="2914031" y="2201105"/>
              <a:ext cx="62635" cy="40017"/>
            </a:xfrm>
            <a:custGeom>
              <a:avLst/>
              <a:gdLst/>
              <a:ahLst/>
              <a:cxnLst>
                <a:cxn ang="0">
                  <a:pos x="9" y="19"/>
                </a:cxn>
                <a:cxn ang="0">
                  <a:pos x="1" y="11"/>
                </a:cxn>
                <a:cxn ang="0">
                  <a:pos x="8" y="2"/>
                </a:cxn>
                <a:cxn ang="0">
                  <a:pos x="20" y="0"/>
                </a:cxn>
                <a:cxn ang="0">
                  <a:pos x="29" y="8"/>
                </a:cxn>
                <a:cxn ang="0">
                  <a:pos x="22" y="17"/>
                </a:cxn>
                <a:cxn ang="0">
                  <a:pos x="11" y="19"/>
                </a:cxn>
                <a:cxn ang="0">
                  <a:pos x="9" y="19"/>
                </a:cxn>
              </a:cxnLst>
              <a:rect l="0" t="0" r="r" b="b"/>
              <a:pathLst>
                <a:path w="30" h="19">
                  <a:moveTo>
                    <a:pt x="9" y="19"/>
                  </a:moveTo>
                  <a:cubicBezTo>
                    <a:pt x="5" y="19"/>
                    <a:pt x="2" y="16"/>
                    <a:pt x="1" y="11"/>
                  </a:cubicBezTo>
                  <a:cubicBezTo>
                    <a:pt x="0" y="7"/>
                    <a:pt x="4" y="2"/>
                    <a:pt x="8" y="2"/>
                  </a:cubicBezTo>
                  <a:cubicBezTo>
                    <a:pt x="12" y="1"/>
                    <a:pt x="16" y="1"/>
                    <a:pt x="20" y="0"/>
                  </a:cubicBezTo>
                  <a:cubicBezTo>
                    <a:pt x="24" y="0"/>
                    <a:pt x="29" y="3"/>
                    <a:pt x="29" y="8"/>
                  </a:cubicBezTo>
                  <a:cubicBezTo>
                    <a:pt x="30" y="13"/>
                    <a:pt x="26" y="17"/>
                    <a:pt x="22" y="17"/>
                  </a:cubicBezTo>
                  <a:cubicBezTo>
                    <a:pt x="18" y="18"/>
                    <a:pt x="14" y="18"/>
                    <a:pt x="11" y="19"/>
                  </a:cubicBezTo>
                  <a:cubicBezTo>
                    <a:pt x="10" y="19"/>
                    <a:pt x="10" y="19"/>
                    <a:pt x="9" y="19"/>
                  </a:cubicBez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sp>
          <p:nvSpPr>
            <p:cNvPr id="122" name="Freeform: Shape 58"/>
            <p:cNvSpPr/>
            <p:nvPr/>
          </p:nvSpPr>
          <p:spPr bwMode="auto">
            <a:xfrm>
              <a:off x="2927949" y="2131509"/>
              <a:ext cx="158328" cy="177467"/>
            </a:xfrm>
            <a:custGeom>
              <a:avLst/>
              <a:gdLst/>
              <a:ahLst/>
              <a:cxnLst>
                <a:cxn ang="0">
                  <a:pos x="4" y="102"/>
                </a:cxn>
                <a:cxn ang="0">
                  <a:pos x="91" y="47"/>
                </a:cxn>
                <a:cxn ang="0">
                  <a:pos x="0" y="0"/>
                </a:cxn>
                <a:cxn ang="0">
                  <a:pos x="4" y="102"/>
                </a:cxn>
              </a:cxnLst>
              <a:rect l="0" t="0" r="r" b="b"/>
              <a:pathLst>
                <a:path w="91" h="102">
                  <a:moveTo>
                    <a:pt x="4" y="102"/>
                  </a:moveTo>
                  <a:lnTo>
                    <a:pt x="91" y="47"/>
                  </a:lnTo>
                  <a:lnTo>
                    <a:pt x="0" y="0"/>
                  </a:lnTo>
                  <a:lnTo>
                    <a:pt x="4" y="102"/>
                  </a:lnTo>
                  <a:close/>
                </a:path>
              </a:pathLst>
            </a:custGeom>
            <a:solidFill>
              <a:srgbClr val="8C8C8C"/>
            </a:solidFill>
            <a:ln w="9525">
              <a:noFill/>
              <a:round/>
            </a:ln>
          </p:spPr>
          <p:txBody>
            <a:bodyPr anchor="ctr"/>
            <a:lstStyle/>
            <a:p>
              <a:pPr algn="ctr"/>
              <a:endParaRPr sz="2400">
                <a:latin typeface="Noto Sans S Chinese Regular" panose="020B0500000000000000" pitchFamily="34" charset="-122"/>
                <a:ea typeface="Noto Sans S Chinese Regular" panose="020B0500000000000000" pitchFamily="34" charset="-122"/>
                <a:cs typeface="+mn-ea"/>
                <a:sym typeface="Arial"/>
              </a:endParaRPr>
            </a:p>
          </p:txBody>
        </p:sp>
      </p:grpSp>
      <p:sp>
        <p:nvSpPr>
          <p:cNvPr id="10" name="矩形 9"/>
          <p:cNvSpPr/>
          <p:nvPr/>
        </p:nvSpPr>
        <p:spPr>
          <a:xfrm>
            <a:off x="7672956" y="5090145"/>
            <a:ext cx="1902852" cy="1384995"/>
          </a:xfrm>
          <a:prstGeom prst="rect">
            <a:avLst/>
          </a:prstGeom>
        </p:spPr>
        <p:txBody>
          <a:bodyPr wrap="square">
            <a:spAutoFit/>
          </a:bodyPr>
          <a:lstStyle/>
          <a:p>
            <a:pPr algn="ctr">
              <a:spcBef>
                <a:spcPct val="0"/>
              </a:spcBef>
            </a:pPr>
            <a:r>
              <a:rPr lang="zh-CN" altLang="en-US" sz="1200" b="1" dirty="0">
                <a:solidFill>
                  <a:schemeClr val="bg2">
                    <a:lumMod val="10000"/>
                  </a:schemeClr>
                </a:solidFill>
                <a:latin typeface="DengXian" charset="-122"/>
                <a:ea typeface="DengXian" charset="-122"/>
                <a:cs typeface="DengXian" charset="-122"/>
              </a:rPr>
              <a:t>微信</a:t>
            </a:r>
            <a:r>
              <a:rPr lang="zh-CN" altLang="en-US" sz="1200" b="1" dirty="0" smtClean="0">
                <a:solidFill>
                  <a:schemeClr val="bg2">
                    <a:lumMod val="10000"/>
                  </a:schemeClr>
                </a:solidFill>
                <a:latin typeface="DengXian" charset="-122"/>
                <a:ea typeface="DengXian" charset="-122"/>
                <a:cs typeface="DengXian" charset="-122"/>
              </a:rPr>
              <a:t>教育</a:t>
            </a:r>
            <a:r>
              <a:rPr lang="zh-CN" altLang="en-US" sz="1200" b="1" dirty="0">
                <a:solidFill>
                  <a:schemeClr val="bg2">
                    <a:lumMod val="10000"/>
                  </a:schemeClr>
                </a:solidFill>
                <a:latin typeface="DengXian" charset="-122"/>
                <a:ea typeface="DengXian" charset="-122"/>
                <a:cs typeface="DengXian" charset="-122"/>
              </a:rPr>
              <a:t>系统平台</a:t>
            </a:r>
          </a:p>
          <a:p>
            <a:pPr algn="ctr">
              <a:spcBef>
                <a:spcPct val="0"/>
              </a:spcBef>
            </a:pPr>
            <a:r>
              <a:rPr lang="zh-CN" altLang="en-US" sz="1200" b="1" dirty="0" smtClean="0">
                <a:solidFill>
                  <a:schemeClr val="bg2">
                    <a:lumMod val="10000"/>
                  </a:schemeClr>
                </a:solidFill>
                <a:latin typeface="DengXian" charset="-122"/>
                <a:ea typeface="DengXian" charset="-122"/>
                <a:cs typeface="DengXian" charset="-122"/>
              </a:rPr>
              <a:t>（课程体系）</a:t>
            </a:r>
          </a:p>
          <a:p>
            <a:pPr algn="ctr">
              <a:spcBef>
                <a:spcPct val="0"/>
              </a:spcBef>
            </a:pPr>
            <a:r>
              <a:rPr lang="zh-CN" altLang="en-US" sz="1200" b="1" dirty="0" smtClean="0">
                <a:solidFill>
                  <a:schemeClr val="bg2">
                    <a:lumMod val="10000"/>
                  </a:schemeClr>
                </a:solidFill>
                <a:latin typeface="DengXian" charset="-122"/>
                <a:ea typeface="DengXian" charset="-122"/>
                <a:cs typeface="DengXian" charset="-122"/>
              </a:rPr>
              <a:t>（课程资源）</a:t>
            </a:r>
            <a:br>
              <a:rPr lang="zh-CN" altLang="en-US" sz="1200" b="1" dirty="0" smtClean="0">
                <a:solidFill>
                  <a:schemeClr val="bg2">
                    <a:lumMod val="10000"/>
                  </a:schemeClr>
                </a:solidFill>
                <a:latin typeface="DengXian" charset="-122"/>
                <a:ea typeface="DengXian" charset="-122"/>
                <a:cs typeface="DengXian" charset="-122"/>
              </a:rPr>
            </a:br>
            <a:r>
              <a:rPr lang="zh-CN" altLang="en-US" sz="1200" b="1" dirty="0" smtClean="0">
                <a:solidFill>
                  <a:schemeClr val="bg2">
                    <a:lumMod val="10000"/>
                  </a:schemeClr>
                </a:solidFill>
                <a:latin typeface="DengXian" charset="-122"/>
                <a:ea typeface="DengXian" charset="-122"/>
                <a:cs typeface="DengXian" charset="-122"/>
              </a:rPr>
              <a:t>（互联网</a:t>
            </a:r>
            <a:r>
              <a:rPr lang="en-US" altLang="zh-CN" sz="1200" b="1" dirty="0" smtClean="0">
                <a:solidFill>
                  <a:schemeClr val="bg2">
                    <a:lumMod val="10000"/>
                  </a:schemeClr>
                </a:solidFill>
                <a:latin typeface="DengXian" charset="-122"/>
                <a:ea typeface="DengXian" charset="-122"/>
                <a:cs typeface="DengXian" charset="-122"/>
              </a:rPr>
              <a:t>+</a:t>
            </a:r>
            <a:r>
              <a:rPr lang="zh-CN" altLang="en-US" sz="1200" b="1" dirty="0" smtClean="0">
                <a:solidFill>
                  <a:schemeClr val="bg2">
                    <a:lumMod val="10000"/>
                  </a:schemeClr>
                </a:solidFill>
                <a:latin typeface="DengXian" charset="-122"/>
                <a:ea typeface="DengXian" charset="-122"/>
                <a:cs typeface="DengXian" charset="-122"/>
              </a:rPr>
              <a:t>教育）</a:t>
            </a:r>
          </a:p>
          <a:p>
            <a:pPr algn="ctr">
              <a:spcBef>
                <a:spcPct val="0"/>
              </a:spcBef>
            </a:pPr>
            <a:r>
              <a:rPr lang="zh-CN" altLang="en-US" sz="1200" b="1" dirty="0" smtClean="0">
                <a:solidFill>
                  <a:schemeClr val="bg2">
                    <a:lumMod val="10000"/>
                  </a:schemeClr>
                </a:solidFill>
                <a:latin typeface="DengXian" charset="-122"/>
                <a:ea typeface="DengXian" charset="-122"/>
                <a:cs typeface="DengXian" charset="-122"/>
              </a:rPr>
              <a:t>（多媒体教学互动）</a:t>
            </a:r>
          </a:p>
          <a:p>
            <a:pPr algn="ctr">
              <a:spcBef>
                <a:spcPct val="0"/>
              </a:spcBef>
            </a:pPr>
            <a:r>
              <a:rPr lang="zh-CN" altLang="en-US" sz="1200" b="1" dirty="0" smtClean="0">
                <a:solidFill>
                  <a:schemeClr val="bg2">
                    <a:lumMod val="10000"/>
                  </a:schemeClr>
                </a:solidFill>
                <a:latin typeface="DengXian" charset="-122"/>
                <a:ea typeface="DengXian" charset="-122"/>
                <a:cs typeface="DengXian" charset="-122"/>
              </a:rPr>
              <a:t>（开放接入）</a:t>
            </a:r>
          </a:p>
          <a:p>
            <a:pPr algn="ctr">
              <a:spcBef>
                <a:spcPct val="0"/>
              </a:spcBef>
            </a:pPr>
            <a:r>
              <a:rPr lang="zh-CN" altLang="en-US" sz="1200" b="1" dirty="0" smtClean="0">
                <a:solidFill>
                  <a:schemeClr val="bg2">
                    <a:lumMod val="10000"/>
                  </a:schemeClr>
                </a:solidFill>
                <a:latin typeface="DengXian" charset="-122"/>
                <a:ea typeface="DengXian" charset="-122"/>
                <a:cs typeface="DengXian" charset="-122"/>
              </a:rPr>
              <a:t>（</a:t>
            </a:r>
            <a:r>
              <a:rPr lang="en-US" altLang="zh-CN" sz="1200" b="1" dirty="0">
                <a:solidFill>
                  <a:schemeClr val="bg2">
                    <a:lumMod val="10000"/>
                  </a:schemeClr>
                </a:solidFill>
                <a:latin typeface="DengXian" charset="-122"/>
                <a:ea typeface="DengXian" charset="-122"/>
                <a:cs typeface="DengXian" charset="-122"/>
              </a:rPr>
              <a:t>B</a:t>
            </a:r>
            <a:r>
              <a:rPr lang="zh-CN" altLang="en-US" sz="1200" b="1" dirty="0">
                <a:solidFill>
                  <a:schemeClr val="bg2">
                    <a:lumMod val="10000"/>
                  </a:schemeClr>
                </a:solidFill>
                <a:latin typeface="DengXian" charset="-122"/>
                <a:ea typeface="DengXian" charset="-122"/>
                <a:cs typeface="DengXian" charset="-122"/>
              </a:rPr>
              <a:t>）</a:t>
            </a:r>
          </a:p>
        </p:txBody>
      </p:sp>
      <p:sp>
        <p:nvSpPr>
          <p:cNvPr id="11" name="矩形 10"/>
          <p:cNvSpPr/>
          <p:nvPr/>
        </p:nvSpPr>
        <p:spPr>
          <a:xfrm>
            <a:off x="10259702" y="1131342"/>
            <a:ext cx="1780879" cy="461665"/>
          </a:xfrm>
          <a:prstGeom prst="rect">
            <a:avLst/>
          </a:prstGeom>
        </p:spPr>
        <p:txBody>
          <a:bodyPr wrap="square">
            <a:spAutoFit/>
          </a:bodyPr>
          <a:lstStyle/>
          <a:p>
            <a:pPr algn="ctr">
              <a:spcBef>
                <a:spcPct val="0"/>
              </a:spcBef>
            </a:pPr>
            <a:r>
              <a:rPr lang="zh-CN" altLang="en-US" sz="1200" b="1" dirty="0">
                <a:solidFill>
                  <a:schemeClr val="bg2">
                    <a:lumMod val="10000"/>
                  </a:schemeClr>
                </a:solidFill>
                <a:latin typeface="DengXian" charset="-122"/>
                <a:ea typeface="DengXian" charset="-122"/>
                <a:cs typeface="DengXian" charset="-122"/>
              </a:rPr>
              <a:t>院校</a:t>
            </a:r>
            <a:r>
              <a:rPr lang="en-US" altLang="zh-CN" sz="1200" b="1" dirty="0">
                <a:solidFill>
                  <a:schemeClr val="bg2">
                    <a:lumMod val="10000"/>
                  </a:schemeClr>
                </a:solidFill>
                <a:latin typeface="DengXian" charset="-122"/>
                <a:ea typeface="DengXian" charset="-122"/>
                <a:cs typeface="DengXian" charset="-122"/>
              </a:rPr>
              <a:t>/</a:t>
            </a:r>
            <a:r>
              <a:rPr lang="zh-CN" altLang="en-US" sz="1200" b="1" dirty="0">
                <a:solidFill>
                  <a:schemeClr val="bg2">
                    <a:lumMod val="10000"/>
                  </a:schemeClr>
                </a:solidFill>
                <a:latin typeface="DengXian" charset="-122"/>
                <a:ea typeface="DengXian" charset="-122"/>
                <a:cs typeface="DengXian" charset="-122"/>
              </a:rPr>
              <a:t>机构</a:t>
            </a:r>
            <a:endParaRPr lang="en-US" altLang="zh-CN" sz="1200" b="1" dirty="0">
              <a:solidFill>
                <a:schemeClr val="bg2">
                  <a:lumMod val="10000"/>
                </a:schemeClr>
              </a:solidFill>
              <a:latin typeface="DengXian" charset="-122"/>
              <a:ea typeface="DengXian" charset="-122"/>
              <a:cs typeface="DengXian" charset="-122"/>
            </a:endParaRPr>
          </a:p>
          <a:p>
            <a:pPr algn="ctr">
              <a:spcBef>
                <a:spcPct val="0"/>
              </a:spcBef>
            </a:pPr>
            <a:r>
              <a:rPr lang="zh-CN" altLang="en-US" sz="1200" b="1" dirty="0">
                <a:solidFill>
                  <a:schemeClr val="bg2">
                    <a:lumMod val="10000"/>
                  </a:schemeClr>
                </a:solidFill>
                <a:latin typeface="DengXian" charset="-122"/>
                <a:ea typeface="DengXian" charset="-122"/>
                <a:cs typeface="DengXian" charset="-122"/>
              </a:rPr>
              <a:t>（</a:t>
            </a:r>
            <a:r>
              <a:rPr lang="en-US" altLang="zh-CN" sz="1200" b="1" dirty="0">
                <a:solidFill>
                  <a:schemeClr val="bg2">
                    <a:lumMod val="10000"/>
                  </a:schemeClr>
                </a:solidFill>
                <a:latin typeface="DengXian" charset="-122"/>
                <a:ea typeface="DengXian" charset="-122"/>
                <a:cs typeface="DengXian" charset="-122"/>
              </a:rPr>
              <a:t>B</a:t>
            </a:r>
            <a:r>
              <a:rPr lang="zh-CN" altLang="en-US" sz="1200" b="1" dirty="0">
                <a:solidFill>
                  <a:schemeClr val="bg2">
                    <a:lumMod val="10000"/>
                  </a:schemeClr>
                </a:solidFill>
                <a:latin typeface="DengXian" charset="-122"/>
                <a:ea typeface="DengXian" charset="-122"/>
                <a:cs typeface="DengXian" charset="-122"/>
              </a:rPr>
              <a:t>）</a:t>
            </a:r>
          </a:p>
        </p:txBody>
      </p:sp>
      <p:sp>
        <p:nvSpPr>
          <p:cNvPr id="12" name="矩形 11"/>
          <p:cNvSpPr/>
          <p:nvPr/>
        </p:nvSpPr>
        <p:spPr>
          <a:xfrm>
            <a:off x="5226562" y="1513165"/>
            <a:ext cx="2262554" cy="461665"/>
          </a:xfrm>
          <a:prstGeom prst="rect">
            <a:avLst/>
          </a:prstGeom>
        </p:spPr>
        <p:txBody>
          <a:bodyPr wrap="square">
            <a:spAutoFit/>
          </a:bodyPr>
          <a:lstStyle/>
          <a:p>
            <a:pPr algn="ctr">
              <a:spcBef>
                <a:spcPct val="0"/>
              </a:spcBef>
            </a:pPr>
            <a:r>
              <a:rPr lang="zh-CN" altLang="en-US" sz="1200" b="1" dirty="0">
                <a:solidFill>
                  <a:schemeClr val="bg2">
                    <a:lumMod val="10000"/>
                  </a:schemeClr>
                </a:solidFill>
                <a:latin typeface="DengXian" charset="-122"/>
                <a:ea typeface="DengXian" charset="-122"/>
                <a:cs typeface="DengXian" charset="-122"/>
              </a:rPr>
              <a:t>学生用户</a:t>
            </a:r>
            <a:endParaRPr lang="en-US" altLang="zh-CN" sz="1200" b="1" dirty="0">
              <a:solidFill>
                <a:schemeClr val="bg2">
                  <a:lumMod val="10000"/>
                </a:schemeClr>
              </a:solidFill>
              <a:latin typeface="DengXian" charset="-122"/>
              <a:ea typeface="DengXian" charset="-122"/>
              <a:cs typeface="DengXian" charset="-122"/>
            </a:endParaRPr>
          </a:p>
          <a:p>
            <a:pPr algn="ctr">
              <a:spcBef>
                <a:spcPct val="0"/>
              </a:spcBef>
            </a:pPr>
            <a:r>
              <a:rPr lang="zh-CN" altLang="en-US" sz="1200" b="1" dirty="0">
                <a:solidFill>
                  <a:schemeClr val="bg2">
                    <a:lumMod val="10000"/>
                  </a:schemeClr>
                </a:solidFill>
                <a:latin typeface="DengXian" charset="-122"/>
                <a:ea typeface="DengXian" charset="-122"/>
                <a:cs typeface="DengXian" charset="-122"/>
              </a:rPr>
              <a:t>（</a:t>
            </a:r>
            <a:r>
              <a:rPr lang="en-US" altLang="zh-CN" sz="1200" b="1" dirty="0">
                <a:solidFill>
                  <a:schemeClr val="bg2">
                    <a:lumMod val="10000"/>
                  </a:schemeClr>
                </a:solidFill>
                <a:latin typeface="DengXian" charset="-122"/>
                <a:ea typeface="DengXian" charset="-122"/>
                <a:cs typeface="DengXian" charset="-122"/>
              </a:rPr>
              <a:t>C</a:t>
            </a:r>
            <a:r>
              <a:rPr lang="zh-CN" altLang="en-US" sz="1200" b="1" dirty="0">
                <a:solidFill>
                  <a:schemeClr val="bg2">
                    <a:lumMod val="10000"/>
                  </a:schemeClr>
                </a:solidFill>
                <a:latin typeface="DengXian" charset="-122"/>
                <a:ea typeface="DengXian" charset="-122"/>
                <a:cs typeface="DengXian" charset="-122"/>
              </a:rPr>
              <a:t>）</a:t>
            </a:r>
          </a:p>
        </p:txBody>
      </p:sp>
      <p:sp>
        <p:nvSpPr>
          <p:cNvPr id="13" name="矩形 12"/>
          <p:cNvSpPr/>
          <p:nvPr/>
        </p:nvSpPr>
        <p:spPr>
          <a:xfrm rot="19800000">
            <a:off x="9695658" y="3493287"/>
            <a:ext cx="2279374" cy="430887"/>
          </a:xfrm>
          <a:prstGeom prst="rect">
            <a:avLst/>
          </a:prstGeom>
        </p:spPr>
        <p:txBody>
          <a:bodyPr wrap="square">
            <a:spAutoFit/>
          </a:bodyPr>
          <a:lstStyle/>
          <a:p>
            <a:pPr>
              <a:spcBef>
                <a:spcPct val="0"/>
              </a:spcBef>
            </a:pPr>
            <a:r>
              <a:rPr lang="zh-CN" altLang="zh-CN" sz="1100" dirty="0" smtClean="0">
                <a:solidFill>
                  <a:schemeClr val="bg2">
                    <a:lumMod val="50000"/>
                  </a:schemeClr>
                </a:solidFill>
                <a:latin typeface="DengXian" charset="-122"/>
                <a:ea typeface="DengXian" charset="-122"/>
                <a:cs typeface="DengXian" charset="-122"/>
              </a:rPr>
              <a:t>开设</a:t>
            </a:r>
            <a:r>
              <a:rPr lang="zh-CN" altLang="zh-CN" sz="1100" dirty="0">
                <a:solidFill>
                  <a:schemeClr val="bg2">
                    <a:lumMod val="50000"/>
                  </a:schemeClr>
                </a:solidFill>
                <a:latin typeface="DengXian" charset="-122"/>
                <a:ea typeface="DengXian" charset="-122"/>
                <a:cs typeface="DengXian" charset="-122"/>
              </a:rPr>
              <a:t>和</a:t>
            </a:r>
            <a:r>
              <a:rPr lang="zh-CN" altLang="zh-CN" sz="1100" dirty="0" smtClean="0">
                <a:solidFill>
                  <a:schemeClr val="bg2">
                    <a:lumMod val="50000"/>
                  </a:schemeClr>
                </a:solidFill>
                <a:latin typeface="DengXian" charset="-122"/>
                <a:ea typeface="DengXian" charset="-122"/>
                <a:cs typeface="DengXian" charset="-122"/>
              </a:rPr>
              <a:t>管理</a:t>
            </a:r>
            <a:endParaRPr lang="en-US" altLang="zh-CN" sz="1100" dirty="0" smtClean="0">
              <a:solidFill>
                <a:schemeClr val="bg2">
                  <a:lumMod val="50000"/>
                </a:schemeClr>
              </a:solidFill>
              <a:latin typeface="DengXian" charset="-122"/>
              <a:ea typeface="DengXian" charset="-122"/>
              <a:cs typeface="DengXian" charset="-122"/>
            </a:endParaRPr>
          </a:p>
          <a:p>
            <a:pPr>
              <a:spcBef>
                <a:spcPct val="0"/>
              </a:spcBef>
            </a:pPr>
            <a:r>
              <a:rPr lang="zh-CN" altLang="zh-CN" sz="1100" dirty="0" smtClean="0">
                <a:solidFill>
                  <a:schemeClr val="bg2">
                    <a:lumMod val="50000"/>
                  </a:schemeClr>
                </a:solidFill>
                <a:latin typeface="DengXian" charset="-122"/>
                <a:ea typeface="DengXian" charset="-122"/>
                <a:cs typeface="DengXian" charset="-122"/>
              </a:rPr>
              <a:t>私有</a:t>
            </a:r>
            <a:r>
              <a:rPr lang="zh-CN" altLang="zh-CN" sz="1100" dirty="0">
                <a:solidFill>
                  <a:schemeClr val="bg2">
                    <a:lumMod val="50000"/>
                  </a:schemeClr>
                </a:solidFill>
                <a:latin typeface="DengXian" charset="-122"/>
                <a:ea typeface="DengXian" charset="-122"/>
                <a:cs typeface="DengXian" charset="-122"/>
              </a:rPr>
              <a:t>或公开的课程</a:t>
            </a:r>
            <a:endParaRPr lang="zh-CN" altLang="en-US" sz="1100" dirty="0">
              <a:solidFill>
                <a:schemeClr val="bg2">
                  <a:lumMod val="50000"/>
                </a:schemeClr>
              </a:solidFill>
              <a:latin typeface="DengXian" charset="-122"/>
              <a:ea typeface="DengXian" charset="-122"/>
              <a:cs typeface="DengXian" charset="-122"/>
            </a:endParaRPr>
          </a:p>
        </p:txBody>
      </p:sp>
      <p:sp>
        <p:nvSpPr>
          <p:cNvPr id="14" name="矩形 13"/>
          <p:cNvSpPr/>
          <p:nvPr/>
        </p:nvSpPr>
        <p:spPr>
          <a:xfrm rot="3219512">
            <a:off x="7327470" y="2533263"/>
            <a:ext cx="748923" cy="261610"/>
          </a:xfrm>
          <a:prstGeom prst="rect">
            <a:avLst/>
          </a:prstGeom>
        </p:spPr>
        <p:txBody>
          <a:bodyPr wrap="none">
            <a:spAutoFit/>
          </a:bodyPr>
          <a:lstStyle/>
          <a:p>
            <a:pPr>
              <a:defRPr/>
            </a:pPr>
            <a:r>
              <a:rPr lang="zh-CN" altLang="en-US" sz="1100" dirty="0">
                <a:solidFill>
                  <a:schemeClr val="bg2">
                    <a:lumMod val="50000"/>
                  </a:schemeClr>
                </a:solidFill>
                <a:latin typeface="DengXian" charset="-122"/>
                <a:ea typeface="DengXian" charset="-122"/>
                <a:cs typeface="DengXian" charset="-122"/>
              </a:rPr>
              <a:t>提出需求</a:t>
            </a:r>
          </a:p>
        </p:txBody>
      </p:sp>
      <p:sp>
        <p:nvSpPr>
          <p:cNvPr id="17" name="矩形 16"/>
          <p:cNvSpPr/>
          <p:nvPr/>
        </p:nvSpPr>
        <p:spPr>
          <a:xfrm rot="1800000">
            <a:off x="5784307" y="3753491"/>
            <a:ext cx="1716505" cy="430887"/>
          </a:xfrm>
          <a:prstGeom prst="rect">
            <a:avLst/>
          </a:prstGeom>
        </p:spPr>
        <p:txBody>
          <a:bodyPr wrap="square">
            <a:spAutoFit/>
          </a:bodyPr>
          <a:lstStyle/>
          <a:p>
            <a:pPr>
              <a:spcBef>
                <a:spcPct val="0"/>
              </a:spcBef>
            </a:pPr>
            <a:r>
              <a:rPr lang="zh-CN" altLang="en-US" sz="1100" dirty="0">
                <a:solidFill>
                  <a:schemeClr val="bg2">
                    <a:lumMod val="50000"/>
                  </a:schemeClr>
                </a:solidFill>
                <a:latin typeface="DengXian" charset="-122"/>
                <a:ea typeface="DengXian" charset="-122"/>
                <a:cs typeface="DengXian" charset="-122"/>
              </a:rPr>
              <a:t>提供最新的科学学习</a:t>
            </a:r>
            <a:endParaRPr lang="en-US" altLang="zh-CN" sz="1100" dirty="0">
              <a:solidFill>
                <a:schemeClr val="bg2">
                  <a:lumMod val="50000"/>
                </a:schemeClr>
              </a:solidFill>
              <a:latin typeface="DengXian" charset="-122"/>
              <a:ea typeface="DengXian" charset="-122"/>
              <a:cs typeface="DengXian" charset="-122"/>
            </a:endParaRPr>
          </a:p>
          <a:p>
            <a:pPr>
              <a:spcBef>
                <a:spcPct val="0"/>
              </a:spcBef>
            </a:pPr>
            <a:r>
              <a:rPr lang="zh-CN" altLang="en-US" sz="1100" dirty="0">
                <a:solidFill>
                  <a:schemeClr val="bg2">
                    <a:lumMod val="50000"/>
                  </a:schemeClr>
                </a:solidFill>
                <a:latin typeface="DengXian" charset="-122"/>
                <a:ea typeface="DengXian" charset="-122"/>
                <a:cs typeface="DengXian" charset="-122"/>
              </a:rPr>
              <a:t>方法和个性化学习体验</a:t>
            </a:r>
          </a:p>
        </p:txBody>
      </p:sp>
      <p:sp>
        <p:nvSpPr>
          <p:cNvPr id="125" name="文本框 124"/>
          <p:cNvSpPr txBox="1">
            <a:spLocks noChangeArrowheads="1"/>
          </p:cNvSpPr>
          <p:nvPr/>
        </p:nvSpPr>
        <p:spPr bwMode="auto">
          <a:xfrm rot="18122773">
            <a:off x="8164687" y="2202330"/>
            <a:ext cx="145424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eaLnBrk="1" hangingPunct="1">
              <a:lnSpc>
                <a:spcPct val="100000"/>
              </a:lnSpc>
              <a:spcBef>
                <a:spcPct val="0"/>
              </a:spcBef>
              <a:buFontTx/>
              <a:buNone/>
            </a:pPr>
            <a:r>
              <a:rPr lang="zh-CN" altLang="en-US" sz="1100" dirty="0">
                <a:solidFill>
                  <a:schemeClr val="bg2">
                    <a:lumMod val="50000"/>
                  </a:schemeClr>
                </a:solidFill>
                <a:latin typeface="DengXian" charset="-122"/>
                <a:ea typeface="DengXian" charset="-122"/>
                <a:cs typeface="DengXian" charset="-122"/>
              </a:rPr>
              <a:t>提供海量的</a:t>
            </a:r>
            <a:r>
              <a:rPr lang="zh-CN" altLang="en-US" sz="1100">
                <a:solidFill>
                  <a:schemeClr val="bg2">
                    <a:lumMod val="50000"/>
                  </a:schemeClr>
                </a:solidFill>
                <a:latin typeface="DengXian" charset="-122"/>
                <a:ea typeface="DengXian" charset="-122"/>
                <a:cs typeface="DengXian" charset="-122"/>
              </a:rPr>
              <a:t>教育</a:t>
            </a:r>
            <a:r>
              <a:rPr lang="zh-CN" altLang="en-US" sz="1100" smtClean="0">
                <a:solidFill>
                  <a:schemeClr val="bg2">
                    <a:lumMod val="50000"/>
                  </a:schemeClr>
                </a:solidFill>
                <a:latin typeface="DengXian" charset="-122"/>
                <a:ea typeface="DengXian" charset="-122"/>
                <a:cs typeface="DengXian" charset="-122"/>
              </a:rPr>
              <a:t>资源</a:t>
            </a:r>
            <a:endParaRPr lang="en-US" altLang="zh-CN" sz="1100" dirty="0">
              <a:solidFill>
                <a:schemeClr val="bg2">
                  <a:lumMod val="50000"/>
                </a:schemeClr>
              </a:solidFill>
              <a:latin typeface="DengXian" charset="-122"/>
              <a:ea typeface="DengXian" charset="-122"/>
              <a:cs typeface="DengXian" charset="-122"/>
            </a:endParaRPr>
          </a:p>
        </p:txBody>
      </p:sp>
    </p:spTree>
    <p:extLst>
      <p:ext uri="{BB962C8B-B14F-4D97-AF65-F5344CB8AC3E}">
        <p14:creationId xmlns:p14="http://schemas.microsoft.com/office/powerpoint/2010/main" val="2383142369"/>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38">
                                            <p:txEl>
                                              <p:pRg st="0" end="0"/>
                                            </p:txEl>
                                          </p:spTgt>
                                        </p:tgtEl>
                                        <p:attrNameLst>
                                          <p:attrName>style.visibility</p:attrName>
                                        </p:attrNameLst>
                                      </p:cBhvr>
                                      <p:to>
                                        <p:strVal val="visible"/>
                                      </p:to>
                                    </p:set>
                                    <p:anim calcmode="lin" valueType="num">
                                      <p:cBhvr additive="base">
                                        <p:cTn id="16" dur="500"/>
                                        <p:tgtEl>
                                          <p:spTgt spid="38">
                                            <p:txEl>
                                              <p:pRg st="0" end="0"/>
                                            </p:txEl>
                                          </p:spTgt>
                                        </p:tgtEl>
                                        <p:attrNameLst>
                                          <p:attrName>ppt_y</p:attrName>
                                        </p:attrNameLst>
                                      </p:cBhvr>
                                      <p:tavLst>
                                        <p:tav tm="0">
                                          <p:val>
                                            <p:strVal val="#ppt_y+#ppt_h*1.125000"/>
                                          </p:val>
                                        </p:tav>
                                        <p:tav tm="100000">
                                          <p:val>
                                            <p:strVal val="#ppt_y"/>
                                          </p:val>
                                        </p:tav>
                                      </p:tavLst>
                                    </p:anim>
                                    <p:animEffect transition="in" filter="wipe(up)">
                                      <p:cBhvr>
                                        <p:cTn id="17" dur="500"/>
                                        <p:tgtEl>
                                          <p:spTgt spid="38">
                                            <p:txEl>
                                              <p:pRg st="0" end="0"/>
                                            </p:txEl>
                                          </p:spTgt>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 calcmode="lin" valueType="num">
                                      <p:cBhvr additive="base">
                                        <p:cTn id="21" dur="500"/>
                                        <p:tgtEl>
                                          <p:spTgt spid="39">
                                            <p:txEl>
                                              <p:pRg st="0" end="0"/>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9">
                                            <p:txEl>
                                              <p:pRg st="0" end="0"/>
                                            </p:txEl>
                                          </p:spTgt>
                                        </p:tgtEl>
                                      </p:cBhvr>
                                    </p:animEffect>
                                  </p:childTnLst>
                                </p:cTn>
                              </p:par>
                            </p:childTnLst>
                          </p:cTn>
                        </p:par>
                        <p:par>
                          <p:cTn id="23" fill="hold">
                            <p:stCondLst>
                              <p:cond delay="1500"/>
                            </p:stCondLst>
                            <p:childTnLst>
                              <p:par>
                                <p:cTn id="24" presetID="12" presetClass="entr" presetSubtype="4" fill="hold" grpId="0" nodeType="afterEffect">
                                  <p:stCondLst>
                                    <p:cond delay="0"/>
                                  </p:stCondLst>
                                  <p:childTnLst>
                                    <p:set>
                                      <p:cBhvr>
                                        <p:cTn id="25" dur="1" fill="hold">
                                          <p:stCondLst>
                                            <p:cond delay="0"/>
                                          </p:stCondLst>
                                        </p:cTn>
                                        <p:tgtEl>
                                          <p:spTgt spid="40">
                                            <p:txEl>
                                              <p:pRg st="0" end="0"/>
                                            </p:txEl>
                                          </p:spTgt>
                                        </p:tgtEl>
                                        <p:attrNameLst>
                                          <p:attrName>style.visibility</p:attrName>
                                        </p:attrNameLst>
                                      </p:cBhvr>
                                      <p:to>
                                        <p:strVal val="visible"/>
                                      </p:to>
                                    </p:set>
                                    <p:anim calcmode="lin" valueType="num">
                                      <p:cBhvr additive="base">
                                        <p:cTn id="26" dur="500"/>
                                        <p:tgtEl>
                                          <p:spTgt spid="40">
                                            <p:txEl>
                                              <p:pRg st="0" end="0"/>
                                            </p:txEl>
                                          </p:spTgt>
                                        </p:tgtEl>
                                        <p:attrNameLst>
                                          <p:attrName>ppt_y</p:attrName>
                                        </p:attrNameLst>
                                      </p:cBhvr>
                                      <p:tavLst>
                                        <p:tav tm="0">
                                          <p:val>
                                            <p:strVal val="#ppt_y+#ppt_h*1.125000"/>
                                          </p:val>
                                        </p:tav>
                                        <p:tav tm="100000">
                                          <p:val>
                                            <p:strVal val="#ppt_y"/>
                                          </p:val>
                                        </p:tav>
                                      </p:tavLst>
                                    </p:anim>
                                    <p:animEffect transition="in" filter="wipe(up)">
                                      <p:cBhvr>
                                        <p:cTn id="27" dur="500"/>
                                        <p:tgtEl>
                                          <p:spTgt spid="40">
                                            <p:txEl>
                                              <p:pRg st="0" end="0"/>
                                            </p:txEl>
                                          </p:spTgt>
                                        </p:tgtEl>
                                      </p:cBhvr>
                                    </p:animEffect>
                                  </p:childTnLst>
                                </p:cTn>
                              </p:par>
                            </p:childTnLst>
                          </p:cTn>
                        </p:par>
                        <p:par>
                          <p:cTn id="28" fill="hold">
                            <p:stCondLst>
                              <p:cond delay="2000"/>
                            </p:stCondLst>
                            <p:childTnLst>
                              <p:par>
                                <p:cTn id="29" presetID="12" presetClass="entr" presetSubtype="4" fill="hold" grpId="0" nodeType="afterEffect">
                                  <p:stCondLst>
                                    <p:cond delay="0"/>
                                  </p:stCondLst>
                                  <p:childTnLst>
                                    <p:set>
                                      <p:cBhvr>
                                        <p:cTn id="30" dur="1" fill="hold">
                                          <p:stCondLst>
                                            <p:cond delay="0"/>
                                          </p:stCondLst>
                                        </p:cTn>
                                        <p:tgtEl>
                                          <p:spTgt spid="41">
                                            <p:txEl>
                                              <p:pRg st="0" end="0"/>
                                            </p:txEl>
                                          </p:spTgt>
                                        </p:tgtEl>
                                        <p:attrNameLst>
                                          <p:attrName>style.visibility</p:attrName>
                                        </p:attrNameLst>
                                      </p:cBhvr>
                                      <p:to>
                                        <p:strVal val="visible"/>
                                      </p:to>
                                    </p:set>
                                    <p:anim calcmode="lin" valueType="num">
                                      <p:cBhvr additive="base">
                                        <p:cTn id="31" dur="500"/>
                                        <p:tgtEl>
                                          <p:spTgt spid="41">
                                            <p:txEl>
                                              <p:pRg st="0" end="0"/>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1">
                                            <p:txEl>
                                              <p:pRg st="0" end="0"/>
                                            </p:txEl>
                                          </p:spTgt>
                                        </p:tgtEl>
                                      </p:cBhvr>
                                    </p:animEffect>
                                  </p:childTnLst>
                                </p:cTn>
                              </p:par>
                            </p:childTnLst>
                          </p:cTn>
                        </p:par>
                        <p:par>
                          <p:cTn id="33" fill="hold">
                            <p:stCondLst>
                              <p:cond delay="2500"/>
                            </p:stCondLst>
                            <p:childTnLst>
                              <p:par>
                                <p:cTn id="34" presetID="14" presetClass="entr" presetSubtype="1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randombar(horizontal)">
                                      <p:cBhvr>
                                        <p:cTn id="36" dur="500"/>
                                        <p:tgtEl>
                                          <p:spTgt spid="12"/>
                                        </p:tgtEl>
                                      </p:cBhvr>
                                    </p:animEffect>
                                  </p:childTnLst>
                                </p:cTn>
                              </p:par>
                            </p:childTnLst>
                          </p:cTn>
                        </p:par>
                        <p:par>
                          <p:cTn id="37" fill="hold">
                            <p:stCondLst>
                              <p:cond delay="3000"/>
                            </p:stCondLst>
                            <p:childTnLst>
                              <p:par>
                                <p:cTn id="38" presetID="14" presetClass="entr" presetSubtype="1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randombar(horizontal)">
                                      <p:cBhvr>
                                        <p:cTn id="40" dur="500"/>
                                        <p:tgtEl>
                                          <p:spTgt spid="10"/>
                                        </p:tgtEl>
                                      </p:cBhvr>
                                    </p:animEffect>
                                  </p:childTnLst>
                                </p:cTn>
                              </p:par>
                            </p:childTnLst>
                          </p:cTn>
                        </p:par>
                        <p:par>
                          <p:cTn id="41" fill="hold">
                            <p:stCondLst>
                              <p:cond delay="3500"/>
                            </p:stCondLst>
                            <p:childTnLst>
                              <p:par>
                                <p:cTn id="42" presetID="14" presetClass="entr" presetSubtype="1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randombar(horizontal)">
                                      <p:cBhvr>
                                        <p:cTn id="44" dur="500"/>
                                        <p:tgtEl>
                                          <p:spTgt spid="11"/>
                                        </p:tgtEl>
                                      </p:cBhvr>
                                    </p:animEffect>
                                  </p:childTnLst>
                                </p:cTn>
                              </p:par>
                            </p:childTnLst>
                          </p:cTn>
                        </p:par>
                        <p:par>
                          <p:cTn id="45" fill="hold">
                            <p:stCondLst>
                              <p:cond delay="4000"/>
                            </p:stCondLst>
                            <p:childTnLst>
                              <p:par>
                                <p:cTn id="46" presetID="12" presetClass="entr" presetSubtype="4"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p:tgtEl>
                                          <p:spTgt spid="17"/>
                                        </p:tgtEl>
                                        <p:attrNameLst>
                                          <p:attrName>ppt_y</p:attrName>
                                        </p:attrNameLst>
                                      </p:cBhvr>
                                      <p:tavLst>
                                        <p:tav tm="0">
                                          <p:val>
                                            <p:strVal val="#ppt_y+#ppt_h*1.125000"/>
                                          </p:val>
                                        </p:tav>
                                        <p:tav tm="100000">
                                          <p:val>
                                            <p:strVal val="#ppt_y"/>
                                          </p:val>
                                        </p:tav>
                                      </p:tavLst>
                                    </p:anim>
                                    <p:animEffect transition="in" filter="wipe(up)">
                                      <p:cBhvr>
                                        <p:cTn id="49" dur="500"/>
                                        <p:tgtEl>
                                          <p:spTgt spid="17"/>
                                        </p:tgtEl>
                                      </p:cBhvr>
                                    </p:animEffect>
                                  </p:childTnLst>
                                </p:cTn>
                              </p:par>
                            </p:childTnLst>
                          </p:cTn>
                        </p:par>
                        <p:par>
                          <p:cTn id="50" fill="hold">
                            <p:stCondLst>
                              <p:cond delay="4500"/>
                            </p:stCondLst>
                            <p:childTnLst>
                              <p:par>
                                <p:cTn id="51" presetID="12" presetClass="entr" presetSubtype="4"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p:tgtEl>
                                          <p:spTgt spid="14"/>
                                        </p:tgtEl>
                                        <p:attrNameLst>
                                          <p:attrName>ppt_y</p:attrName>
                                        </p:attrNameLst>
                                      </p:cBhvr>
                                      <p:tavLst>
                                        <p:tav tm="0">
                                          <p:val>
                                            <p:strVal val="#ppt_y+#ppt_h*1.125000"/>
                                          </p:val>
                                        </p:tav>
                                        <p:tav tm="100000">
                                          <p:val>
                                            <p:strVal val="#ppt_y"/>
                                          </p:val>
                                        </p:tav>
                                      </p:tavLst>
                                    </p:anim>
                                    <p:animEffect transition="in" filter="wipe(up)">
                                      <p:cBhvr>
                                        <p:cTn id="54" dur="500"/>
                                        <p:tgtEl>
                                          <p:spTgt spid="14"/>
                                        </p:tgtEl>
                                      </p:cBhvr>
                                    </p:animEffect>
                                  </p:childTnLst>
                                </p:cTn>
                              </p:par>
                            </p:childTnLst>
                          </p:cTn>
                        </p:par>
                        <p:par>
                          <p:cTn id="55" fill="hold">
                            <p:stCondLst>
                              <p:cond delay="5000"/>
                            </p:stCondLst>
                            <p:childTnLst>
                              <p:par>
                                <p:cTn id="56" presetID="12" presetClass="entr" presetSubtype="4" fill="hold" grpId="0" nodeType="afterEffect">
                                  <p:stCondLst>
                                    <p:cond delay="0"/>
                                  </p:stCondLst>
                                  <p:childTnLst>
                                    <p:set>
                                      <p:cBhvr>
                                        <p:cTn id="57" dur="1" fill="hold">
                                          <p:stCondLst>
                                            <p:cond delay="0"/>
                                          </p:stCondLst>
                                        </p:cTn>
                                        <p:tgtEl>
                                          <p:spTgt spid="125"/>
                                        </p:tgtEl>
                                        <p:attrNameLst>
                                          <p:attrName>style.visibility</p:attrName>
                                        </p:attrNameLst>
                                      </p:cBhvr>
                                      <p:to>
                                        <p:strVal val="visible"/>
                                      </p:to>
                                    </p:set>
                                    <p:anim calcmode="lin" valueType="num">
                                      <p:cBhvr additive="base">
                                        <p:cTn id="58" dur="500"/>
                                        <p:tgtEl>
                                          <p:spTgt spid="125"/>
                                        </p:tgtEl>
                                        <p:attrNameLst>
                                          <p:attrName>ppt_y</p:attrName>
                                        </p:attrNameLst>
                                      </p:cBhvr>
                                      <p:tavLst>
                                        <p:tav tm="0">
                                          <p:val>
                                            <p:strVal val="#ppt_y+#ppt_h*1.125000"/>
                                          </p:val>
                                        </p:tav>
                                        <p:tav tm="100000">
                                          <p:val>
                                            <p:strVal val="#ppt_y"/>
                                          </p:val>
                                        </p:tav>
                                      </p:tavLst>
                                    </p:anim>
                                    <p:animEffect transition="in" filter="wipe(up)">
                                      <p:cBhvr>
                                        <p:cTn id="59" dur="500"/>
                                        <p:tgtEl>
                                          <p:spTgt spid="125"/>
                                        </p:tgtEl>
                                      </p:cBhvr>
                                    </p:animEffect>
                                  </p:childTnLst>
                                </p:cTn>
                              </p:par>
                            </p:childTnLst>
                          </p:cTn>
                        </p:par>
                        <p:par>
                          <p:cTn id="60" fill="hold">
                            <p:stCondLst>
                              <p:cond delay="5500"/>
                            </p:stCondLst>
                            <p:childTnLst>
                              <p:par>
                                <p:cTn id="61" presetID="12" presetClass="entr" presetSubtype="4" fill="hold" grpId="0"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p:tgtEl>
                                          <p:spTgt spid="13"/>
                                        </p:tgtEl>
                                        <p:attrNameLst>
                                          <p:attrName>ppt_y</p:attrName>
                                        </p:attrNameLst>
                                      </p:cBhvr>
                                      <p:tavLst>
                                        <p:tav tm="0">
                                          <p:val>
                                            <p:strVal val="#ppt_y+#ppt_h*1.125000"/>
                                          </p:val>
                                        </p:tav>
                                        <p:tav tm="100000">
                                          <p:val>
                                            <p:strVal val="#ppt_y"/>
                                          </p:val>
                                        </p:tav>
                                      </p:tavLst>
                                    </p:anim>
                                    <p:animEffect transition="in" filter="wipe(up)">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autoUpdateAnimBg="0" advAuto="0"/>
      <p:bldP spid="39" grpId="0" build="p" autoUpdateAnimBg="0" advAuto="0"/>
      <p:bldP spid="40" grpId="0" build="p" autoUpdateAnimBg="0" advAuto="0"/>
      <p:bldP spid="41" grpId="0" build="p" autoUpdateAnimBg="0" advAuto="0"/>
      <p:bldP spid="10" grpId="0"/>
      <p:bldP spid="11" grpId="0"/>
      <p:bldP spid="12" grpId="0"/>
      <p:bldP spid="13" grpId="0"/>
      <p:bldP spid="14" grpId="0"/>
      <p:bldP spid="17" grpId="0"/>
      <p:bldP spid="1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1"/>
          <p:cNvSpPr txBox="1"/>
          <p:nvPr/>
        </p:nvSpPr>
        <p:spPr>
          <a:xfrm>
            <a:off x="1134721" y="1018838"/>
            <a:ext cx="2351429" cy="276999"/>
          </a:xfrm>
          <a:prstGeom prst="rect">
            <a:avLst/>
          </a:prstGeom>
          <a:noFill/>
          <a:ln>
            <a:noFill/>
          </a:ln>
        </p:spPr>
        <p:txBody>
          <a:bodyPr wrap="square" lIns="0" tIns="0" rIns="0" bIns="0" rtlCol="0">
            <a:spAutoFit/>
            <a:scene3d>
              <a:camera prst="orthographicFront"/>
              <a:lightRig rig="threePt" dir="t"/>
            </a:scene3d>
            <a:sp3d contourW="12700"/>
          </a:bodyPr>
          <a:lstStyle/>
          <a:p>
            <a:pPr algn="ctr">
              <a:spcBef>
                <a:spcPct val="0"/>
              </a:spcBef>
            </a:pPr>
            <a:r>
              <a:rPr lang="zh-CN" altLang="en-US" b="1" dirty="0">
                <a:solidFill>
                  <a:schemeClr val="accent4"/>
                </a:solidFill>
                <a:latin typeface="DengXian" charset="-122"/>
                <a:ea typeface="DengXian" charset="-122"/>
                <a:cs typeface="DengXian" charset="-122"/>
              </a:rPr>
              <a:t>系统总体结构</a:t>
            </a:r>
            <a:endParaRPr lang="zh-CN" altLang="zh-CN" b="1" dirty="0">
              <a:solidFill>
                <a:schemeClr val="accent4"/>
              </a:solidFill>
              <a:latin typeface="DengXian" charset="-122"/>
              <a:ea typeface="DengXian" charset="-122"/>
              <a:cs typeface="DengXian" charset="-122"/>
            </a:endParaRPr>
          </a:p>
        </p:txBody>
      </p:sp>
      <p:sp>
        <p:nvSpPr>
          <p:cNvPr id="9" name="TextBox 8">
            <a:extLst>
              <a:ext uri="{FF2B5EF4-FFF2-40B4-BE49-F238E27FC236}">
                <a16:creationId xmlns:a16="http://schemas.microsoft.com/office/drawing/2014/main" id="{840173BC-C783-4E61-B211-4ECB86F40906}"/>
              </a:ext>
            </a:extLst>
          </p:cNvPr>
          <p:cNvSpPr txBox="1"/>
          <p:nvPr/>
        </p:nvSpPr>
        <p:spPr>
          <a:xfrm>
            <a:off x="4079777" y="338059"/>
            <a:ext cx="3744178" cy="369332"/>
          </a:xfrm>
          <a:prstGeom prst="rect">
            <a:avLst/>
          </a:prstGeom>
          <a:noFill/>
        </p:spPr>
        <p:txBody>
          <a:bodyPr wrap="square" lIns="0" tIns="0" rIns="0" bIns="0" rtlCol="0" anchor="ctr">
            <a:spAutoFit/>
          </a:bodyPr>
          <a:lstStyle/>
          <a:p>
            <a:pPr algn="ctr"/>
            <a:r>
              <a:rPr lang="zh-CN" altLang="en-US"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系统结构介绍</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id="{A5C0044A-35CE-4DF6-9284-BC5424A3DE26}"/>
              </a:ext>
            </a:extLst>
          </p:cNvPr>
          <p:cNvGrpSpPr/>
          <p:nvPr/>
        </p:nvGrpSpPr>
        <p:grpSpPr>
          <a:xfrm>
            <a:off x="840658" y="561638"/>
            <a:ext cx="10510685" cy="0"/>
            <a:chOff x="1028775" y="591989"/>
            <a:chExt cx="11086097" cy="0"/>
          </a:xfrm>
        </p:grpSpPr>
        <p:cxnSp>
          <p:nvCxnSpPr>
            <p:cNvPr id="11" name="直接连接符 10">
              <a:extLst>
                <a:ext uri="{FF2B5EF4-FFF2-40B4-BE49-F238E27FC236}">
                  <a16:creationId xmlns:a16="http://schemas.microsoft.com/office/drawing/2014/main" id="{9F3B9B33-75C0-4825-93C0-1F05780D2693}"/>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65A70AB-6ACD-4D91-987D-15DC70CE20C3}"/>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8" name="TextBox 42"/>
          <p:cNvSpPr txBox="1"/>
          <p:nvPr/>
        </p:nvSpPr>
        <p:spPr>
          <a:xfrm>
            <a:off x="1404937" y="1401275"/>
            <a:ext cx="9159875" cy="1492845"/>
          </a:xfrm>
          <a:prstGeom prst="rect">
            <a:avLst/>
          </a:prstGeom>
          <a:noFill/>
        </p:spPr>
        <p:txBody>
          <a:bodyPr>
            <a:spAutoFit/>
          </a:bodyPr>
          <a:lstStyle>
            <a:lvl1pPr indent="358775">
              <a:lnSpc>
                <a:spcPct val="90000"/>
              </a:lnSpc>
              <a:spcBef>
                <a:spcPts val="1000"/>
              </a:spcBef>
              <a:buFont typeface="Arial" charset="0"/>
              <a:buChar char="•"/>
              <a:defRPr sz="2800">
                <a:solidFill>
                  <a:schemeClr val="tx1"/>
                </a:solidFill>
                <a:latin typeface="Calibri" charset="0"/>
                <a:ea typeface="宋体" charset="-122"/>
              </a:defRPr>
            </a:lvl1pPr>
            <a:lvl2pPr marL="742950" indent="-285750">
              <a:lnSpc>
                <a:spcPct val="90000"/>
              </a:lnSpc>
              <a:spcBef>
                <a:spcPts val="500"/>
              </a:spcBef>
              <a:buFont typeface="Arial" charset="0"/>
              <a:buChar char="•"/>
              <a:defRPr sz="2400">
                <a:solidFill>
                  <a:schemeClr val="tx1"/>
                </a:solidFill>
                <a:latin typeface="Calibri" charset="0"/>
                <a:ea typeface="宋体" charset="-122"/>
              </a:defRPr>
            </a:lvl2pPr>
            <a:lvl3pPr marL="1143000" indent="-228600">
              <a:lnSpc>
                <a:spcPct val="90000"/>
              </a:lnSpc>
              <a:spcBef>
                <a:spcPts val="500"/>
              </a:spcBef>
              <a:buFont typeface="Arial" charset="0"/>
              <a:buChar char="•"/>
              <a:defRPr sz="2000">
                <a:solidFill>
                  <a:schemeClr val="tx1"/>
                </a:solidFill>
                <a:latin typeface="Calibri" charset="0"/>
                <a:ea typeface="宋体" charset="-122"/>
              </a:defRPr>
            </a:lvl3pPr>
            <a:lvl4pPr marL="1600200" indent="-228600">
              <a:lnSpc>
                <a:spcPct val="90000"/>
              </a:lnSpc>
              <a:spcBef>
                <a:spcPts val="500"/>
              </a:spcBef>
              <a:buFont typeface="Arial" charset="0"/>
              <a:buChar char="•"/>
              <a:defRPr sz="2000">
                <a:solidFill>
                  <a:schemeClr val="tx1"/>
                </a:solidFill>
                <a:latin typeface="Calibri" charset="0"/>
                <a:ea typeface="宋体" charset="-122"/>
              </a:defRPr>
            </a:lvl4pPr>
            <a:lvl5pPr marL="2057400" indent="-228600">
              <a:lnSpc>
                <a:spcPct val="90000"/>
              </a:lnSpc>
              <a:spcBef>
                <a:spcPts val="500"/>
              </a:spcBef>
              <a:buFont typeface="Arial" charset="0"/>
              <a:buChar char="•"/>
              <a:defRPr sz="2000">
                <a:solidFill>
                  <a:schemeClr val="tx1"/>
                </a:solidFill>
                <a:latin typeface="Calibri" charset="0"/>
                <a:ea typeface="宋体" charset="-122"/>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defRPr>
            </a:lvl9pPr>
          </a:lstStyle>
          <a:p>
            <a:pPr>
              <a:lnSpc>
                <a:spcPct val="170000"/>
              </a:lnSpc>
              <a:spcBef>
                <a:spcPct val="0"/>
              </a:spcBef>
              <a:buNone/>
            </a:pPr>
            <a:r>
              <a:rPr lang="zh-CN" altLang="en-US" sz="1100" b="1" dirty="0">
                <a:latin typeface="微软雅黑" charset="-122"/>
                <a:ea typeface="微软雅黑" charset="-122"/>
                <a:sym typeface="+mn-ea" charset="0"/>
              </a:rPr>
              <a:t>本系统主要分为四个终端。其中后台管理系统，教师管理平台，在线教育平台分别对应给管理员，教师，用户使用。后台管理系统主要有在线课程的审核，教务信息的查询，小组的审核，统计分析等功能。在线教育小程序则主要提供了在线课程学习，计划安排，兴趣小组讨论，教务信息查询等功能。用户公众号端则主要针对学生的消息推送以及基本的信息查询。教师管理平台则用于教师课程，作业的发布，考勤的设置，信息的统计等。</a:t>
            </a:r>
          </a:p>
          <a:p>
            <a:pPr eaLnBrk="1" hangingPunct="1">
              <a:lnSpc>
                <a:spcPct val="170000"/>
              </a:lnSpc>
              <a:spcBef>
                <a:spcPct val="0"/>
              </a:spcBef>
              <a:buFontTx/>
              <a:buNone/>
            </a:pPr>
            <a:endParaRPr lang="pt-BR" altLang="zh-CN" sz="1100" b="1" dirty="0">
              <a:latin typeface="微软雅黑" charset="-122"/>
              <a:ea typeface="微软雅黑" charset="-122"/>
              <a:sym typeface="+mn-ea" charset="0"/>
            </a:endParaRPr>
          </a:p>
        </p:txBody>
      </p:sp>
      <p:sp>
        <p:nvSpPr>
          <p:cNvPr id="37" name="roller-shutter-door_78132">
            <a:extLst>
              <a:ext uri="{FF2B5EF4-FFF2-40B4-BE49-F238E27FC236}">
                <a16:creationId xmlns:a16="http://schemas.microsoft.com/office/drawing/2014/main" id="{874A34D6-F505-41B0-9D71-B5F8C802AA14}"/>
              </a:ext>
            </a:extLst>
          </p:cNvPr>
          <p:cNvSpPr>
            <a:spLocks noChangeAspect="1"/>
          </p:cNvSpPr>
          <p:nvPr/>
        </p:nvSpPr>
        <p:spPr bwMode="auto">
          <a:xfrm>
            <a:off x="1249701" y="1035756"/>
            <a:ext cx="310472" cy="243162"/>
          </a:xfrm>
          <a:custGeom>
            <a:avLst/>
            <a:gdLst>
              <a:gd name="T0" fmla="*/ 140 w 667"/>
              <a:gd name="T1" fmla="*/ 182 h 523"/>
              <a:gd name="T2" fmla="*/ 160 w 667"/>
              <a:gd name="T3" fmla="*/ 162 h 523"/>
              <a:gd name="T4" fmla="*/ 507 w 667"/>
              <a:gd name="T5" fmla="*/ 162 h 523"/>
              <a:gd name="T6" fmla="*/ 527 w 667"/>
              <a:gd name="T7" fmla="*/ 182 h 523"/>
              <a:gd name="T8" fmla="*/ 507 w 667"/>
              <a:gd name="T9" fmla="*/ 202 h 523"/>
              <a:gd name="T10" fmla="*/ 160 w 667"/>
              <a:gd name="T11" fmla="*/ 202 h 523"/>
              <a:gd name="T12" fmla="*/ 140 w 667"/>
              <a:gd name="T13" fmla="*/ 182 h 523"/>
              <a:gd name="T14" fmla="*/ 160 w 667"/>
              <a:gd name="T15" fmla="*/ 426 h 523"/>
              <a:gd name="T16" fmla="*/ 507 w 667"/>
              <a:gd name="T17" fmla="*/ 426 h 523"/>
              <a:gd name="T18" fmla="*/ 527 w 667"/>
              <a:gd name="T19" fmla="*/ 406 h 523"/>
              <a:gd name="T20" fmla="*/ 507 w 667"/>
              <a:gd name="T21" fmla="*/ 386 h 523"/>
              <a:gd name="T22" fmla="*/ 160 w 667"/>
              <a:gd name="T23" fmla="*/ 386 h 523"/>
              <a:gd name="T24" fmla="*/ 140 w 667"/>
              <a:gd name="T25" fmla="*/ 406 h 523"/>
              <a:gd name="T26" fmla="*/ 160 w 667"/>
              <a:gd name="T27" fmla="*/ 426 h 523"/>
              <a:gd name="T28" fmla="*/ 160 w 667"/>
              <a:gd name="T29" fmla="*/ 276 h 523"/>
              <a:gd name="T30" fmla="*/ 507 w 667"/>
              <a:gd name="T31" fmla="*/ 276 h 523"/>
              <a:gd name="T32" fmla="*/ 527 w 667"/>
              <a:gd name="T33" fmla="*/ 256 h 523"/>
              <a:gd name="T34" fmla="*/ 507 w 667"/>
              <a:gd name="T35" fmla="*/ 236 h 523"/>
              <a:gd name="T36" fmla="*/ 160 w 667"/>
              <a:gd name="T37" fmla="*/ 236 h 523"/>
              <a:gd name="T38" fmla="*/ 140 w 667"/>
              <a:gd name="T39" fmla="*/ 256 h 523"/>
              <a:gd name="T40" fmla="*/ 160 w 667"/>
              <a:gd name="T41" fmla="*/ 276 h 523"/>
              <a:gd name="T42" fmla="*/ 160 w 667"/>
              <a:gd name="T43" fmla="*/ 352 h 523"/>
              <a:gd name="T44" fmla="*/ 507 w 667"/>
              <a:gd name="T45" fmla="*/ 352 h 523"/>
              <a:gd name="T46" fmla="*/ 527 w 667"/>
              <a:gd name="T47" fmla="*/ 332 h 523"/>
              <a:gd name="T48" fmla="*/ 507 w 667"/>
              <a:gd name="T49" fmla="*/ 312 h 523"/>
              <a:gd name="T50" fmla="*/ 160 w 667"/>
              <a:gd name="T51" fmla="*/ 312 h 523"/>
              <a:gd name="T52" fmla="*/ 140 w 667"/>
              <a:gd name="T53" fmla="*/ 332 h 523"/>
              <a:gd name="T54" fmla="*/ 160 w 667"/>
              <a:gd name="T55" fmla="*/ 352 h 523"/>
              <a:gd name="T56" fmla="*/ 607 w 667"/>
              <a:gd name="T57" fmla="*/ 105 h 523"/>
              <a:gd name="T58" fmla="*/ 607 w 667"/>
              <a:gd name="T59" fmla="*/ 483 h 523"/>
              <a:gd name="T60" fmla="*/ 647 w 667"/>
              <a:gd name="T61" fmla="*/ 483 h 523"/>
              <a:gd name="T62" fmla="*/ 667 w 667"/>
              <a:gd name="T63" fmla="*/ 503 h 523"/>
              <a:gd name="T64" fmla="*/ 647 w 667"/>
              <a:gd name="T65" fmla="*/ 523 h 523"/>
              <a:gd name="T66" fmla="*/ 20 w 667"/>
              <a:gd name="T67" fmla="*/ 523 h 523"/>
              <a:gd name="T68" fmla="*/ 0 w 667"/>
              <a:gd name="T69" fmla="*/ 503 h 523"/>
              <a:gd name="T70" fmla="*/ 20 w 667"/>
              <a:gd name="T71" fmla="*/ 483 h 523"/>
              <a:gd name="T72" fmla="*/ 60 w 667"/>
              <a:gd name="T73" fmla="*/ 483 h 523"/>
              <a:gd name="T74" fmla="*/ 60 w 667"/>
              <a:gd name="T75" fmla="*/ 105 h 523"/>
              <a:gd name="T76" fmla="*/ 20 w 667"/>
              <a:gd name="T77" fmla="*/ 105 h 523"/>
              <a:gd name="T78" fmla="*/ 0 w 667"/>
              <a:gd name="T79" fmla="*/ 85 h 523"/>
              <a:gd name="T80" fmla="*/ 0 w 667"/>
              <a:gd name="T81" fmla="*/ 20 h 523"/>
              <a:gd name="T82" fmla="*/ 20 w 667"/>
              <a:gd name="T83" fmla="*/ 0 h 523"/>
              <a:gd name="T84" fmla="*/ 647 w 667"/>
              <a:gd name="T85" fmla="*/ 0 h 523"/>
              <a:gd name="T86" fmla="*/ 667 w 667"/>
              <a:gd name="T87" fmla="*/ 20 h 523"/>
              <a:gd name="T88" fmla="*/ 667 w 667"/>
              <a:gd name="T89" fmla="*/ 85 h 523"/>
              <a:gd name="T90" fmla="*/ 647 w 667"/>
              <a:gd name="T91" fmla="*/ 105 h 523"/>
              <a:gd name="T92" fmla="*/ 607 w 667"/>
              <a:gd name="T93" fmla="*/ 105 h 523"/>
              <a:gd name="T94" fmla="*/ 567 w 667"/>
              <a:gd name="T95" fmla="*/ 105 h 523"/>
              <a:gd name="T96" fmla="*/ 100 w 667"/>
              <a:gd name="T97" fmla="*/ 105 h 523"/>
              <a:gd name="T98" fmla="*/ 100 w 667"/>
              <a:gd name="T99" fmla="*/ 483 h 523"/>
              <a:gd name="T100" fmla="*/ 567 w 667"/>
              <a:gd name="T101" fmla="*/ 483 h 523"/>
              <a:gd name="T102" fmla="*/ 567 w 667"/>
              <a:gd name="T103" fmla="*/ 105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7" h="523">
                <a:moveTo>
                  <a:pt x="140" y="182"/>
                </a:moveTo>
                <a:cubicBezTo>
                  <a:pt x="140" y="171"/>
                  <a:pt x="149" y="162"/>
                  <a:pt x="160" y="162"/>
                </a:cubicBezTo>
                <a:lnTo>
                  <a:pt x="507" y="162"/>
                </a:lnTo>
                <a:cubicBezTo>
                  <a:pt x="518" y="162"/>
                  <a:pt x="527" y="171"/>
                  <a:pt x="527" y="182"/>
                </a:cubicBezTo>
                <a:cubicBezTo>
                  <a:pt x="527" y="193"/>
                  <a:pt x="518" y="202"/>
                  <a:pt x="507" y="202"/>
                </a:cubicBezTo>
                <a:lnTo>
                  <a:pt x="160" y="202"/>
                </a:lnTo>
                <a:cubicBezTo>
                  <a:pt x="149" y="202"/>
                  <a:pt x="140" y="193"/>
                  <a:pt x="140" y="182"/>
                </a:cubicBezTo>
                <a:close/>
                <a:moveTo>
                  <a:pt x="160" y="426"/>
                </a:moveTo>
                <a:lnTo>
                  <a:pt x="507" y="426"/>
                </a:lnTo>
                <a:cubicBezTo>
                  <a:pt x="518" y="426"/>
                  <a:pt x="527" y="417"/>
                  <a:pt x="527" y="406"/>
                </a:cubicBezTo>
                <a:cubicBezTo>
                  <a:pt x="527" y="395"/>
                  <a:pt x="518" y="386"/>
                  <a:pt x="507" y="386"/>
                </a:cubicBezTo>
                <a:lnTo>
                  <a:pt x="160" y="386"/>
                </a:lnTo>
                <a:cubicBezTo>
                  <a:pt x="149" y="386"/>
                  <a:pt x="140" y="395"/>
                  <a:pt x="140" y="406"/>
                </a:cubicBezTo>
                <a:cubicBezTo>
                  <a:pt x="140" y="417"/>
                  <a:pt x="149" y="426"/>
                  <a:pt x="160" y="426"/>
                </a:cubicBezTo>
                <a:close/>
                <a:moveTo>
                  <a:pt x="160" y="276"/>
                </a:moveTo>
                <a:lnTo>
                  <a:pt x="507" y="276"/>
                </a:lnTo>
                <a:cubicBezTo>
                  <a:pt x="518" y="276"/>
                  <a:pt x="527" y="267"/>
                  <a:pt x="527" y="256"/>
                </a:cubicBezTo>
                <a:cubicBezTo>
                  <a:pt x="527" y="245"/>
                  <a:pt x="518" y="236"/>
                  <a:pt x="507" y="236"/>
                </a:cubicBezTo>
                <a:lnTo>
                  <a:pt x="160" y="236"/>
                </a:lnTo>
                <a:cubicBezTo>
                  <a:pt x="149" y="236"/>
                  <a:pt x="140" y="245"/>
                  <a:pt x="140" y="256"/>
                </a:cubicBezTo>
                <a:cubicBezTo>
                  <a:pt x="140" y="267"/>
                  <a:pt x="149" y="276"/>
                  <a:pt x="160" y="276"/>
                </a:cubicBezTo>
                <a:close/>
                <a:moveTo>
                  <a:pt x="160" y="352"/>
                </a:moveTo>
                <a:lnTo>
                  <a:pt x="507" y="352"/>
                </a:lnTo>
                <a:cubicBezTo>
                  <a:pt x="518" y="352"/>
                  <a:pt x="527" y="343"/>
                  <a:pt x="527" y="332"/>
                </a:cubicBezTo>
                <a:cubicBezTo>
                  <a:pt x="527" y="321"/>
                  <a:pt x="518" y="312"/>
                  <a:pt x="507" y="312"/>
                </a:cubicBezTo>
                <a:lnTo>
                  <a:pt x="160" y="312"/>
                </a:lnTo>
                <a:cubicBezTo>
                  <a:pt x="149" y="312"/>
                  <a:pt x="140" y="321"/>
                  <a:pt x="140" y="332"/>
                </a:cubicBezTo>
                <a:cubicBezTo>
                  <a:pt x="140" y="343"/>
                  <a:pt x="149" y="352"/>
                  <a:pt x="160" y="352"/>
                </a:cubicBezTo>
                <a:close/>
                <a:moveTo>
                  <a:pt x="607" y="105"/>
                </a:moveTo>
                <a:lnTo>
                  <a:pt x="607" y="483"/>
                </a:lnTo>
                <a:lnTo>
                  <a:pt x="647" y="483"/>
                </a:lnTo>
                <a:cubicBezTo>
                  <a:pt x="658" y="483"/>
                  <a:pt x="667" y="492"/>
                  <a:pt x="667" y="503"/>
                </a:cubicBezTo>
                <a:cubicBezTo>
                  <a:pt x="667" y="514"/>
                  <a:pt x="658" y="523"/>
                  <a:pt x="647" y="523"/>
                </a:cubicBezTo>
                <a:lnTo>
                  <a:pt x="20" y="523"/>
                </a:lnTo>
                <a:cubicBezTo>
                  <a:pt x="9" y="523"/>
                  <a:pt x="0" y="514"/>
                  <a:pt x="0" y="503"/>
                </a:cubicBezTo>
                <a:cubicBezTo>
                  <a:pt x="0" y="492"/>
                  <a:pt x="9" y="483"/>
                  <a:pt x="20" y="483"/>
                </a:cubicBezTo>
                <a:lnTo>
                  <a:pt x="60" y="483"/>
                </a:lnTo>
                <a:lnTo>
                  <a:pt x="60" y="105"/>
                </a:lnTo>
                <a:lnTo>
                  <a:pt x="20" y="105"/>
                </a:lnTo>
                <a:cubicBezTo>
                  <a:pt x="9" y="105"/>
                  <a:pt x="0" y="96"/>
                  <a:pt x="0" y="85"/>
                </a:cubicBezTo>
                <a:lnTo>
                  <a:pt x="0" y="20"/>
                </a:lnTo>
                <a:cubicBezTo>
                  <a:pt x="0" y="9"/>
                  <a:pt x="9" y="0"/>
                  <a:pt x="20" y="0"/>
                </a:cubicBezTo>
                <a:lnTo>
                  <a:pt x="647" y="0"/>
                </a:lnTo>
                <a:cubicBezTo>
                  <a:pt x="658" y="0"/>
                  <a:pt x="667" y="9"/>
                  <a:pt x="667" y="20"/>
                </a:cubicBezTo>
                <a:lnTo>
                  <a:pt x="667" y="85"/>
                </a:lnTo>
                <a:cubicBezTo>
                  <a:pt x="667" y="96"/>
                  <a:pt x="658" y="105"/>
                  <a:pt x="647" y="105"/>
                </a:cubicBezTo>
                <a:lnTo>
                  <a:pt x="607" y="105"/>
                </a:lnTo>
                <a:close/>
                <a:moveTo>
                  <a:pt x="567" y="105"/>
                </a:moveTo>
                <a:lnTo>
                  <a:pt x="100" y="105"/>
                </a:lnTo>
                <a:lnTo>
                  <a:pt x="100" y="483"/>
                </a:lnTo>
                <a:lnTo>
                  <a:pt x="567" y="483"/>
                </a:lnTo>
                <a:lnTo>
                  <a:pt x="567" y="105"/>
                </a:lnTo>
                <a:close/>
              </a:path>
            </a:pathLst>
          </a:custGeom>
          <a:solidFill>
            <a:schemeClr val="accent1"/>
          </a:solidFill>
          <a:ln>
            <a:noFill/>
          </a:ln>
        </p:spPr>
        <p:txBody>
          <a:bodyPr/>
          <a:lstStyle/>
          <a:p>
            <a:endParaRPr lang="zh-CN" altLang="en-US">
              <a:cs typeface="+mn-ea"/>
              <a:sym typeface="+mn-lt"/>
            </a:endParaRPr>
          </a:p>
        </p:txBody>
      </p:sp>
      <p:pic>
        <p:nvPicPr>
          <p:cNvPr id="38" name="图片 37"/>
          <p:cNvPicPr>
            <a:picLocks noChangeAspect="1"/>
          </p:cNvPicPr>
          <p:nvPr/>
        </p:nvPicPr>
        <p:blipFill>
          <a:blip r:embed="rId3">
            <a:alphaModFix amt="20000"/>
          </a:blip>
          <a:stretch>
            <a:fillRect/>
          </a:stretch>
        </p:blipFill>
        <p:spPr>
          <a:xfrm>
            <a:off x="-428723" y="647876"/>
            <a:ext cx="3822700" cy="2540000"/>
          </a:xfrm>
          <a:prstGeom prst="rect">
            <a:avLst/>
          </a:prstGeom>
        </p:spPr>
      </p:pic>
      <p:pic>
        <p:nvPicPr>
          <p:cNvPr id="39" name="图片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730" y="2894120"/>
            <a:ext cx="7164288" cy="2669583"/>
          </a:xfrm>
          <a:prstGeom prst="rect">
            <a:avLst/>
          </a:prstGeom>
        </p:spPr>
      </p:pic>
    </p:spTree>
    <p:extLst>
      <p:ext uri="{BB962C8B-B14F-4D97-AF65-F5344CB8AC3E}">
        <p14:creationId xmlns:p14="http://schemas.microsoft.com/office/powerpoint/2010/main" val="1358580979"/>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8">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utoUpdateAnimBg="0"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a:alphaModFix amt="20000"/>
          </a:blip>
          <a:stretch>
            <a:fillRect/>
          </a:stretch>
        </p:blipFill>
        <p:spPr>
          <a:xfrm>
            <a:off x="437892" y="2712902"/>
            <a:ext cx="3822700" cy="2540000"/>
          </a:xfrm>
          <a:prstGeom prst="rect">
            <a:avLst/>
          </a:prstGeom>
        </p:spPr>
      </p:pic>
      <p:grpSp>
        <p:nvGrpSpPr>
          <p:cNvPr id="2" name="组合 1"/>
          <p:cNvGrpSpPr/>
          <p:nvPr/>
        </p:nvGrpSpPr>
        <p:grpSpPr>
          <a:xfrm>
            <a:off x="4027283" y="1930942"/>
            <a:ext cx="3924786" cy="3177660"/>
            <a:chOff x="10010" y="3376"/>
            <a:chExt cx="6183" cy="5006"/>
          </a:xfrm>
          <a:solidFill>
            <a:srgbClr val="C00000"/>
          </a:solidFill>
        </p:grpSpPr>
        <p:grpSp>
          <p:nvGrpSpPr>
            <p:cNvPr id="3" name="组合 2"/>
            <p:cNvGrpSpPr/>
            <p:nvPr/>
          </p:nvGrpSpPr>
          <p:grpSpPr>
            <a:xfrm>
              <a:off x="10541" y="3376"/>
              <a:ext cx="5005" cy="5006"/>
              <a:chOff x="6693740" y="2143760"/>
              <a:chExt cx="3178140" cy="3178698"/>
            </a:xfrm>
            <a:grpFill/>
          </p:grpSpPr>
          <p:sp>
            <p:nvSpPr>
              <p:cNvPr id="17" name="Freeform 7"/>
              <p:cNvSpPr/>
              <p:nvPr/>
            </p:nvSpPr>
            <p:spPr bwMode="auto">
              <a:xfrm rot="18900000">
                <a:off x="7789663" y="2143760"/>
                <a:ext cx="1514767" cy="1514767"/>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chemeClr val="accent1"/>
              </a:solidFill>
              <a:ln>
                <a:noFill/>
              </a:ln>
            </p:spPr>
            <p:txBody>
              <a:bodyPr vert="horz" wrap="square" lIns="91407" tIns="45703" rIns="91407" bIns="45703" numCol="1" anchor="t" anchorCtr="0" compatLnSpc="1"/>
              <a:lstStyle/>
              <a:p>
                <a:endParaRPr lang="ko-KR" altLang="en-US" sz="2400" dirty="0">
                  <a:solidFill>
                    <a:schemeClr val="tx1">
                      <a:lumMod val="50000"/>
                    </a:schemeClr>
                  </a:solidFill>
                  <a:latin typeface="Noto Sans S Chinese Regular" panose="020B0500000000000000" pitchFamily="34" charset="-122"/>
                  <a:cs typeface="Open Sans Light" panose="020B0306030504020204" pitchFamily="34" charset="0"/>
                </a:endParaRPr>
              </a:p>
            </p:txBody>
          </p:sp>
          <p:grpSp>
            <p:nvGrpSpPr>
              <p:cNvPr id="18" name="Group 506"/>
              <p:cNvGrpSpPr/>
              <p:nvPr/>
            </p:nvGrpSpPr>
            <p:grpSpPr bwMode="auto">
              <a:xfrm>
                <a:off x="8390549" y="2813034"/>
                <a:ext cx="268294" cy="312622"/>
                <a:chOff x="0" y="0"/>
                <a:chExt cx="495" cy="574"/>
              </a:xfrm>
              <a:grpFill/>
            </p:grpSpPr>
            <p:sp>
              <p:nvSpPr>
                <p:cNvPr id="19" name="AutoShape 504"/>
                <p:cNvSpPr/>
                <p:nvPr/>
              </p:nvSpPr>
              <p:spPr bwMode="auto">
                <a:xfrm>
                  <a:off x="0" y="0"/>
                  <a:ext cx="495" cy="57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w 21600"/>
                    <a:gd name="T41" fmla="*/ 0 h 21600"/>
                    <a:gd name="T42" fmla="*/ 0 w 21600"/>
                    <a:gd name="T43" fmla="*/ 0 h 21600"/>
                    <a:gd name="T44" fmla="*/ 0 w 21600"/>
                    <a:gd name="T45" fmla="*/ 0 h 21600"/>
                    <a:gd name="T46" fmla="*/ 0 w 21600"/>
                    <a:gd name="T47" fmla="*/ 0 h 21600"/>
                    <a:gd name="T48" fmla="*/ 0 w 21600"/>
                    <a:gd name="T49" fmla="*/ 0 h 21600"/>
                    <a:gd name="T50" fmla="*/ 0 w 21600"/>
                    <a:gd name="T51" fmla="*/ 0 h 21600"/>
                    <a:gd name="T52" fmla="*/ 0 w 21600"/>
                    <a:gd name="T53" fmla="*/ 0 h 21600"/>
                    <a:gd name="T54" fmla="*/ 0 w 21600"/>
                    <a:gd name="T55" fmla="*/ 0 h 21600"/>
                    <a:gd name="T56" fmla="*/ 0 w 21600"/>
                    <a:gd name="T57" fmla="*/ 0 h 21600"/>
                    <a:gd name="T58" fmla="*/ 0 w 21600"/>
                    <a:gd name="T59" fmla="*/ 0 h 21600"/>
                    <a:gd name="T60" fmla="*/ 0 w 21600"/>
                    <a:gd name="T61" fmla="*/ 0 h 21600"/>
                    <a:gd name="T62" fmla="*/ 0 w 21600"/>
                    <a:gd name="T63" fmla="*/ 0 h 21600"/>
                    <a:gd name="T64" fmla="*/ 0 w 21600"/>
                    <a:gd name="T65" fmla="*/ 0 h 21600"/>
                    <a:gd name="T66" fmla="*/ 0 w 21600"/>
                    <a:gd name="T67" fmla="*/ 0 h 21600"/>
                    <a:gd name="T68" fmla="*/ 0 w 21600"/>
                    <a:gd name="T69" fmla="*/ 0 h 21600"/>
                    <a:gd name="T70" fmla="*/ 0 w 21600"/>
                    <a:gd name="T71" fmla="*/ 0 h 21600"/>
                    <a:gd name="T72" fmla="*/ 0 w 21600"/>
                    <a:gd name="T73" fmla="*/ 0 h 21600"/>
                    <a:gd name="T74" fmla="*/ 0 w 21600"/>
                    <a:gd name="T75" fmla="*/ 0 h 21600"/>
                    <a:gd name="T76" fmla="*/ 0 w 21600"/>
                    <a:gd name="T77" fmla="*/ 0 h 21600"/>
                    <a:gd name="T78" fmla="*/ 0 w 21600"/>
                    <a:gd name="T79" fmla="*/ 0 h 21600"/>
                    <a:gd name="T80" fmla="*/ 0 w 21600"/>
                    <a:gd name="T81" fmla="*/ 0 h 21600"/>
                    <a:gd name="T82" fmla="*/ 0 w 21600"/>
                    <a:gd name="T83" fmla="*/ 0 h 21600"/>
                    <a:gd name="T84" fmla="*/ 0 w 21600"/>
                    <a:gd name="T85" fmla="*/ 0 h 21600"/>
                    <a:gd name="T86" fmla="*/ 0 w 21600"/>
                    <a:gd name="T87" fmla="*/ 0 h 21600"/>
                    <a:gd name="T88" fmla="*/ 0 w 21600"/>
                    <a:gd name="T89" fmla="*/ 0 h 21600"/>
                    <a:gd name="T90" fmla="*/ 0 w 21600"/>
                    <a:gd name="T91" fmla="*/ 0 h 21600"/>
                    <a:gd name="T92" fmla="*/ 0 w 21600"/>
                    <a:gd name="T93" fmla="*/ 0 h 216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1600" h="21600">
                      <a:moveTo>
                        <a:pt x="19055" y="2989"/>
                      </a:moveTo>
                      <a:lnTo>
                        <a:pt x="19055" y="1827"/>
                      </a:lnTo>
                      <a:cubicBezTo>
                        <a:pt x="19055" y="683"/>
                        <a:pt x="18218" y="0"/>
                        <a:pt x="16814" y="0"/>
                      </a:cubicBezTo>
                      <a:cubicBezTo>
                        <a:pt x="15411" y="0"/>
                        <a:pt x="14573" y="683"/>
                        <a:pt x="14573" y="1827"/>
                      </a:cubicBezTo>
                      <a:lnTo>
                        <a:pt x="14573" y="2989"/>
                      </a:lnTo>
                      <a:lnTo>
                        <a:pt x="13055" y="2989"/>
                      </a:lnTo>
                      <a:lnTo>
                        <a:pt x="13055" y="1827"/>
                      </a:lnTo>
                      <a:cubicBezTo>
                        <a:pt x="13055" y="683"/>
                        <a:pt x="12217" y="0"/>
                        <a:pt x="10814" y="0"/>
                      </a:cubicBezTo>
                      <a:cubicBezTo>
                        <a:pt x="9411" y="0"/>
                        <a:pt x="8573" y="683"/>
                        <a:pt x="8573" y="1827"/>
                      </a:cubicBezTo>
                      <a:lnTo>
                        <a:pt x="8573" y="2989"/>
                      </a:lnTo>
                      <a:lnTo>
                        <a:pt x="7055" y="2989"/>
                      </a:lnTo>
                      <a:lnTo>
                        <a:pt x="7055" y="1827"/>
                      </a:lnTo>
                      <a:cubicBezTo>
                        <a:pt x="7055" y="683"/>
                        <a:pt x="6217" y="0"/>
                        <a:pt x="4814" y="0"/>
                      </a:cubicBezTo>
                      <a:cubicBezTo>
                        <a:pt x="3410" y="0"/>
                        <a:pt x="2573" y="683"/>
                        <a:pt x="2573" y="1827"/>
                      </a:cubicBezTo>
                      <a:lnTo>
                        <a:pt x="2573" y="2989"/>
                      </a:lnTo>
                      <a:lnTo>
                        <a:pt x="0" y="2989"/>
                      </a:lnTo>
                      <a:lnTo>
                        <a:pt x="0" y="21600"/>
                      </a:lnTo>
                      <a:lnTo>
                        <a:pt x="21600" y="21600"/>
                      </a:lnTo>
                      <a:lnTo>
                        <a:pt x="21600" y="2989"/>
                      </a:lnTo>
                      <a:lnTo>
                        <a:pt x="19055" y="2989"/>
                      </a:lnTo>
                      <a:close/>
                      <a:moveTo>
                        <a:pt x="15773" y="1827"/>
                      </a:moveTo>
                      <a:cubicBezTo>
                        <a:pt x="15773" y="1263"/>
                        <a:pt x="16074" y="1034"/>
                        <a:pt x="16814" y="1034"/>
                      </a:cubicBezTo>
                      <a:cubicBezTo>
                        <a:pt x="17555" y="1034"/>
                        <a:pt x="17855" y="1263"/>
                        <a:pt x="17855" y="1827"/>
                      </a:cubicBezTo>
                      <a:lnTo>
                        <a:pt x="17855" y="4935"/>
                      </a:lnTo>
                      <a:cubicBezTo>
                        <a:pt x="17855" y="5499"/>
                        <a:pt x="17555" y="5728"/>
                        <a:pt x="16814" y="5728"/>
                      </a:cubicBezTo>
                      <a:cubicBezTo>
                        <a:pt x="16074" y="5728"/>
                        <a:pt x="15773" y="5499"/>
                        <a:pt x="15773" y="4935"/>
                      </a:cubicBezTo>
                      <a:lnTo>
                        <a:pt x="15773" y="1827"/>
                      </a:lnTo>
                      <a:close/>
                      <a:moveTo>
                        <a:pt x="9774" y="1827"/>
                      </a:moveTo>
                      <a:cubicBezTo>
                        <a:pt x="9774" y="1263"/>
                        <a:pt x="10074" y="1034"/>
                        <a:pt x="10814" y="1034"/>
                      </a:cubicBezTo>
                      <a:cubicBezTo>
                        <a:pt x="11555" y="1034"/>
                        <a:pt x="11855" y="1263"/>
                        <a:pt x="11855" y="1827"/>
                      </a:cubicBezTo>
                      <a:lnTo>
                        <a:pt x="11855" y="4935"/>
                      </a:lnTo>
                      <a:cubicBezTo>
                        <a:pt x="11855" y="5499"/>
                        <a:pt x="11555" y="5728"/>
                        <a:pt x="10814" y="5728"/>
                      </a:cubicBezTo>
                      <a:cubicBezTo>
                        <a:pt x="10074" y="5728"/>
                        <a:pt x="9774" y="5499"/>
                        <a:pt x="9774" y="4935"/>
                      </a:cubicBezTo>
                      <a:lnTo>
                        <a:pt x="9774" y="1827"/>
                      </a:lnTo>
                      <a:close/>
                      <a:moveTo>
                        <a:pt x="3774" y="1827"/>
                      </a:moveTo>
                      <a:cubicBezTo>
                        <a:pt x="3774" y="1263"/>
                        <a:pt x="4074" y="1034"/>
                        <a:pt x="4814" y="1034"/>
                      </a:cubicBezTo>
                      <a:cubicBezTo>
                        <a:pt x="5555" y="1034"/>
                        <a:pt x="5855" y="1263"/>
                        <a:pt x="5855" y="1827"/>
                      </a:cubicBezTo>
                      <a:lnTo>
                        <a:pt x="5855" y="4935"/>
                      </a:lnTo>
                      <a:cubicBezTo>
                        <a:pt x="5855" y="5499"/>
                        <a:pt x="5555" y="5728"/>
                        <a:pt x="4814" y="5728"/>
                      </a:cubicBezTo>
                      <a:cubicBezTo>
                        <a:pt x="4074" y="5728"/>
                        <a:pt x="3774" y="5499"/>
                        <a:pt x="3774" y="4935"/>
                      </a:cubicBezTo>
                      <a:lnTo>
                        <a:pt x="3774" y="1827"/>
                      </a:lnTo>
                      <a:close/>
                      <a:moveTo>
                        <a:pt x="19801" y="20049"/>
                      </a:moveTo>
                      <a:lnTo>
                        <a:pt x="1801" y="20049"/>
                      </a:lnTo>
                      <a:lnTo>
                        <a:pt x="1801" y="7125"/>
                      </a:lnTo>
                      <a:lnTo>
                        <a:pt x="19801" y="7125"/>
                      </a:lnTo>
                      <a:lnTo>
                        <a:pt x="19801" y="20049"/>
                      </a:lnTo>
                      <a:close/>
                      <a:moveTo>
                        <a:pt x="19801" y="20049"/>
                      </a:moveTo>
                    </a:path>
                  </a:pathLst>
                </a:custGeom>
                <a:solidFill>
                  <a:schemeClr val="bg1"/>
                </a:solidFill>
                <a:ln>
                  <a:noFill/>
                </a:ln>
              </p:spPr>
              <p:txBody>
                <a:bodyPr lIns="0" tIns="0" rIns="0" bIns="0"/>
                <a:lstStyle/>
                <a:p>
                  <a:endParaRPr lang="en-US" sz="2400" dirty="0">
                    <a:solidFill>
                      <a:schemeClr val="tx1">
                        <a:lumMod val="50000"/>
                      </a:schemeClr>
                    </a:solidFill>
                    <a:latin typeface="Noto Sans S Chinese Regular" panose="020B0500000000000000" pitchFamily="34" charset="-122"/>
                    <a:ea typeface="Noto Sans S Chinese Regular" panose="020B0500000000000000" pitchFamily="34" charset="-122"/>
                    <a:cs typeface="Open Sans Light" panose="020B0306030504020204" pitchFamily="34" charset="0"/>
                  </a:endParaRPr>
                </a:p>
              </p:txBody>
            </p:sp>
            <p:sp>
              <p:nvSpPr>
                <p:cNvPr id="20" name="AutoShape 505"/>
                <p:cNvSpPr/>
                <p:nvPr/>
              </p:nvSpPr>
              <p:spPr bwMode="auto">
                <a:xfrm>
                  <a:off x="96" y="248"/>
                  <a:ext cx="308" cy="226"/>
                </a:xfrm>
                <a:custGeom>
                  <a:avLst/>
                  <a:gdLst>
                    <a:gd name="T0" fmla="*/ 0 w 21432"/>
                    <a:gd name="T1" fmla="*/ 0 h 21485"/>
                    <a:gd name="T2" fmla="*/ 0 w 21432"/>
                    <a:gd name="T3" fmla="*/ 0 h 21485"/>
                    <a:gd name="T4" fmla="*/ 0 w 21432"/>
                    <a:gd name="T5" fmla="*/ 0 h 21485"/>
                    <a:gd name="T6" fmla="*/ 0 w 21432"/>
                    <a:gd name="T7" fmla="*/ 0 h 21485"/>
                    <a:gd name="T8" fmla="*/ 0 w 21432"/>
                    <a:gd name="T9" fmla="*/ 0 h 21485"/>
                    <a:gd name="T10" fmla="*/ 0 w 21432"/>
                    <a:gd name="T11" fmla="*/ 0 h 21485"/>
                    <a:gd name="T12" fmla="*/ 0 w 21432"/>
                    <a:gd name="T13" fmla="*/ 0 h 21485"/>
                    <a:gd name="T14" fmla="*/ 0 w 21432"/>
                    <a:gd name="T15" fmla="*/ 0 h 21485"/>
                    <a:gd name="T16" fmla="*/ 0 w 21432"/>
                    <a:gd name="T17" fmla="*/ 0 h 21485"/>
                    <a:gd name="T18" fmla="*/ 0 w 21432"/>
                    <a:gd name="T19" fmla="*/ 0 h 21485"/>
                    <a:gd name="T20" fmla="*/ 0 w 21432"/>
                    <a:gd name="T21" fmla="*/ 0 h 21485"/>
                    <a:gd name="T22" fmla="*/ 0 w 21432"/>
                    <a:gd name="T23" fmla="*/ 0 h 21485"/>
                    <a:gd name="T24" fmla="*/ 0 w 21432"/>
                    <a:gd name="T25" fmla="*/ 0 h 21485"/>
                    <a:gd name="T26" fmla="*/ 0 w 21432"/>
                    <a:gd name="T27" fmla="*/ 0 h 21485"/>
                    <a:gd name="T28" fmla="*/ 0 w 21432"/>
                    <a:gd name="T29" fmla="*/ 0 h 21485"/>
                    <a:gd name="T30" fmla="*/ 0 w 21432"/>
                    <a:gd name="T31" fmla="*/ 0 h 214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432" h="21485">
                      <a:moveTo>
                        <a:pt x="5697" y="20658"/>
                      </a:moveTo>
                      <a:cubicBezTo>
                        <a:pt x="6029" y="21113"/>
                        <a:pt x="6687" y="21485"/>
                        <a:pt x="7159" y="21485"/>
                      </a:cubicBezTo>
                      <a:lnTo>
                        <a:pt x="8158" y="21485"/>
                      </a:lnTo>
                      <a:cubicBezTo>
                        <a:pt x="8628" y="21485"/>
                        <a:pt x="9287" y="21114"/>
                        <a:pt x="9620" y="20658"/>
                      </a:cubicBezTo>
                      <a:lnTo>
                        <a:pt x="21184" y="4870"/>
                      </a:lnTo>
                      <a:cubicBezTo>
                        <a:pt x="21517" y="4416"/>
                        <a:pt x="21516" y="3674"/>
                        <a:pt x="21181" y="3221"/>
                      </a:cubicBezTo>
                      <a:lnTo>
                        <a:pt x="19049" y="338"/>
                      </a:lnTo>
                      <a:cubicBezTo>
                        <a:pt x="18714" y="-115"/>
                        <a:pt x="18168" y="-113"/>
                        <a:pt x="17836" y="342"/>
                      </a:cubicBezTo>
                      <a:lnTo>
                        <a:pt x="8299" y="13362"/>
                      </a:lnTo>
                      <a:cubicBezTo>
                        <a:pt x="7966" y="13816"/>
                        <a:pt x="7421" y="13817"/>
                        <a:pt x="7087" y="13362"/>
                      </a:cubicBezTo>
                      <a:lnTo>
                        <a:pt x="3607" y="8633"/>
                      </a:lnTo>
                      <a:cubicBezTo>
                        <a:pt x="3273" y="8179"/>
                        <a:pt x="2728" y="8179"/>
                        <a:pt x="2394" y="8635"/>
                      </a:cubicBezTo>
                      <a:lnTo>
                        <a:pt x="251" y="11554"/>
                      </a:lnTo>
                      <a:cubicBezTo>
                        <a:pt x="-82" y="12008"/>
                        <a:pt x="-83" y="12751"/>
                        <a:pt x="249" y="13206"/>
                      </a:cubicBezTo>
                      <a:lnTo>
                        <a:pt x="5697" y="20658"/>
                      </a:lnTo>
                      <a:close/>
                      <a:moveTo>
                        <a:pt x="5697" y="20658"/>
                      </a:moveTo>
                    </a:path>
                  </a:pathLst>
                </a:custGeom>
                <a:solidFill>
                  <a:schemeClr val="bg1"/>
                </a:solidFill>
                <a:ln>
                  <a:noFill/>
                </a:ln>
              </p:spPr>
              <p:txBody>
                <a:bodyPr lIns="0" tIns="0" rIns="0" bIns="0"/>
                <a:lstStyle/>
                <a:p>
                  <a:endParaRPr lang="en-US" sz="2400" dirty="0">
                    <a:solidFill>
                      <a:schemeClr val="tx1">
                        <a:lumMod val="50000"/>
                      </a:schemeClr>
                    </a:solidFill>
                    <a:latin typeface="Noto Sans S Chinese Regular" panose="020B0500000000000000" pitchFamily="34" charset="-122"/>
                    <a:ea typeface="Noto Sans S Chinese Regular" panose="020B0500000000000000" pitchFamily="34" charset="-122"/>
                    <a:cs typeface="Open Sans Light" panose="020B0306030504020204" pitchFamily="34" charset="0"/>
                  </a:endParaRPr>
                </a:p>
              </p:txBody>
            </p:sp>
          </p:grpSp>
          <p:sp>
            <p:nvSpPr>
              <p:cNvPr id="22" name="Freeform 6"/>
              <p:cNvSpPr/>
              <p:nvPr/>
            </p:nvSpPr>
            <p:spPr bwMode="auto">
              <a:xfrm rot="18900000">
                <a:off x="8354413" y="3240636"/>
                <a:ext cx="1517467" cy="1514767"/>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chemeClr val="accent2"/>
              </a:solidFill>
              <a:ln>
                <a:noFill/>
              </a:ln>
            </p:spPr>
            <p:txBody>
              <a:bodyPr vert="horz" wrap="square" lIns="91407" tIns="45703" rIns="91407" bIns="45703" numCol="1" anchor="t" anchorCtr="0" compatLnSpc="1"/>
              <a:lstStyle/>
              <a:p>
                <a:endParaRPr lang="ko-KR" altLang="en-US" sz="2400" dirty="0">
                  <a:solidFill>
                    <a:schemeClr val="tx1">
                      <a:lumMod val="50000"/>
                    </a:schemeClr>
                  </a:solidFill>
                  <a:latin typeface="Noto Sans S Chinese Regular" panose="020B0500000000000000" pitchFamily="34" charset="-122"/>
                  <a:cs typeface="Open Sans Light" panose="020B0306030504020204" pitchFamily="34" charset="0"/>
                </a:endParaRPr>
              </a:p>
            </p:txBody>
          </p:sp>
          <p:grpSp>
            <p:nvGrpSpPr>
              <p:cNvPr id="23" name="Group 675"/>
              <p:cNvGrpSpPr/>
              <p:nvPr/>
            </p:nvGrpSpPr>
            <p:grpSpPr bwMode="auto">
              <a:xfrm>
                <a:off x="8988240" y="3818508"/>
                <a:ext cx="200172" cy="346450"/>
                <a:chOff x="0" y="0"/>
                <a:chExt cx="332" cy="579"/>
              </a:xfrm>
              <a:grpFill/>
            </p:grpSpPr>
            <p:sp>
              <p:nvSpPr>
                <p:cNvPr id="24" name="AutoShape 673"/>
                <p:cNvSpPr/>
                <p:nvPr/>
              </p:nvSpPr>
              <p:spPr bwMode="auto">
                <a:xfrm>
                  <a:off x="72" y="440"/>
                  <a:ext cx="146" cy="139"/>
                </a:xfrm>
                <a:custGeom>
                  <a:avLst/>
                  <a:gdLst>
                    <a:gd name="T0" fmla="*/ 0 w 21558"/>
                    <a:gd name="T1" fmla="*/ 0 h 21579"/>
                    <a:gd name="T2" fmla="*/ 0 w 21558"/>
                    <a:gd name="T3" fmla="*/ 0 h 21579"/>
                    <a:gd name="T4" fmla="*/ 0 w 21558"/>
                    <a:gd name="T5" fmla="*/ 0 h 21579"/>
                    <a:gd name="T6" fmla="*/ 0 w 21558"/>
                    <a:gd name="T7" fmla="*/ 0 h 21579"/>
                    <a:gd name="T8" fmla="*/ 0 w 21558"/>
                    <a:gd name="T9" fmla="*/ 0 h 21579"/>
                    <a:gd name="T10" fmla="*/ 0 w 21558"/>
                    <a:gd name="T11" fmla="*/ 0 h 21579"/>
                    <a:gd name="T12" fmla="*/ 0 w 21558"/>
                    <a:gd name="T13" fmla="*/ 0 h 21579"/>
                    <a:gd name="T14" fmla="*/ 0 w 21558"/>
                    <a:gd name="T15" fmla="*/ 0 h 21579"/>
                    <a:gd name="T16" fmla="*/ 0 w 21558"/>
                    <a:gd name="T17" fmla="*/ 0 h 21579"/>
                    <a:gd name="T18" fmla="*/ 0 w 21558"/>
                    <a:gd name="T19" fmla="*/ 0 h 21579"/>
                    <a:gd name="T20" fmla="*/ 0 w 21558"/>
                    <a:gd name="T21" fmla="*/ 0 h 215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558" h="21579">
                      <a:moveTo>
                        <a:pt x="10672" y="0"/>
                      </a:moveTo>
                      <a:cubicBezTo>
                        <a:pt x="7687" y="-11"/>
                        <a:pt x="5001" y="939"/>
                        <a:pt x="3015" y="2897"/>
                      </a:cubicBezTo>
                      <a:cubicBezTo>
                        <a:pt x="988" y="4854"/>
                        <a:pt x="-20" y="7648"/>
                        <a:pt x="0" y="10734"/>
                      </a:cubicBezTo>
                      <a:cubicBezTo>
                        <a:pt x="-21" y="13826"/>
                        <a:pt x="988" y="16619"/>
                        <a:pt x="3001" y="18615"/>
                      </a:cubicBezTo>
                      <a:cubicBezTo>
                        <a:pt x="4966" y="20603"/>
                        <a:pt x="7635" y="21579"/>
                        <a:pt x="10598" y="21579"/>
                      </a:cubicBezTo>
                      <a:cubicBezTo>
                        <a:pt x="10623" y="21579"/>
                        <a:pt x="10645" y="21579"/>
                        <a:pt x="10671" y="21577"/>
                      </a:cubicBezTo>
                      <a:cubicBezTo>
                        <a:pt x="13785" y="21589"/>
                        <a:pt x="16552" y="20640"/>
                        <a:pt x="18558" y="18609"/>
                      </a:cubicBezTo>
                      <a:cubicBezTo>
                        <a:pt x="20570" y="16619"/>
                        <a:pt x="21579" y="13826"/>
                        <a:pt x="21558" y="10734"/>
                      </a:cubicBezTo>
                      <a:cubicBezTo>
                        <a:pt x="21579" y="7647"/>
                        <a:pt x="20570" y="4854"/>
                        <a:pt x="18543" y="2897"/>
                      </a:cubicBezTo>
                      <a:cubicBezTo>
                        <a:pt x="16529" y="918"/>
                        <a:pt x="13778" y="-11"/>
                        <a:pt x="10672" y="0"/>
                      </a:cubicBezTo>
                      <a:close/>
                      <a:moveTo>
                        <a:pt x="10672" y="0"/>
                      </a:moveTo>
                    </a:path>
                  </a:pathLst>
                </a:custGeom>
                <a:solidFill>
                  <a:schemeClr val="bg1"/>
                </a:solidFill>
                <a:ln>
                  <a:noFill/>
                </a:ln>
              </p:spPr>
              <p:txBody>
                <a:bodyPr lIns="0" tIns="0" rIns="0" bIns="0"/>
                <a:lstStyle/>
                <a:p>
                  <a:endParaRPr lang="en-US" sz="2400" dirty="0">
                    <a:solidFill>
                      <a:schemeClr val="tx1">
                        <a:lumMod val="50000"/>
                      </a:schemeClr>
                    </a:solidFill>
                    <a:latin typeface="Noto Sans S Chinese Regular" panose="020B0500000000000000" pitchFamily="34" charset="-122"/>
                    <a:ea typeface="Noto Sans S Chinese Regular" panose="020B0500000000000000" pitchFamily="34" charset="-122"/>
                    <a:cs typeface="Open Sans Light" panose="020B0306030504020204" pitchFamily="34" charset="0"/>
                  </a:endParaRPr>
                </a:p>
              </p:txBody>
            </p:sp>
            <p:sp>
              <p:nvSpPr>
                <p:cNvPr id="25" name="AutoShape 674"/>
                <p:cNvSpPr/>
                <p:nvPr/>
              </p:nvSpPr>
              <p:spPr bwMode="auto">
                <a:xfrm>
                  <a:off x="0" y="0"/>
                  <a:ext cx="332" cy="403"/>
                </a:xfrm>
                <a:custGeom>
                  <a:avLst/>
                  <a:gdLst>
                    <a:gd name="T0" fmla="*/ 0 w 21588"/>
                    <a:gd name="T1" fmla="*/ 0 h 21598"/>
                    <a:gd name="T2" fmla="*/ 0 w 21588"/>
                    <a:gd name="T3" fmla="*/ 0 h 21598"/>
                    <a:gd name="T4" fmla="*/ 0 w 21588"/>
                    <a:gd name="T5" fmla="*/ 0 h 21598"/>
                    <a:gd name="T6" fmla="*/ 0 w 21588"/>
                    <a:gd name="T7" fmla="*/ 0 h 21598"/>
                    <a:gd name="T8" fmla="*/ 0 w 21588"/>
                    <a:gd name="T9" fmla="*/ 0 h 21598"/>
                    <a:gd name="T10" fmla="*/ 0 w 21588"/>
                    <a:gd name="T11" fmla="*/ 0 h 21598"/>
                    <a:gd name="T12" fmla="*/ 0 w 21588"/>
                    <a:gd name="T13" fmla="*/ 0 h 21598"/>
                    <a:gd name="T14" fmla="*/ 0 w 21588"/>
                    <a:gd name="T15" fmla="*/ 0 h 21598"/>
                    <a:gd name="T16" fmla="*/ 0 w 21588"/>
                    <a:gd name="T17" fmla="*/ 0 h 21598"/>
                    <a:gd name="T18" fmla="*/ 0 w 21588"/>
                    <a:gd name="T19" fmla="*/ 0 h 21598"/>
                    <a:gd name="T20" fmla="*/ 0 w 21588"/>
                    <a:gd name="T21" fmla="*/ 0 h 21598"/>
                    <a:gd name="T22" fmla="*/ 0 w 21588"/>
                    <a:gd name="T23" fmla="*/ 0 h 21598"/>
                    <a:gd name="T24" fmla="*/ 0 w 21588"/>
                    <a:gd name="T25" fmla="*/ 0 h 21598"/>
                    <a:gd name="T26" fmla="*/ 0 w 21588"/>
                    <a:gd name="T27" fmla="*/ 0 h 21598"/>
                    <a:gd name="T28" fmla="*/ 0 w 21588"/>
                    <a:gd name="T29" fmla="*/ 0 h 21598"/>
                    <a:gd name="T30" fmla="*/ 0 w 21588"/>
                    <a:gd name="T31" fmla="*/ 0 h 21598"/>
                    <a:gd name="T32" fmla="*/ 0 w 21588"/>
                    <a:gd name="T33" fmla="*/ 0 h 21598"/>
                    <a:gd name="T34" fmla="*/ 0 w 21588"/>
                    <a:gd name="T35" fmla="*/ 0 h 21598"/>
                    <a:gd name="T36" fmla="*/ 0 w 21588"/>
                    <a:gd name="T37" fmla="*/ 0 h 21598"/>
                    <a:gd name="T38" fmla="*/ 0 w 21588"/>
                    <a:gd name="T39" fmla="*/ 0 h 21598"/>
                    <a:gd name="T40" fmla="*/ 0 w 21588"/>
                    <a:gd name="T41" fmla="*/ 0 h 21598"/>
                    <a:gd name="T42" fmla="*/ 0 w 21588"/>
                    <a:gd name="T43" fmla="*/ 0 h 21598"/>
                    <a:gd name="T44" fmla="*/ 0 w 21588"/>
                    <a:gd name="T45" fmla="*/ 0 h 21598"/>
                    <a:gd name="T46" fmla="*/ 0 w 21588"/>
                    <a:gd name="T47" fmla="*/ 0 h 21598"/>
                    <a:gd name="T48" fmla="*/ 0 w 21588"/>
                    <a:gd name="T49" fmla="*/ 0 h 21598"/>
                    <a:gd name="T50" fmla="*/ 0 w 21588"/>
                    <a:gd name="T51" fmla="*/ 0 h 21598"/>
                    <a:gd name="T52" fmla="*/ 0 w 21588"/>
                    <a:gd name="T53" fmla="*/ 0 h 21598"/>
                    <a:gd name="T54" fmla="*/ 0 w 21588"/>
                    <a:gd name="T55" fmla="*/ 0 h 21598"/>
                    <a:gd name="T56" fmla="*/ 0 w 21588"/>
                    <a:gd name="T57" fmla="*/ 0 h 21598"/>
                    <a:gd name="T58" fmla="*/ 0 w 21588"/>
                    <a:gd name="T59" fmla="*/ 0 h 21598"/>
                    <a:gd name="T60" fmla="*/ 0 w 21588"/>
                    <a:gd name="T61" fmla="*/ 0 h 21598"/>
                    <a:gd name="T62" fmla="*/ 0 w 21588"/>
                    <a:gd name="T63" fmla="*/ 0 h 215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588" h="21598">
                      <a:moveTo>
                        <a:pt x="18735" y="1984"/>
                      </a:moveTo>
                      <a:cubicBezTo>
                        <a:pt x="16837" y="637"/>
                        <a:pt x="14244" y="-2"/>
                        <a:pt x="11088" y="0"/>
                      </a:cubicBezTo>
                      <a:cubicBezTo>
                        <a:pt x="8763" y="0"/>
                        <a:pt x="6747" y="232"/>
                        <a:pt x="5037" y="716"/>
                      </a:cubicBezTo>
                      <a:cubicBezTo>
                        <a:pt x="3380" y="1186"/>
                        <a:pt x="1899" y="1786"/>
                        <a:pt x="606" y="2518"/>
                      </a:cubicBezTo>
                      <a:lnTo>
                        <a:pt x="0" y="2860"/>
                      </a:lnTo>
                      <a:lnTo>
                        <a:pt x="3190" y="7921"/>
                      </a:lnTo>
                      <a:lnTo>
                        <a:pt x="3960" y="7481"/>
                      </a:lnTo>
                      <a:cubicBezTo>
                        <a:pt x="4344" y="7262"/>
                        <a:pt x="4790" y="7044"/>
                        <a:pt x="5297" y="6828"/>
                      </a:cubicBezTo>
                      <a:cubicBezTo>
                        <a:pt x="5796" y="6615"/>
                        <a:pt x="6319" y="6428"/>
                        <a:pt x="6868" y="6263"/>
                      </a:cubicBezTo>
                      <a:cubicBezTo>
                        <a:pt x="7410" y="6104"/>
                        <a:pt x="7951" y="5978"/>
                        <a:pt x="8490" y="5890"/>
                      </a:cubicBezTo>
                      <a:cubicBezTo>
                        <a:pt x="9020" y="5805"/>
                        <a:pt x="9518" y="5766"/>
                        <a:pt x="9973" y="5766"/>
                      </a:cubicBezTo>
                      <a:cubicBezTo>
                        <a:pt x="11485" y="5760"/>
                        <a:pt x="12366" y="6045"/>
                        <a:pt x="12729" y="6385"/>
                      </a:cubicBezTo>
                      <a:cubicBezTo>
                        <a:pt x="13194" y="6804"/>
                        <a:pt x="13449" y="7349"/>
                        <a:pt x="13455" y="8160"/>
                      </a:cubicBezTo>
                      <a:cubicBezTo>
                        <a:pt x="13451" y="8771"/>
                        <a:pt x="13281" y="9244"/>
                        <a:pt x="12963" y="9641"/>
                      </a:cubicBezTo>
                      <a:cubicBezTo>
                        <a:pt x="12584" y="10110"/>
                        <a:pt x="12107" y="10570"/>
                        <a:pt x="11516" y="11017"/>
                      </a:cubicBezTo>
                      <a:cubicBezTo>
                        <a:pt x="10896" y="11491"/>
                        <a:pt x="10225" y="11985"/>
                        <a:pt x="9504" y="12502"/>
                      </a:cubicBezTo>
                      <a:cubicBezTo>
                        <a:pt x="8719" y="13064"/>
                        <a:pt x="8024" y="13727"/>
                        <a:pt x="7421" y="14481"/>
                      </a:cubicBezTo>
                      <a:cubicBezTo>
                        <a:pt x="6799" y="15259"/>
                        <a:pt x="6323" y="16166"/>
                        <a:pt x="5983" y="17198"/>
                      </a:cubicBezTo>
                      <a:cubicBezTo>
                        <a:pt x="5743" y="17916"/>
                        <a:pt x="5631" y="18717"/>
                        <a:pt x="5631" y="19598"/>
                      </a:cubicBezTo>
                      <a:cubicBezTo>
                        <a:pt x="5631" y="20038"/>
                        <a:pt x="5661" y="20498"/>
                        <a:pt x="5715" y="20980"/>
                      </a:cubicBezTo>
                      <a:lnTo>
                        <a:pt x="5787" y="21598"/>
                      </a:lnTo>
                      <a:lnTo>
                        <a:pt x="6539" y="21598"/>
                      </a:lnTo>
                      <a:lnTo>
                        <a:pt x="12734" y="21598"/>
                      </a:lnTo>
                      <a:lnTo>
                        <a:pt x="12734" y="20915"/>
                      </a:lnTo>
                      <a:cubicBezTo>
                        <a:pt x="12734" y="19869"/>
                        <a:pt x="12947" y="19058"/>
                        <a:pt x="13319" y="18472"/>
                      </a:cubicBezTo>
                      <a:cubicBezTo>
                        <a:pt x="13735" y="17807"/>
                        <a:pt x="14237" y="17231"/>
                        <a:pt x="14824" y="16730"/>
                      </a:cubicBezTo>
                      <a:cubicBezTo>
                        <a:pt x="15436" y="16213"/>
                        <a:pt x="16115" y="15723"/>
                        <a:pt x="16856" y="15263"/>
                      </a:cubicBezTo>
                      <a:cubicBezTo>
                        <a:pt x="17679" y="14754"/>
                        <a:pt x="18434" y="14165"/>
                        <a:pt x="19117" y="13500"/>
                      </a:cubicBezTo>
                      <a:cubicBezTo>
                        <a:pt x="19827" y="12811"/>
                        <a:pt x="20413" y="11985"/>
                        <a:pt x="20876" y="11034"/>
                      </a:cubicBezTo>
                      <a:cubicBezTo>
                        <a:pt x="21363" y="10029"/>
                        <a:pt x="21588" y="8820"/>
                        <a:pt x="21588" y="7401"/>
                      </a:cubicBezTo>
                      <a:cubicBezTo>
                        <a:pt x="21600" y="5195"/>
                        <a:pt x="20632" y="3318"/>
                        <a:pt x="18735" y="1984"/>
                      </a:cubicBezTo>
                      <a:close/>
                      <a:moveTo>
                        <a:pt x="18735" y="1984"/>
                      </a:moveTo>
                    </a:path>
                  </a:pathLst>
                </a:custGeom>
                <a:solidFill>
                  <a:schemeClr val="bg1"/>
                </a:solidFill>
                <a:ln>
                  <a:noFill/>
                </a:ln>
              </p:spPr>
              <p:txBody>
                <a:bodyPr lIns="0" tIns="0" rIns="0" bIns="0"/>
                <a:lstStyle/>
                <a:p>
                  <a:endParaRPr lang="en-US" sz="2400" dirty="0">
                    <a:solidFill>
                      <a:schemeClr val="tx1">
                        <a:lumMod val="50000"/>
                      </a:schemeClr>
                    </a:solidFill>
                    <a:latin typeface="Noto Sans S Chinese Regular" panose="020B0500000000000000" pitchFamily="34" charset="-122"/>
                    <a:ea typeface="Noto Sans S Chinese Regular" panose="020B0500000000000000" pitchFamily="34" charset="-122"/>
                    <a:cs typeface="Open Sans Light" panose="020B0306030504020204" pitchFamily="34" charset="0"/>
                  </a:endParaRPr>
                </a:p>
              </p:txBody>
            </p:sp>
          </p:grpSp>
          <p:sp>
            <p:nvSpPr>
              <p:cNvPr id="27" name="Freeform 5"/>
              <p:cNvSpPr/>
              <p:nvPr/>
            </p:nvSpPr>
            <p:spPr bwMode="auto">
              <a:xfrm rot="18900000">
                <a:off x="7259840" y="3807691"/>
                <a:ext cx="1514767" cy="1514767"/>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chemeClr val="accent1"/>
              </a:solidFill>
              <a:ln>
                <a:noFill/>
              </a:ln>
            </p:spPr>
            <p:txBody>
              <a:bodyPr vert="horz" wrap="square" lIns="91407" tIns="45703" rIns="91407" bIns="45703" numCol="1" anchor="t" anchorCtr="0" compatLnSpc="1"/>
              <a:lstStyle/>
              <a:p>
                <a:endParaRPr lang="ko-KR" altLang="en-US" sz="2400" dirty="0">
                  <a:solidFill>
                    <a:schemeClr val="tx1">
                      <a:lumMod val="50000"/>
                    </a:schemeClr>
                  </a:solidFill>
                  <a:latin typeface="Noto Sans S Chinese Regular" panose="020B0500000000000000" pitchFamily="34" charset="-122"/>
                  <a:cs typeface="Open Sans Light" panose="020B0306030504020204" pitchFamily="34" charset="0"/>
                </a:endParaRPr>
              </a:p>
            </p:txBody>
          </p:sp>
          <p:grpSp>
            <p:nvGrpSpPr>
              <p:cNvPr id="28" name="Group 336"/>
              <p:cNvGrpSpPr/>
              <p:nvPr/>
            </p:nvGrpSpPr>
            <p:grpSpPr bwMode="auto">
              <a:xfrm>
                <a:off x="7832804" y="4381136"/>
                <a:ext cx="343885" cy="343885"/>
                <a:chOff x="0" y="0"/>
                <a:chExt cx="573" cy="574"/>
              </a:xfrm>
              <a:grpFill/>
            </p:grpSpPr>
            <p:sp>
              <p:nvSpPr>
                <p:cNvPr id="4" name="AutoShape 334"/>
                <p:cNvSpPr/>
                <p:nvPr/>
              </p:nvSpPr>
              <p:spPr bwMode="auto">
                <a:xfrm>
                  <a:off x="0" y="104"/>
                  <a:ext cx="470" cy="4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w 21600"/>
                    <a:gd name="T33" fmla="*/ 0 h 21600"/>
                    <a:gd name="T34" fmla="*/ 0 w 21600"/>
                    <a:gd name="T35" fmla="*/ 0 h 21600"/>
                    <a:gd name="T36" fmla="*/ 0 w 21600"/>
                    <a:gd name="T37" fmla="*/ 0 h 21600"/>
                    <a:gd name="T38" fmla="*/ 0 w 21600"/>
                    <a:gd name="T39" fmla="*/ 0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6781" y="0"/>
                      </a:moveTo>
                      <a:lnTo>
                        <a:pt x="2322" y="14460"/>
                      </a:lnTo>
                      <a:lnTo>
                        <a:pt x="2320" y="14460"/>
                      </a:lnTo>
                      <a:lnTo>
                        <a:pt x="2320" y="14462"/>
                      </a:lnTo>
                      <a:lnTo>
                        <a:pt x="2319" y="14462"/>
                      </a:lnTo>
                      <a:lnTo>
                        <a:pt x="2320" y="14462"/>
                      </a:lnTo>
                      <a:lnTo>
                        <a:pt x="0" y="21600"/>
                      </a:lnTo>
                      <a:lnTo>
                        <a:pt x="7138" y="19281"/>
                      </a:lnTo>
                      <a:lnTo>
                        <a:pt x="7138" y="19282"/>
                      </a:lnTo>
                      <a:lnTo>
                        <a:pt x="7139" y="19281"/>
                      </a:lnTo>
                      <a:lnTo>
                        <a:pt x="7140" y="19281"/>
                      </a:lnTo>
                      <a:lnTo>
                        <a:pt x="7140" y="19280"/>
                      </a:lnTo>
                      <a:lnTo>
                        <a:pt x="21600" y="4819"/>
                      </a:lnTo>
                      <a:lnTo>
                        <a:pt x="16781" y="0"/>
                      </a:lnTo>
                      <a:close/>
                      <a:moveTo>
                        <a:pt x="5635" y="15236"/>
                      </a:moveTo>
                      <a:lnTo>
                        <a:pt x="4841" y="14442"/>
                      </a:lnTo>
                      <a:lnTo>
                        <a:pt x="16794" y="2489"/>
                      </a:lnTo>
                      <a:lnTo>
                        <a:pt x="17588" y="3282"/>
                      </a:lnTo>
                      <a:lnTo>
                        <a:pt x="5635" y="15236"/>
                      </a:lnTo>
                      <a:close/>
                      <a:moveTo>
                        <a:pt x="5635" y="15236"/>
                      </a:moveTo>
                    </a:path>
                  </a:pathLst>
                </a:custGeom>
                <a:solidFill>
                  <a:schemeClr val="bg1"/>
                </a:solidFill>
                <a:ln>
                  <a:noFill/>
                </a:ln>
              </p:spPr>
              <p:txBody>
                <a:bodyPr lIns="0" tIns="0" rIns="0" bIns="0"/>
                <a:lstStyle/>
                <a:p>
                  <a:endParaRPr lang="en-US" sz="2400" dirty="0">
                    <a:solidFill>
                      <a:schemeClr val="tx1">
                        <a:lumMod val="50000"/>
                      </a:schemeClr>
                    </a:solidFill>
                    <a:latin typeface="Noto Sans S Chinese Regular" panose="020B0500000000000000" pitchFamily="34" charset="-122"/>
                    <a:ea typeface="Noto Sans S Chinese Regular" panose="020B0500000000000000" pitchFamily="34" charset="-122"/>
                    <a:cs typeface="Open Sans Light" panose="020B0306030504020204" pitchFamily="34" charset="0"/>
                  </a:endParaRPr>
                </a:p>
              </p:txBody>
            </p:sp>
            <p:sp>
              <p:nvSpPr>
                <p:cNvPr id="30" name="AutoShape 335"/>
                <p:cNvSpPr/>
                <p:nvPr/>
              </p:nvSpPr>
              <p:spPr bwMode="auto">
                <a:xfrm>
                  <a:off x="400" y="0"/>
                  <a:ext cx="173" cy="17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8577"/>
                      </a:moveTo>
                      <a:lnTo>
                        <a:pt x="8574" y="0"/>
                      </a:lnTo>
                      <a:lnTo>
                        <a:pt x="21600" y="13023"/>
                      </a:lnTo>
                      <a:lnTo>
                        <a:pt x="13026" y="21600"/>
                      </a:lnTo>
                      <a:lnTo>
                        <a:pt x="0" y="8577"/>
                      </a:lnTo>
                      <a:close/>
                      <a:moveTo>
                        <a:pt x="0" y="8577"/>
                      </a:moveTo>
                    </a:path>
                  </a:pathLst>
                </a:custGeom>
                <a:solidFill>
                  <a:schemeClr val="bg1"/>
                </a:solidFill>
                <a:ln>
                  <a:noFill/>
                </a:ln>
              </p:spPr>
              <p:txBody>
                <a:bodyPr lIns="0" tIns="0" rIns="0" bIns="0"/>
                <a:lstStyle/>
                <a:p>
                  <a:endParaRPr lang="en-US" sz="2400" dirty="0">
                    <a:solidFill>
                      <a:schemeClr val="tx1">
                        <a:lumMod val="50000"/>
                      </a:schemeClr>
                    </a:solidFill>
                    <a:latin typeface="Noto Sans S Chinese Regular" panose="020B0500000000000000" pitchFamily="34" charset="-122"/>
                    <a:ea typeface="Noto Sans S Chinese Regular" panose="020B0500000000000000" pitchFamily="34" charset="-122"/>
                    <a:cs typeface="Open Sans Light" panose="020B0306030504020204" pitchFamily="34" charset="0"/>
                  </a:endParaRPr>
                </a:p>
              </p:txBody>
            </p:sp>
          </p:grpSp>
          <p:sp>
            <p:nvSpPr>
              <p:cNvPr id="32" name="Freeform 8"/>
              <p:cNvSpPr/>
              <p:nvPr/>
            </p:nvSpPr>
            <p:spPr bwMode="auto">
              <a:xfrm rot="18900000">
                <a:off x="6693740" y="2710813"/>
                <a:ext cx="1514767" cy="1514767"/>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chemeClr val="accent2"/>
              </a:solidFill>
              <a:ln>
                <a:noFill/>
              </a:ln>
            </p:spPr>
            <p:txBody>
              <a:bodyPr vert="horz" wrap="square" lIns="91407" tIns="45703" rIns="91407" bIns="45703" numCol="1" anchor="t" anchorCtr="0" compatLnSpc="1"/>
              <a:lstStyle/>
              <a:p>
                <a:endParaRPr lang="ko-KR" altLang="en-US" sz="2400" dirty="0">
                  <a:solidFill>
                    <a:schemeClr val="tx1">
                      <a:lumMod val="50000"/>
                    </a:schemeClr>
                  </a:solidFill>
                  <a:latin typeface="Noto Sans S Chinese Regular" panose="020B0500000000000000" pitchFamily="34" charset="-122"/>
                  <a:cs typeface="Open Sans Light" panose="020B0306030504020204" pitchFamily="34" charset="0"/>
                </a:endParaRPr>
              </a:p>
            </p:txBody>
          </p:sp>
          <p:sp>
            <p:nvSpPr>
              <p:cNvPr id="33" name="AutoShape 116"/>
              <p:cNvSpPr/>
              <p:nvPr/>
            </p:nvSpPr>
            <p:spPr bwMode="auto">
              <a:xfrm>
                <a:off x="7300436" y="3374086"/>
                <a:ext cx="310524" cy="343885"/>
              </a:xfrm>
              <a:custGeom>
                <a:avLst/>
                <a:gdLst>
                  <a:gd name="T0" fmla="*/ 135095090 w 21600"/>
                  <a:gd name="T1" fmla="*/ 111587469 h 21600"/>
                  <a:gd name="T2" fmla="*/ 67547585 w 21600"/>
                  <a:gd name="T3" fmla="*/ 203194979 h 21600"/>
                  <a:gd name="T4" fmla="*/ 0 w 21600"/>
                  <a:gd name="T5" fmla="*/ 111587469 h 21600"/>
                  <a:gd name="T6" fmla="*/ 67547585 w 21600"/>
                  <a:gd name="T7" fmla="*/ 19980836 h 21600"/>
                  <a:gd name="T8" fmla="*/ 79099259 w 21600"/>
                  <a:gd name="T9" fmla="*/ 21335313 h 21600"/>
                  <a:gd name="T10" fmla="*/ 79099259 w 21600"/>
                  <a:gd name="T11" fmla="*/ 0 h 21600"/>
                  <a:gd name="T12" fmla="*/ 104335692 w 21600"/>
                  <a:gd name="T13" fmla="*/ 34298390 h 21600"/>
                  <a:gd name="T14" fmla="*/ 79099259 w 21600"/>
                  <a:gd name="T15" fmla="*/ 68662637 h 21600"/>
                  <a:gd name="T16" fmla="*/ 79099259 w 21600"/>
                  <a:gd name="T17" fmla="*/ 47317732 h 21600"/>
                  <a:gd name="T18" fmla="*/ 67547585 w 21600"/>
                  <a:gd name="T19" fmla="*/ 45427384 h 21600"/>
                  <a:gd name="T20" fmla="*/ 18763263 w 21600"/>
                  <a:gd name="T21" fmla="*/ 111587469 h 21600"/>
                  <a:gd name="T22" fmla="*/ 67547585 w 21600"/>
                  <a:gd name="T23" fmla="*/ 177748431 h 21600"/>
                  <a:gd name="T24" fmla="*/ 116331828 w 21600"/>
                  <a:gd name="T25" fmla="*/ 111587469 h 21600"/>
                  <a:gd name="T26" fmla="*/ 135095090 w 21600"/>
                  <a:gd name="T27" fmla="*/ 111587469 h 21600"/>
                  <a:gd name="T28" fmla="*/ 135095090 w 21600"/>
                  <a:gd name="T29" fmla="*/ 11158746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21600" y="11862"/>
                    </a:moveTo>
                    <a:cubicBezTo>
                      <a:pt x="21600" y="17240"/>
                      <a:pt x="16764" y="21600"/>
                      <a:pt x="10800" y="21600"/>
                    </a:cubicBezTo>
                    <a:cubicBezTo>
                      <a:pt x="4836" y="21600"/>
                      <a:pt x="0" y="17240"/>
                      <a:pt x="0" y="11862"/>
                    </a:cubicBezTo>
                    <a:cubicBezTo>
                      <a:pt x="0" y="6483"/>
                      <a:pt x="4836" y="2124"/>
                      <a:pt x="10800" y="2124"/>
                    </a:cubicBezTo>
                    <a:cubicBezTo>
                      <a:pt x="11430" y="2124"/>
                      <a:pt x="12046" y="2175"/>
                      <a:pt x="12647" y="2268"/>
                    </a:cubicBezTo>
                    <a:lnTo>
                      <a:pt x="12647" y="0"/>
                    </a:lnTo>
                    <a:lnTo>
                      <a:pt x="16682" y="3646"/>
                    </a:lnTo>
                    <a:lnTo>
                      <a:pt x="12647" y="7299"/>
                    </a:lnTo>
                    <a:lnTo>
                      <a:pt x="12647" y="5030"/>
                    </a:lnTo>
                    <a:cubicBezTo>
                      <a:pt x="12054" y="4900"/>
                      <a:pt x="11436" y="4829"/>
                      <a:pt x="10800" y="4829"/>
                    </a:cubicBezTo>
                    <a:cubicBezTo>
                      <a:pt x="6499" y="4829"/>
                      <a:pt x="3000" y="7984"/>
                      <a:pt x="3000" y="11862"/>
                    </a:cubicBezTo>
                    <a:cubicBezTo>
                      <a:pt x="3000" y="15740"/>
                      <a:pt x="6499" y="18895"/>
                      <a:pt x="10800" y="18895"/>
                    </a:cubicBezTo>
                    <a:cubicBezTo>
                      <a:pt x="15101" y="18895"/>
                      <a:pt x="18600" y="15740"/>
                      <a:pt x="18600" y="11862"/>
                    </a:cubicBezTo>
                    <a:lnTo>
                      <a:pt x="21600" y="11862"/>
                    </a:lnTo>
                    <a:close/>
                    <a:moveTo>
                      <a:pt x="21600" y="11862"/>
                    </a:moveTo>
                  </a:path>
                </a:pathLst>
              </a:custGeom>
              <a:solidFill>
                <a:schemeClr val="bg1"/>
              </a:solidFill>
              <a:ln>
                <a:noFill/>
              </a:ln>
            </p:spPr>
            <p:txBody>
              <a:bodyPr lIns="0" tIns="0" rIns="0" bIns="0"/>
              <a:lstStyle/>
              <a:p>
                <a:endParaRPr lang="en-US" sz="2400" dirty="0">
                  <a:solidFill>
                    <a:schemeClr val="tx1">
                      <a:lumMod val="50000"/>
                    </a:schemeClr>
                  </a:solidFill>
                  <a:latin typeface="Noto Sans S Chinese Regular" panose="020B0500000000000000" pitchFamily="34" charset="-122"/>
                  <a:ea typeface="Noto Sans S Chinese Regular" panose="020B0500000000000000" pitchFamily="34" charset="-122"/>
                  <a:cs typeface="Open Sans Light" panose="020B0306030504020204" pitchFamily="34" charset="0"/>
                </a:endParaRPr>
              </a:p>
            </p:txBody>
          </p:sp>
        </p:grpSp>
        <p:cxnSp>
          <p:nvCxnSpPr>
            <p:cNvPr id="34" name="4"/>
            <p:cNvCxnSpPr/>
            <p:nvPr/>
          </p:nvCxnSpPr>
          <p:spPr>
            <a:xfrm>
              <a:off x="10010" y="4108"/>
              <a:ext cx="928" cy="899"/>
            </a:xfrm>
            <a:prstGeom prst="line">
              <a:avLst/>
            </a:prstGeom>
            <a:grpFill/>
            <a:ln w="6350">
              <a:solidFill>
                <a:schemeClr val="accent2"/>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5" name="3"/>
            <p:cNvCxnSpPr/>
            <p:nvPr/>
          </p:nvCxnSpPr>
          <p:spPr>
            <a:xfrm>
              <a:off x="10145" y="8104"/>
              <a:ext cx="1628" cy="0"/>
            </a:xfrm>
            <a:prstGeom prst="line">
              <a:avLst/>
            </a:prstGeom>
            <a:grpFill/>
            <a:ln w="6350">
              <a:solidFill>
                <a:schemeClr val="accent1"/>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6" name="2"/>
            <p:cNvCxnSpPr/>
            <p:nvPr/>
          </p:nvCxnSpPr>
          <p:spPr>
            <a:xfrm flipH="1">
              <a:off x="14245" y="3683"/>
              <a:ext cx="1948" cy="0"/>
            </a:xfrm>
            <a:prstGeom prst="line">
              <a:avLst/>
            </a:prstGeom>
            <a:grpFill/>
            <a:ln w="6350">
              <a:solidFill>
                <a:schemeClr val="accent1"/>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7" name="1"/>
            <p:cNvCxnSpPr/>
            <p:nvPr/>
          </p:nvCxnSpPr>
          <p:spPr>
            <a:xfrm flipH="1">
              <a:off x="15574" y="6785"/>
              <a:ext cx="619" cy="0"/>
            </a:xfrm>
            <a:prstGeom prst="line">
              <a:avLst/>
            </a:prstGeom>
            <a:grpFill/>
            <a:ln w="6350">
              <a:solidFill>
                <a:schemeClr val="accent2"/>
              </a:solidFill>
              <a:prstDash val="dash"/>
              <a:headEnd type="ova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8179719" y="1897189"/>
            <a:ext cx="3149305" cy="1343176"/>
            <a:chOff x="11884" y="3191"/>
            <a:chExt cx="1909" cy="2116"/>
          </a:xfrm>
        </p:grpSpPr>
        <p:sp>
          <p:nvSpPr>
            <p:cNvPr id="7" name="文本框 6"/>
            <p:cNvSpPr txBox="1"/>
            <p:nvPr/>
          </p:nvSpPr>
          <p:spPr>
            <a:xfrm>
              <a:off x="11884" y="3744"/>
              <a:ext cx="1909" cy="1563"/>
            </a:xfrm>
            <a:prstGeom prst="rect">
              <a:avLst/>
            </a:prstGeom>
            <a:noFill/>
          </p:spPr>
          <p:txBody>
            <a:bodyPr wrap="square" rtlCol="0">
              <a:spAutoFit/>
            </a:bodyPr>
            <a:lstStyle/>
            <a:p>
              <a:pPr marL="171450" indent="-171450">
                <a:lnSpc>
                  <a:spcPct val="170000"/>
                </a:lnSpc>
                <a:buFont typeface="Arial" charset="0"/>
                <a:buChar char="•"/>
              </a:pPr>
              <a:r>
                <a:rPr lang="zh-CN" altLang="en-US" sz="1200" dirty="0">
                  <a:solidFill>
                    <a:schemeClr val="bg2">
                      <a:lumMod val="25000"/>
                    </a:schemeClr>
                  </a:solidFill>
                  <a:latin typeface="DengXian" charset="-122"/>
                  <a:ea typeface="DengXian" charset="-122"/>
                  <a:cs typeface="DengXian" charset="-122"/>
                </a:rPr>
                <a:t>后台管理系统主要是对院校基本信息，教务信息，权限，在线课程，直播，兴趣小组等的综合管理。</a:t>
              </a:r>
            </a:p>
          </p:txBody>
        </p:sp>
        <p:sp>
          <p:nvSpPr>
            <p:cNvPr id="8" name="TextBox 76"/>
            <p:cNvSpPr txBox="1"/>
            <p:nvPr/>
          </p:nvSpPr>
          <p:spPr>
            <a:xfrm>
              <a:off x="11884" y="3191"/>
              <a:ext cx="1828" cy="582"/>
            </a:xfrm>
            <a:prstGeom prst="rect">
              <a:avLst/>
            </a:prstGeom>
            <a:noFill/>
          </p:spPr>
          <p:txBody>
            <a:bodyPr wrap="square" rtlCol="0">
              <a:spAutoFit/>
            </a:bodyPr>
            <a:lstStyle/>
            <a:p>
              <a:r>
                <a:rPr lang="en-US" altLang="zh-CN" dirty="0">
                  <a:solidFill>
                    <a:schemeClr val="accent1"/>
                  </a:solidFill>
                  <a:latin typeface="DengXian" charset="-122"/>
                  <a:ea typeface="DengXian" charset="-122"/>
                  <a:cs typeface="DengXian" charset="-122"/>
                </a:rPr>
                <a:t>Web</a:t>
              </a:r>
              <a:r>
                <a:rPr lang="zh-CN" altLang="zh-CN" dirty="0">
                  <a:solidFill>
                    <a:schemeClr val="accent1"/>
                  </a:solidFill>
                  <a:latin typeface="DengXian" charset="-122"/>
                  <a:ea typeface="DengXian" charset="-122"/>
                  <a:cs typeface="DengXian" charset="-122"/>
                </a:rPr>
                <a:t>管理</a:t>
              </a:r>
              <a:r>
                <a:rPr lang="zh-CN" altLang="zh-CN" dirty="0" smtClean="0">
                  <a:solidFill>
                    <a:schemeClr val="accent1"/>
                  </a:solidFill>
                  <a:latin typeface="DengXian" charset="-122"/>
                  <a:ea typeface="DengXian" charset="-122"/>
                  <a:cs typeface="DengXian" charset="-122"/>
                </a:rPr>
                <a:t>端</a:t>
              </a:r>
              <a:endParaRPr lang="zh-CN" altLang="en-US" b="1" dirty="0">
                <a:solidFill>
                  <a:schemeClr val="accent1"/>
                </a:solidFill>
                <a:latin typeface="DengXian" charset="-122"/>
                <a:ea typeface="DengXian" charset="-122"/>
                <a:cs typeface="DengXian" charset="-122"/>
              </a:endParaRPr>
            </a:p>
          </p:txBody>
        </p:sp>
      </p:grpSp>
      <p:grpSp>
        <p:nvGrpSpPr>
          <p:cNvPr id="9" name="组合 8"/>
          <p:cNvGrpSpPr/>
          <p:nvPr/>
        </p:nvGrpSpPr>
        <p:grpSpPr>
          <a:xfrm>
            <a:off x="8202037" y="3839891"/>
            <a:ext cx="3471297" cy="1347619"/>
            <a:chOff x="11884" y="3191"/>
            <a:chExt cx="1638" cy="2123"/>
          </a:xfrm>
        </p:grpSpPr>
        <p:sp>
          <p:nvSpPr>
            <p:cNvPr id="10" name="文本框 9"/>
            <p:cNvSpPr txBox="1"/>
            <p:nvPr/>
          </p:nvSpPr>
          <p:spPr>
            <a:xfrm>
              <a:off x="11884" y="3744"/>
              <a:ext cx="1638" cy="1570"/>
            </a:xfrm>
            <a:prstGeom prst="rect">
              <a:avLst/>
            </a:prstGeom>
            <a:noFill/>
          </p:spPr>
          <p:txBody>
            <a:bodyPr wrap="square" rtlCol="0">
              <a:spAutoFit/>
            </a:bodyPr>
            <a:lstStyle/>
            <a:p>
              <a:pPr marL="171450" indent="-171450">
                <a:lnSpc>
                  <a:spcPct val="170000"/>
                </a:lnSpc>
                <a:buFont typeface="Arial" charset="0"/>
                <a:buChar char="•"/>
              </a:pPr>
              <a:r>
                <a:rPr lang="zh-CN" altLang="en-US" sz="1200" dirty="0">
                  <a:solidFill>
                    <a:schemeClr val="bg2">
                      <a:lumMod val="50000"/>
                    </a:schemeClr>
                  </a:solidFill>
                  <a:latin typeface="DengXian" charset="-122"/>
                  <a:ea typeface="DengXian" charset="-122"/>
                  <a:cs typeface="DengXian" charset="-122"/>
                </a:rPr>
                <a:t>微信公众号主要是起到通知和退广的功能。在校学生经过教务账号的绑定之后，可以获取相关的教务通知和学校新闻推送。</a:t>
              </a:r>
            </a:p>
          </p:txBody>
        </p:sp>
        <p:sp>
          <p:nvSpPr>
            <p:cNvPr id="11" name="TextBox 76"/>
            <p:cNvSpPr txBox="1"/>
            <p:nvPr/>
          </p:nvSpPr>
          <p:spPr>
            <a:xfrm>
              <a:off x="11884" y="3191"/>
              <a:ext cx="1465" cy="582"/>
            </a:xfrm>
            <a:prstGeom prst="rect">
              <a:avLst/>
            </a:prstGeom>
            <a:noFill/>
          </p:spPr>
          <p:txBody>
            <a:bodyPr wrap="square" rtlCol="0">
              <a:spAutoFit/>
            </a:bodyPr>
            <a:lstStyle/>
            <a:p>
              <a:r>
                <a:rPr lang="zh-CN" altLang="zh-CN" dirty="0">
                  <a:solidFill>
                    <a:schemeClr val="accent2"/>
                  </a:solidFill>
                  <a:latin typeface="DengXian" charset="-122"/>
                  <a:ea typeface="DengXian" charset="-122"/>
                  <a:cs typeface="DengXian" charset="-122"/>
                </a:rPr>
                <a:t>微信公众号</a:t>
              </a:r>
              <a:endParaRPr lang="zh-CN" altLang="en-US" b="1" dirty="0">
                <a:solidFill>
                  <a:schemeClr val="accent2"/>
                </a:solidFill>
                <a:latin typeface="DengXian" charset="-122"/>
                <a:ea typeface="DengXian" charset="-122"/>
                <a:cs typeface="DengXian" charset="-122"/>
              </a:endParaRPr>
            </a:p>
          </p:txBody>
        </p:sp>
      </p:grpSp>
      <p:grpSp>
        <p:nvGrpSpPr>
          <p:cNvPr id="12" name="组合 11"/>
          <p:cNvGrpSpPr/>
          <p:nvPr/>
        </p:nvGrpSpPr>
        <p:grpSpPr>
          <a:xfrm>
            <a:off x="659861" y="2026388"/>
            <a:ext cx="3205125" cy="1975407"/>
            <a:chOff x="11623" y="3191"/>
            <a:chExt cx="1900" cy="3112"/>
          </a:xfrm>
        </p:grpSpPr>
        <p:sp>
          <p:nvSpPr>
            <p:cNvPr id="13" name="文本框 12"/>
            <p:cNvSpPr txBox="1"/>
            <p:nvPr/>
          </p:nvSpPr>
          <p:spPr>
            <a:xfrm>
              <a:off x="11623" y="3744"/>
              <a:ext cx="1899" cy="2559"/>
            </a:xfrm>
            <a:prstGeom prst="rect">
              <a:avLst/>
            </a:prstGeom>
            <a:noFill/>
          </p:spPr>
          <p:txBody>
            <a:bodyPr wrap="square" rtlCol="0">
              <a:spAutoFit/>
            </a:bodyPr>
            <a:lstStyle/>
            <a:p>
              <a:pPr marL="171450" indent="-171450">
                <a:lnSpc>
                  <a:spcPct val="170000"/>
                </a:lnSpc>
                <a:buFont typeface="Arial" charset="0"/>
                <a:buChar char="•"/>
              </a:pPr>
              <a:r>
                <a:rPr lang="zh-CN" altLang="en-US" sz="1200" dirty="0">
                  <a:solidFill>
                    <a:schemeClr val="bg2">
                      <a:lumMod val="25000"/>
                    </a:schemeClr>
                  </a:solidFill>
                  <a:latin typeface="DengXian" charset="-122"/>
                  <a:ea typeface="DengXian" charset="-122"/>
                  <a:cs typeface="DengXian" charset="-122"/>
                </a:rPr>
                <a:t>小程序主要功能模块分为：首页，课程，兴趣，我的，五个模块；主页主要为直播，课程，书籍，电台的推荐。兴趣模块为小组讨论，同校活动。课程模块主要有作业，直播，学习等。</a:t>
              </a:r>
            </a:p>
          </p:txBody>
        </p:sp>
        <p:sp>
          <p:nvSpPr>
            <p:cNvPr id="14" name="TextBox 76"/>
            <p:cNvSpPr txBox="1"/>
            <p:nvPr/>
          </p:nvSpPr>
          <p:spPr>
            <a:xfrm>
              <a:off x="11884" y="3191"/>
              <a:ext cx="1639" cy="582"/>
            </a:xfrm>
            <a:prstGeom prst="rect">
              <a:avLst/>
            </a:prstGeom>
            <a:noFill/>
          </p:spPr>
          <p:txBody>
            <a:bodyPr wrap="square" rtlCol="0">
              <a:spAutoFit/>
            </a:bodyPr>
            <a:lstStyle/>
            <a:p>
              <a:pPr algn="r"/>
              <a:r>
                <a:rPr lang="zh-CN" altLang="en-US" dirty="0" smtClean="0">
                  <a:solidFill>
                    <a:schemeClr val="accent2"/>
                  </a:solidFill>
                  <a:latin typeface="DengXian" charset="-122"/>
                  <a:ea typeface="DengXian" charset="-122"/>
                  <a:cs typeface="DengXian" charset="-122"/>
                </a:rPr>
                <a:t>微信小程序</a:t>
              </a:r>
              <a:endParaRPr lang="zh-CN" altLang="en-US" b="1" dirty="0">
                <a:solidFill>
                  <a:schemeClr val="accent2"/>
                </a:solidFill>
                <a:latin typeface="DengXian" charset="-122"/>
                <a:ea typeface="DengXian" charset="-122"/>
                <a:cs typeface="DengXian" charset="-122"/>
              </a:endParaRPr>
            </a:p>
          </p:txBody>
        </p:sp>
      </p:grpSp>
      <p:grpSp>
        <p:nvGrpSpPr>
          <p:cNvPr id="15" name="组合 14"/>
          <p:cNvGrpSpPr/>
          <p:nvPr/>
        </p:nvGrpSpPr>
        <p:grpSpPr>
          <a:xfrm>
            <a:off x="781336" y="4572564"/>
            <a:ext cx="3205125" cy="1699283"/>
            <a:chOff x="11623" y="3191"/>
            <a:chExt cx="1900" cy="2677"/>
          </a:xfrm>
        </p:grpSpPr>
        <p:sp>
          <p:nvSpPr>
            <p:cNvPr id="16" name="文本框 15"/>
            <p:cNvSpPr txBox="1"/>
            <p:nvPr/>
          </p:nvSpPr>
          <p:spPr>
            <a:xfrm>
              <a:off x="11623" y="3744"/>
              <a:ext cx="1899" cy="2124"/>
            </a:xfrm>
            <a:prstGeom prst="rect">
              <a:avLst/>
            </a:prstGeom>
            <a:noFill/>
          </p:spPr>
          <p:txBody>
            <a:bodyPr wrap="square" rtlCol="0">
              <a:spAutoFit/>
            </a:bodyPr>
            <a:lstStyle/>
            <a:p>
              <a:pPr marL="171450" indent="-171450">
                <a:lnSpc>
                  <a:spcPct val="170000"/>
                </a:lnSpc>
                <a:buFont typeface="Arial" charset="0"/>
                <a:buChar char="•"/>
              </a:pPr>
              <a:r>
                <a:rPr lang="zh-CN" altLang="en-US" sz="1200" dirty="0">
                  <a:solidFill>
                    <a:schemeClr val="bg2">
                      <a:lumMod val="25000"/>
                    </a:schemeClr>
                  </a:solidFill>
                  <a:latin typeface="DengXian" charset="-122"/>
                  <a:ea typeface="DengXian" charset="-122"/>
                  <a:cs typeface="DengXian" charset="-122"/>
                </a:rPr>
                <a:t>教师管理平台主要服务于教师以及各类教学机构，教师可在管理平台上发布课程，上传课件资源，发布作业，设置考勤，查看统计内容。</a:t>
              </a:r>
            </a:p>
          </p:txBody>
        </p:sp>
        <p:sp>
          <p:nvSpPr>
            <p:cNvPr id="21" name="TextBox 76"/>
            <p:cNvSpPr txBox="1"/>
            <p:nvPr/>
          </p:nvSpPr>
          <p:spPr>
            <a:xfrm>
              <a:off x="11695" y="3191"/>
              <a:ext cx="1828" cy="582"/>
            </a:xfrm>
            <a:prstGeom prst="rect">
              <a:avLst/>
            </a:prstGeom>
            <a:noFill/>
          </p:spPr>
          <p:txBody>
            <a:bodyPr wrap="square" rtlCol="0">
              <a:spAutoFit/>
            </a:bodyPr>
            <a:lstStyle/>
            <a:p>
              <a:pPr algn="r"/>
              <a:r>
                <a:rPr lang="zh-CN" altLang="en-US" dirty="0" smtClean="0">
                  <a:solidFill>
                    <a:schemeClr val="accent1"/>
                  </a:solidFill>
                  <a:latin typeface="DengXian" charset="-122"/>
                  <a:ea typeface="DengXian" charset="-122"/>
                  <a:cs typeface="DengXian" charset="-122"/>
                </a:rPr>
                <a:t>教师管理平台</a:t>
              </a:r>
              <a:endParaRPr lang="zh-CN" altLang="en-US" b="1" dirty="0">
                <a:solidFill>
                  <a:schemeClr val="accent1"/>
                </a:solidFill>
                <a:latin typeface="DengXian" charset="-122"/>
                <a:ea typeface="DengXian" charset="-122"/>
                <a:cs typeface="DengXian" charset="-122"/>
              </a:endParaRPr>
            </a:p>
          </p:txBody>
        </p:sp>
      </p:grpSp>
      <p:sp>
        <p:nvSpPr>
          <p:cNvPr id="39" name="TextBox 8">
            <a:extLst>
              <a:ext uri="{FF2B5EF4-FFF2-40B4-BE49-F238E27FC236}">
                <a16:creationId xmlns:a16="http://schemas.microsoft.com/office/drawing/2014/main" id="{5817CDA0-1856-4CFC-9FBF-7F816209A20F}"/>
              </a:ext>
            </a:extLst>
          </p:cNvPr>
          <p:cNvSpPr txBox="1"/>
          <p:nvPr/>
        </p:nvSpPr>
        <p:spPr>
          <a:xfrm>
            <a:off x="4079777" y="338059"/>
            <a:ext cx="3744178" cy="369332"/>
          </a:xfrm>
          <a:prstGeom prst="rect">
            <a:avLst/>
          </a:prstGeom>
          <a:noFill/>
        </p:spPr>
        <p:txBody>
          <a:bodyPr wrap="square" lIns="0" tIns="0" rIns="0" bIns="0" rtlCol="0" anchor="ctr">
            <a:spAutoFit/>
          </a:bodyPr>
          <a:lstStyle/>
          <a:p>
            <a:pPr algn="ctr"/>
            <a:r>
              <a:rPr lang="zh-CN" altLang="en-US" sz="24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基本功能介绍</a:t>
            </a:r>
          </a:p>
        </p:txBody>
      </p:sp>
      <p:grpSp>
        <p:nvGrpSpPr>
          <p:cNvPr id="40" name="组合 39">
            <a:extLst>
              <a:ext uri="{FF2B5EF4-FFF2-40B4-BE49-F238E27FC236}">
                <a16:creationId xmlns:a16="http://schemas.microsoft.com/office/drawing/2014/main" id="{99F19A2F-51A7-43B8-B0C1-A6DD27CAEB7D}"/>
              </a:ext>
            </a:extLst>
          </p:cNvPr>
          <p:cNvGrpSpPr/>
          <p:nvPr/>
        </p:nvGrpSpPr>
        <p:grpSpPr>
          <a:xfrm>
            <a:off x="840658" y="561638"/>
            <a:ext cx="10510685" cy="0"/>
            <a:chOff x="1028775" y="591989"/>
            <a:chExt cx="11086097" cy="0"/>
          </a:xfrm>
        </p:grpSpPr>
        <p:cxnSp>
          <p:nvCxnSpPr>
            <p:cNvPr id="41" name="直接连接符 40">
              <a:extLst>
                <a:ext uri="{FF2B5EF4-FFF2-40B4-BE49-F238E27FC236}">
                  <a16:creationId xmlns:a16="http://schemas.microsoft.com/office/drawing/2014/main" id="{D3AC1EF4-B0E1-4B18-8840-7DA94E20C149}"/>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818282DB-DFF6-443D-9A71-F1E3E4EEBC5A}"/>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44" name="图片 43"/>
          <p:cNvPicPr>
            <a:picLocks noChangeAspect="1"/>
          </p:cNvPicPr>
          <p:nvPr/>
        </p:nvPicPr>
        <p:blipFill>
          <a:blip r:embed="rId3">
            <a:alphaModFix amt="20000"/>
          </a:blip>
          <a:stretch>
            <a:fillRect/>
          </a:stretch>
        </p:blipFill>
        <p:spPr>
          <a:xfrm>
            <a:off x="7873424" y="2514596"/>
            <a:ext cx="3822700" cy="2540000"/>
          </a:xfrm>
          <a:prstGeom prst="rect">
            <a:avLst/>
          </a:prstGeom>
        </p:spPr>
      </p:pic>
    </p:spTree>
    <p:extLst>
      <p:ext uri="{BB962C8B-B14F-4D97-AF65-F5344CB8AC3E}">
        <p14:creationId xmlns:p14="http://schemas.microsoft.com/office/powerpoint/2010/main" val="2866844040"/>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alphaModFix amt="20000"/>
          </a:blip>
          <a:stretch>
            <a:fillRect/>
          </a:stretch>
        </p:blipFill>
        <p:spPr>
          <a:xfrm>
            <a:off x="6096000" y="2916003"/>
            <a:ext cx="6364802" cy="3953564"/>
          </a:xfrm>
          <a:prstGeom prst="rect">
            <a:avLst/>
          </a:prstGeom>
        </p:spPr>
      </p:pic>
      <p:sp>
        <p:nvSpPr>
          <p:cNvPr id="9" name="TextBox 8">
            <a:extLst>
              <a:ext uri="{FF2B5EF4-FFF2-40B4-BE49-F238E27FC236}">
                <a16:creationId xmlns:a16="http://schemas.microsoft.com/office/drawing/2014/main" id="{840173BC-C783-4E61-B211-4ECB86F40906}"/>
              </a:ext>
            </a:extLst>
          </p:cNvPr>
          <p:cNvSpPr txBox="1"/>
          <p:nvPr/>
        </p:nvSpPr>
        <p:spPr>
          <a:xfrm>
            <a:off x="3960577" y="338059"/>
            <a:ext cx="4270847" cy="369332"/>
          </a:xfrm>
          <a:prstGeom prst="rect">
            <a:avLst/>
          </a:prstGeom>
          <a:noFill/>
        </p:spPr>
        <p:txBody>
          <a:bodyPr wrap="square" lIns="0" tIns="0" rIns="0" bIns="0" rtlCol="0" anchor="ctr">
            <a:spAutoFit/>
          </a:bodyPr>
          <a:lstStyle/>
          <a:p>
            <a:pPr algn="ctr"/>
            <a:r>
              <a:rPr lang="zh-CN" altLang="en-US" sz="2400" dirty="0" smtClean="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rPr>
              <a:t>项目特色</a:t>
            </a:r>
            <a:endParaRPr lang="zh-CN" altLang="en-US" sz="3200" dirty="0">
              <a:solidFill>
                <a:schemeClr val="tx1">
                  <a:lumMod val="75000"/>
                  <a:lumOff val="25000"/>
                </a:schemeClr>
              </a:solidFill>
              <a:latin typeface="Noto Sans S Chinese Regular" panose="020B0500000000000000" pitchFamily="34" charset="-122"/>
              <a:ea typeface="Noto Sans S Chinese Regular" panose="020B0500000000000000" pitchFamily="34" charset="-122"/>
              <a:sym typeface="Arial" panose="020B0604020202020204" pitchFamily="34" charset="0"/>
            </a:endParaRPr>
          </a:p>
        </p:txBody>
      </p:sp>
      <p:grpSp>
        <p:nvGrpSpPr>
          <p:cNvPr id="10" name="组合 9">
            <a:extLst>
              <a:ext uri="{FF2B5EF4-FFF2-40B4-BE49-F238E27FC236}">
                <a16:creationId xmlns:a16="http://schemas.microsoft.com/office/drawing/2014/main" id="{A5C0044A-35CE-4DF6-9284-BC5424A3DE26}"/>
              </a:ext>
            </a:extLst>
          </p:cNvPr>
          <p:cNvGrpSpPr/>
          <p:nvPr/>
        </p:nvGrpSpPr>
        <p:grpSpPr>
          <a:xfrm>
            <a:off x="840658" y="561638"/>
            <a:ext cx="10510685" cy="0"/>
            <a:chOff x="1028775" y="591989"/>
            <a:chExt cx="11086097" cy="0"/>
          </a:xfrm>
        </p:grpSpPr>
        <p:cxnSp>
          <p:nvCxnSpPr>
            <p:cNvPr id="11" name="直接连接符 10">
              <a:extLst>
                <a:ext uri="{FF2B5EF4-FFF2-40B4-BE49-F238E27FC236}">
                  <a16:creationId xmlns:a16="http://schemas.microsoft.com/office/drawing/2014/main" id="{9F3B9B33-75C0-4825-93C0-1F05780D2693}"/>
                </a:ext>
              </a:extLst>
            </p:cNvPr>
            <p:cNvCxnSpPr/>
            <p:nvPr/>
          </p:nvCxnSpPr>
          <p:spPr>
            <a:xfrm>
              <a:off x="10287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65A70AB-6ACD-4D91-987D-15DC70CE20C3}"/>
                </a:ext>
              </a:extLst>
            </p:cNvPr>
            <p:cNvCxnSpPr/>
            <p:nvPr/>
          </p:nvCxnSpPr>
          <p:spPr>
            <a:xfrm>
              <a:off x="8610675" y="591989"/>
              <a:ext cx="350419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77" name="直接连接符 31"/>
          <p:cNvCxnSpPr/>
          <p:nvPr/>
        </p:nvCxnSpPr>
        <p:spPr>
          <a:xfrm>
            <a:off x="12060238" y="5948363"/>
            <a:ext cx="1587" cy="492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65"/>
          <p:cNvCxnSpPr/>
          <p:nvPr/>
        </p:nvCxnSpPr>
        <p:spPr>
          <a:xfrm flipH="1">
            <a:off x="12052300" y="5948363"/>
            <a:ext cx="7938" cy="46037"/>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6"/>
          <p:cNvGrpSpPr/>
          <p:nvPr/>
        </p:nvGrpSpPr>
        <p:grpSpPr>
          <a:xfrm>
            <a:off x="852208" y="1137028"/>
            <a:ext cx="277647" cy="276819"/>
            <a:chOff x="2138511" y="2464802"/>
            <a:chExt cx="354012" cy="352956"/>
          </a:xfrm>
          <a:solidFill>
            <a:srgbClr val="F8C002"/>
          </a:solidFill>
        </p:grpSpPr>
        <p:sp>
          <p:nvSpPr>
            <p:cNvPr id="26"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sp>
          <p:nvSpPr>
            <p:cNvPr id="27"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grpSp>
      <p:sp>
        <p:nvSpPr>
          <p:cNvPr id="28" name="TextBox 41"/>
          <p:cNvSpPr txBox="1"/>
          <p:nvPr/>
        </p:nvSpPr>
        <p:spPr>
          <a:xfrm>
            <a:off x="1205630" y="1054108"/>
            <a:ext cx="1082348" cy="30777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latin typeface="DengXian" charset="-122"/>
                <a:ea typeface="DengXian" charset="-122"/>
                <a:cs typeface="DengXian" charset="-122"/>
                <a:sym typeface="+mn-ea" charset="0"/>
              </a:rPr>
              <a:t>个性化推荐</a:t>
            </a:r>
          </a:p>
        </p:txBody>
      </p:sp>
      <p:sp>
        <p:nvSpPr>
          <p:cNvPr id="29" name="TextBox 42"/>
          <p:cNvSpPr txBox="1"/>
          <p:nvPr/>
        </p:nvSpPr>
        <p:spPr>
          <a:xfrm>
            <a:off x="1205630" y="1360496"/>
            <a:ext cx="10145713" cy="345800"/>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en-US" sz="1100" dirty="0">
                <a:latin typeface="DengXian" charset="-122"/>
                <a:ea typeface="DengXian" charset="-122"/>
                <a:cs typeface="DengXian" charset="-122"/>
                <a:sym typeface="+mn-ea" charset="0"/>
              </a:rPr>
              <a:t>从在本项目中，我们对于在线课程，在线直播，</a:t>
            </a:r>
            <a:r>
              <a:rPr lang="en-US" altLang="zh-CN" sz="1100" dirty="0">
                <a:latin typeface="DengXian" charset="-122"/>
                <a:ea typeface="DengXian" charset="-122"/>
                <a:cs typeface="DengXian" charset="-122"/>
                <a:sym typeface="+mn-ea" charset="0"/>
              </a:rPr>
              <a:t>FM</a:t>
            </a:r>
            <a:r>
              <a:rPr lang="zh-CN" altLang="en-US" sz="1100" dirty="0">
                <a:latin typeface="DengXian" charset="-122"/>
                <a:ea typeface="DengXian" charset="-122"/>
                <a:cs typeface="DengXian" charset="-122"/>
                <a:sym typeface="+mn-ea" charset="0"/>
              </a:rPr>
              <a:t>广播，精品好书，兴趣小组，均采用了基于用户的协同过滤算法来实现个性化推荐。</a:t>
            </a:r>
          </a:p>
        </p:txBody>
      </p:sp>
      <p:grpSp>
        <p:nvGrpSpPr>
          <p:cNvPr id="30" name="Group 26"/>
          <p:cNvGrpSpPr/>
          <p:nvPr/>
        </p:nvGrpSpPr>
        <p:grpSpPr>
          <a:xfrm>
            <a:off x="852208" y="2057605"/>
            <a:ext cx="277647" cy="276818"/>
            <a:chOff x="2138511" y="2464802"/>
            <a:chExt cx="354012" cy="352956"/>
          </a:xfrm>
          <a:solidFill>
            <a:srgbClr val="F8C002"/>
          </a:solidFill>
        </p:grpSpPr>
        <p:sp>
          <p:nvSpPr>
            <p:cNvPr id="31"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sp>
          <p:nvSpPr>
            <p:cNvPr id="32"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grpSp>
      <p:sp>
        <p:nvSpPr>
          <p:cNvPr id="33" name="TextBox 41"/>
          <p:cNvSpPr txBox="1"/>
          <p:nvPr/>
        </p:nvSpPr>
        <p:spPr>
          <a:xfrm>
            <a:off x="1162823" y="2042125"/>
            <a:ext cx="902811" cy="30777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1400" b="1" dirty="0">
                <a:latin typeface="DengXian" charset="-122"/>
                <a:ea typeface="DengXian" charset="-122"/>
                <a:cs typeface="DengXian" charset="-122"/>
                <a:sym typeface="+mn-ea" charset="0"/>
              </a:rPr>
              <a:t>兴趣小组</a:t>
            </a:r>
          </a:p>
        </p:txBody>
      </p:sp>
      <p:sp>
        <p:nvSpPr>
          <p:cNvPr id="34" name="TextBox 42"/>
          <p:cNvSpPr txBox="1"/>
          <p:nvPr/>
        </p:nvSpPr>
        <p:spPr>
          <a:xfrm>
            <a:off x="1162823" y="2438345"/>
            <a:ext cx="10140950" cy="380104"/>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en-US" sz="1100" dirty="0">
                <a:latin typeface="DengXian" charset="-122"/>
                <a:ea typeface="DengXian" charset="-122"/>
                <a:cs typeface="DengXian" charset="-122"/>
                <a:sym typeface="+mn-ea" charset="0"/>
              </a:rPr>
              <a:t> 兴趣小组让用户有了更多表露自己的地方。也让他们相互之间产生更多连接的可能。用户可以通过兴趣小组发表自己的兴趣和见解</a:t>
            </a:r>
            <a:r>
              <a:rPr lang="zh-CN" altLang="en-US" sz="1100" dirty="0" smtClean="0">
                <a:latin typeface="DengXian" charset="-122"/>
                <a:ea typeface="DengXian" charset="-122"/>
                <a:cs typeface="DengXian" charset="-122"/>
                <a:sym typeface="+mn-ea" charset="0"/>
              </a:rPr>
              <a:t>。</a:t>
            </a:r>
            <a:endParaRPr lang="pt-BR" altLang="zh-CN" sz="1100" b="1" dirty="0">
              <a:latin typeface="DengXian" charset="-122"/>
              <a:ea typeface="DengXian" charset="-122"/>
              <a:cs typeface="DengXian" charset="-122"/>
              <a:sym typeface="+mn-ea" charset="0"/>
            </a:endParaRPr>
          </a:p>
        </p:txBody>
      </p:sp>
      <p:grpSp>
        <p:nvGrpSpPr>
          <p:cNvPr id="37" name="Group 26"/>
          <p:cNvGrpSpPr/>
          <p:nvPr/>
        </p:nvGrpSpPr>
        <p:grpSpPr>
          <a:xfrm>
            <a:off x="852208" y="3080750"/>
            <a:ext cx="277647" cy="276819"/>
            <a:chOff x="2138511" y="2464802"/>
            <a:chExt cx="354012" cy="352956"/>
          </a:xfrm>
          <a:solidFill>
            <a:srgbClr val="F8C002"/>
          </a:solidFill>
        </p:grpSpPr>
        <p:sp>
          <p:nvSpPr>
            <p:cNvPr id="38"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sp>
          <p:nvSpPr>
            <p:cNvPr id="39"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grpSp>
      <p:sp>
        <p:nvSpPr>
          <p:cNvPr id="40" name="TextBox 41"/>
          <p:cNvSpPr txBox="1"/>
          <p:nvPr/>
        </p:nvSpPr>
        <p:spPr>
          <a:xfrm>
            <a:off x="1216683" y="3065272"/>
            <a:ext cx="1697901" cy="30777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r>
              <a:rPr lang="en-US" altLang="zh-CN" sz="1400" b="1" dirty="0" smtClean="0">
                <a:latin typeface="DengXian" charset="-122"/>
                <a:ea typeface="DengXian" charset="-122"/>
                <a:cs typeface="DengXian" charset="-122"/>
                <a:sym typeface="+mn-ea" charset="0"/>
              </a:rPr>
              <a:t>FM</a:t>
            </a:r>
            <a:r>
              <a:rPr lang="zh-CN" altLang="en-US" sz="1400" b="1" dirty="0" smtClean="0">
                <a:latin typeface="DengXian" charset="-122"/>
                <a:ea typeface="DengXian" charset="-122"/>
                <a:cs typeface="DengXian" charset="-122"/>
                <a:sym typeface="+mn-ea" charset="0"/>
              </a:rPr>
              <a:t>电台和精选好书</a:t>
            </a:r>
            <a:endParaRPr lang="zh-CN" altLang="zh-CN" sz="1400" b="1" dirty="0">
              <a:latin typeface="DengXian" charset="-122"/>
              <a:ea typeface="DengXian" charset="-122"/>
              <a:cs typeface="DengXian" charset="-122"/>
              <a:sym typeface="+mn-ea" charset="0"/>
            </a:endParaRPr>
          </a:p>
        </p:txBody>
      </p:sp>
      <p:sp>
        <p:nvSpPr>
          <p:cNvPr id="41" name="TextBox 42"/>
          <p:cNvSpPr txBox="1"/>
          <p:nvPr/>
        </p:nvSpPr>
        <p:spPr>
          <a:xfrm>
            <a:off x="1129855" y="3502892"/>
            <a:ext cx="10145713" cy="345800"/>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en-US" sz="1100" dirty="0">
                <a:latin typeface="DengXian" charset="-122"/>
                <a:ea typeface="DengXian" charset="-122"/>
                <a:cs typeface="DengXian" charset="-122"/>
                <a:sym typeface="+mn-ea" charset="0"/>
              </a:rPr>
              <a:t> 我们根据碎片化时间短和分散的这两个特点，推出了</a:t>
            </a:r>
            <a:r>
              <a:rPr lang="en-US" altLang="zh-CN" sz="1100" dirty="0">
                <a:latin typeface="DengXian" charset="-122"/>
                <a:ea typeface="DengXian" charset="-122"/>
                <a:cs typeface="DengXian" charset="-122"/>
                <a:sym typeface="+mn-ea" charset="0"/>
              </a:rPr>
              <a:t>FM</a:t>
            </a:r>
            <a:r>
              <a:rPr lang="zh-CN" altLang="en-US" sz="1100" dirty="0">
                <a:latin typeface="DengXian" charset="-122"/>
                <a:ea typeface="DengXian" charset="-122"/>
                <a:cs typeface="DengXian" charset="-122"/>
                <a:sym typeface="+mn-ea" charset="0"/>
              </a:rPr>
              <a:t>电台和精选好书这两个功能，让用户也可以在等车，排队等碎片化时间中进行学习。</a:t>
            </a:r>
            <a:endParaRPr lang="zh-CN" altLang="en-US" sz="1100" b="1" dirty="0">
              <a:latin typeface="DengXian" charset="-122"/>
              <a:ea typeface="DengXian" charset="-122"/>
              <a:cs typeface="DengXian" charset="-122"/>
              <a:sym typeface="+mn-ea" charset="0"/>
            </a:endParaRPr>
          </a:p>
        </p:txBody>
      </p:sp>
      <p:grpSp>
        <p:nvGrpSpPr>
          <p:cNvPr id="42" name="Group 26"/>
          <p:cNvGrpSpPr/>
          <p:nvPr/>
        </p:nvGrpSpPr>
        <p:grpSpPr>
          <a:xfrm>
            <a:off x="840658" y="3965486"/>
            <a:ext cx="277647" cy="276820"/>
            <a:chOff x="2138511" y="2464802"/>
            <a:chExt cx="354012" cy="352956"/>
          </a:xfrm>
          <a:solidFill>
            <a:srgbClr val="F8C002"/>
          </a:solidFill>
        </p:grpSpPr>
        <p:sp>
          <p:nvSpPr>
            <p:cNvPr id="43"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sp>
          <p:nvSpPr>
            <p:cNvPr id="44"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grpSp>
      <p:sp>
        <p:nvSpPr>
          <p:cNvPr id="45" name="TextBox 41"/>
          <p:cNvSpPr txBox="1"/>
          <p:nvPr/>
        </p:nvSpPr>
        <p:spPr>
          <a:xfrm>
            <a:off x="1162822" y="3951222"/>
            <a:ext cx="902811" cy="30777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r>
              <a:rPr lang="zh-CN" altLang="en-US" sz="1400" b="1" dirty="0" smtClean="0">
                <a:latin typeface="DengXian" charset="-122"/>
                <a:ea typeface="DengXian" charset="-122"/>
                <a:cs typeface="DengXian" charset="-122"/>
                <a:sym typeface="+mn-ea" charset="0"/>
              </a:rPr>
              <a:t>同校活动</a:t>
            </a:r>
            <a:endParaRPr altLang="zh-CN" sz="1400" noProof="1">
              <a:latin typeface="DengXian" charset="-122"/>
              <a:ea typeface="DengXian" charset="-122"/>
              <a:cs typeface="DengXian" charset="-122"/>
            </a:endParaRPr>
          </a:p>
        </p:txBody>
      </p:sp>
      <p:sp>
        <p:nvSpPr>
          <p:cNvPr id="46" name="TextBox 42"/>
          <p:cNvSpPr txBox="1"/>
          <p:nvPr/>
        </p:nvSpPr>
        <p:spPr>
          <a:xfrm>
            <a:off x="1162822" y="4361529"/>
            <a:ext cx="8959850" cy="667875"/>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en-US" sz="1100" dirty="0">
                <a:latin typeface="DengXian" charset="-122"/>
                <a:ea typeface="DengXian" charset="-122"/>
                <a:cs typeface="DengXian" charset="-122"/>
                <a:sym typeface="+mn-ea" charset="0"/>
              </a:rPr>
              <a:t>当用户在学习过程中遇到难题想获得面对面的解答，对兴趣小组的在线讨论还觉得不够过瘾，又或者是想和线下的朋友一起去看演出，讲座等等。都</a:t>
            </a:r>
            <a:r>
              <a:rPr lang="zh-CN" altLang="en-US" sz="1100" dirty="0" smtClean="0">
                <a:latin typeface="DengXian" charset="-122"/>
                <a:ea typeface="DengXian" charset="-122"/>
                <a:cs typeface="DengXian" charset="-122"/>
                <a:sym typeface="+mn-ea" charset="0"/>
              </a:rPr>
              <a:t>可以在同</a:t>
            </a:r>
            <a:r>
              <a:rPr lang="zh-CN" altLang="en-US" sz="1100" dirty="0">
                <a:latin typeface="DengXian" charset="-122"/>
                <a:ea typeface="DengXian" charset="-122"/>
                <a:cs typeface="DengXian" charset="-122"/>
                <a:sym typeface="+mn-ea" charset="0"/>
              </a:rPr>
              <a:t>校</a:t>
            </a:r>
            <a:r>
              <a:rPr lang="zh-CN" altLang="en-US" sz="1100" dirty="0" smtClean="0">
                <a:latin typeface="DengXian" charset="-122"/>
                <a:ea typeface="DengXian" charset="-122"/>
                <a:cs typeface="DengXian" charset="-122"/>
                <a:sym typeface="+mn-ea" charset="0"/>
              </a:rPr>
              <a:t>活动中找到</a:t>
            </a:r>
            <a:r>
              <a:rPr lang="zh-CN" altLang="en-US" sz="1100" dirty="0">
                <a:latin typeface="DengXian" charset="-122"/>
                <a:ea typeface="DengXian" charset="-122"/>
                <a:cs typeface="DengXian" charset="-122"/>
                <a:sym typeface="+mn-ea" charset="0"/>
              </a:rPr>
              <a:t>答案。</a:t>
            </a:r>
          </a:p>
        </p:txBody>
      </p:sp>
      <p:grpSp>
        <p:nvGrpSpPr>
          <p:cNvPr id="35" name="Group 26"/>
          <p:cNvGrpSpPr/>
          <p:nvPr/>
        </p:nvGrpSpPr>
        <p:grpSpPr>
          <a:xfrm>
            <a:off x="885175" y="5137266"/>
            <a:ext cx="277647" cy="276820"/>
            <a:chOff x="2138511" y="2464802"/>
            <a:chExt cx="354012" cy="352956"/>
          </a:xfrm>
          <a:solidFill>
            <a:srgbClr val="F8C002"/>
          </a:solidFill>
        </p:grpSpPr>
        <p:sp>
          <p:nvSpPr>
            <p:cNvPr id="36" name="Oval 27"/>
            <p:cNvSpPr>
              <a:spLocks noChangeArrowheads="1"/>
            </p:cNvSpPr>
            <p:nvPr/>
          </p:nvSpPr>
          <p:spPr bwMode="auto">
            <a:xfrm>
              <a:off x="2229830" y="2555417"/>
              <a:ext cx="171376" cy="171727"/>
            </a:xfrm>
            <a:prstGeom prst="ellipse">
              <a:avLst/>
            </a:prstGeom>
            <a:grpFill/>
            <a:ln>
              <a:noFill/>
            </a:ln>
          </p:spPr>
          <p:txBody>
            <a:bodyPr/>
            <a:lstStyle/>
            <a:p>
              <a:pPr>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sp>
          <p:nvSpPr>
            <p:cNvPr id="47" name="Freeform 28"/>
            <p:cNvSpPr>
              <a:spLocks noEditPoints="1"/>
            </p:cNvSpPr>
            <p:nvPr/>
          </p:nvSpPr>
          <p:spPr bwMode="auto">
            <a:xfrm>
              <a:off x="2138511" y="2464802"/>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p:spPr>
          <p:txBody>
            <a:bodyPr/>
            <a:lstStyle/>
            <a:p>
              <a:pPr>
                <a:defRPr/>
              </a:pPr>
              <a:endParaRPr lang="id-ID">
                <a:solidFill>
                  <a:schemeClr val="tx1">
                    <a:lumMod val="85000"/>
                    <a:lumOff val="15000"/>
                  </a:schemeClr>
                </a:solidFill>
                <a:latin typeface="微软雅黑" pitchFamily="34" charset="-122"/>
                <a:ea typeface="微软雅黑" pitchFamily="34" charset="-122"/>
                <a:cs typeface="微软雅黑" pitchFamily="34" charset="-122"/>
              </a:endParaRPr>
            </a:p>
          </p:txBody>
        </p:sp>
      </p:grpSp>
      <p:sp>
        <p:nvSpPr>
          <p:cNvPr id="48" name="TextBox 41"/>
          <p:cNvSpPr txBox="1"/>
          <p:nvPr/>
        </p:nvSpPr>
        <p:spPr>
          <a:xfrm>
            <a:off x="1216683" y="5121787"/>
            <a:ext cx="543739" cy="30777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r>
              <a:rPr lang="zh-CN" altLang="en-US" sz="1400" b="1" noProof="1">
                <a:latin typeface="DengXian" charset="-122"/>
                <a:ea typeface="DengXian" charset="-122"/>
                <a:cs typeface="DengXian" charset="-122"/>
                <a:sym typeface="+mn-ea" charset="0"/>
              </a:rPr>
              <a:t>计划</a:t>
            </a:r>
            <a:endParaRPr altLang="zh-CN" sz="1400" noProof="1">
              <a:latin typeface="DengXian" charset="-122"/>
              <a:ea typeface="DengXian" charset="-122"/>
              <a:cs typeface="DengXian" charset="-122"/>
            </a:endParaRPr>
          </a:p>
        </p:txBody>
      </p:sp>
      <p:sp>
        <p:nvSpPr>
          <p:cNvPr id="49" name="TextBox 42"/>
          <p:cNvSpPr txBox="1"/>
          <p:nvPr/>
        </p:nvSpPr>
        <p:spPr>
          <a:xfrm>
            <a:off x="1216683" y="5470526"/>
            <a:ext cx="8959850" cy="633571"/>
          </a:xfrm>
          <a:prstGeom prst="rect">
            <a:avLst/>
          </a:prstGeom>
          <a:noFill/>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nSpc>
                <a:spcPct val="170000"/>
              </a:lnSpc>
            </a:pPr>
            <a:r>
              <a:rPr lang="zh-CN" altLang="en-US" sz="1100" dirty="0">
                <a:latin typeface="DengXian" charset="-122"/>
                <a:ea typeface="DengXian" charset="-122"/>
                <a:cs typeface="DengXian" charset="-122"/>
                <a:sym typeface="+mn-ea" charset="0"/>
              </a:rPr>
              <a:t> 考虑到用户在学习网课时，往往没有一个很好的规划，因此我们推出了计划模块，系统会根据用户的校内课程以及在线课程的订阅情况，通过相关算法，自动给用户安排相应的网课学习计划，并可以进行签到和考勤操作。</a:t>
            </a:r>
          </a:p>
        </p:txBody>
      </p:sp>
    </p:spTree>
    <p:extLst>
      <p:ext uri="{BB962C8B-B14F-4D97-AF65-F5344CB8AC3E}">
        <p14:creationId xmlns:p14="http://schemas.microsoft.com/office/powerpoint/2010/main" val="926490791"/>
      </p:ext>
    </p:extLst>
  </p:cSld>
  <p:clrMapOvr>
    <a:masterClrMapping/>
  </p:clrMapOvr>
  <mc:AlternateContent xmlns:mc="http://schemas.openxmlformats.org/markup-compatibility/2006" xmlns:p14="http://schemas.microsoft.com/office/powerpoint/2010/main">
    <mc:Choice Requires="p14">
      <p:transition spd="slow" p14:dur="15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blinds(horizontal)">
                                      <p:cBhvr>
                                        <p:cTn id="11" dur="500"/>
                                        <p:tgtEl>
                                          <p:spTgt spid="102"/>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animEffect transition="in" filter="blinds(horizontal)">
                                      <p:cBhvr>
                                        <p:cTn id="19" dur="500"/>
                                        <p:tgtEl>
                                          <p:spTgt spid="28">
                                            <p:txEl>
                                              <p:pRg st="0" end="0"/>
                                            </p:txEl>
                                          </p:spTgt>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Effect transition="in" filter="blinds(horizontal)">
                                      <p:cBhvr>
                                        <p:cTn id="23" dur="500"/>
                                        <p:tgtEl>
                                          <p:spTgt spid="29">
                                            <p:txEl>
                                              <p:pRg st="0" end="0"/>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33">
                                            <p:txEl>
                                              <p:pRg st="0" end="0"/>
                                            </p:txEl>
                                          </p:spTgt>
                                        </p:tgtEl>
                                        <p:attrNameLst>
                                          <p:attrName>style.visibility</p:attrName>
                                        </p:attrNameLst>
                                      </p:cBhvr>
                                      <p:to>
                                        <p:strVal val="visible"/>
                                      </p:to>
                                    </p:set>
                                    <p:animEffect transition="in" filter="blinds(horizontal)">
                                      <p:cBhvr>
                                        <p:cTn id="31" dur="500"/>
                                        <p:tgtEl>
                                          <p:spTgt spid="33">
                                            <p:txEl>
                                              <p:pRg st="0" end="0"/>
                                            </p:txEl>
                                          </p:spTgt>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34">
                                            <p:txEl>
                                              <p:pRg st="0" end="0"/>
                                            </p:txEl>
                                          </p:spTgt>
                                        </p:tgtEl>
                                        <p:attrNameLst>
                                          <p:attrName>style.visibility</p:attrName>
                                        </p:attrNameLst>
                                      </p:cBhvr>
                                      <p:to>
                                        <p:strVal val="visible"/>
                                      </p:to>
                                    </p:set>
                                    <p:animEffect transition="in" filter="blinds(horizontal)">
                                      <p:cBhvr>
                                        <p:cTn id="35" dur="500"/>
                                        <p:tgtEl>
                                          <p:spTgt spid="34">
                                            <p:txEl>
                                              <p:pRg st="0" end="0"/>
                                            </p:txEl>
                                          </p:spTgt>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blinds(horizontal)">
                                      <p:cBhvr>
                                        <p:cTn id="39" dur="500"/>
                                        <p:tgtEl>
                                          <p:spTgt spid="37"/>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40">
                                            <p:txEl>
                                              <p:pRg st="0" end="0"/>
                                            </p:txEl>
                                          </p:spTgt>
                                        </p:tgtEl>
                                        <p:attrNameLst>
                                          <p:attrName>style.visibility</p:attrName>
                                        </p:attrNameLst>
                                      </p:cBhvr>
                                      <p:to>
                                        <p:strVal val="visible"/>
                                      </p:to>
                                    </p:set>
                                    <p:animEffect transition="in" filter="blinds(horizontal)">
                                      <p:cBhvr>
                                        <p:cTn id="43" dur="500"/>
                                        <p:tgtEl>
                                          <p:spTgt spid="40">
                                            <p:txEl>
                                              <p:pRg st="0" end="0"/>
                                            </p:txEl>
                                          </p:spTgt>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41">
                                            <p:txEl>
                                              <p:pRg st="0" end="0"/>
                                            </p:txEl>
                                          </p:spTgt>
                                        </p:tgtEl>
                                        <p:attrNameLst>
                                          <p:attrName>style.visibility</p:attrName>
                                        </p:attrNameLst>
                                      </p:cBhvr>
                                      <p:to>
                                        <p:strVal val="visible"/>
                                      </p:to>
                                    </p:set>
                                    <p:animEffect transition="in" filter="blinds(horizontal)">
                                      <p:cBhvr>
                                        <p:cTn id="47" dur="500"/>
                                        <p:tgtEl>
                                          <p:spTgt spid="41">
                                            <p:txEl>
                                              <p:pRg st="0" end="0"/>
                                            </p:txEl>
                                          </p:spTgt>
                                        </p:tgtEl>
                                      </p:cBhvr>
                                    </p:animEffect>
                                  </p:childTnLst>
                                </p:cTn>
                              </p:par>
                            </p:childTnLst>
                          </p:cTn>
                        </p:par>
                        <p:par>
                          <p:cTn id="48" fill="hold">
                            <p:stCondLst>
                              <p:cond delay="5500"/>
                            </p:stCondLst>
                            <p:childTnLst>
                              <p:par>
                                <p:cTn id="49" presetID="3" presetClass="entr" presetSubtype="10" fill="hold"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blinds(horizontal)">
                                      <p:cBhvr>
                                        <p:cTn id="51" dur="500"/>
                                        <p:tgtEl>
                                          <p:spTgt spid="42"/>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45">
                                            <p:txEl>
                                              <p:pRg st="0" end="0"/>
                                            </p:txEl>
                                          </p:spTgt>
                                        </p:tgtEl>
                                        <p:attrNameLst>
                                          <p:attrName>style.visibility</p:attrName>
                                        </p:attrNameLst>
                                      </p:cBhvr>
                                      <p:to>
                                        <p:strVal val="visible"/>
                                      </p:to>
                                    </p:set>
                                    <p:animEffect transition="in" filter="blinds(horizontal)">
                                      <p:cBhvr>
                                        <p:cTn id="55" dur="500"/>
                                        <p:tgtEl>
                                          <p:spTgt spid="45">
                                            <p:txEl>
                                              <p:pRg st="0" end="0"/>
                                            </p:txEl>
                                          </p:spTgt>
                                        </p:tgtEl>
                                      </p:cBhvr>
                                    </p:animEffect>
                                  </p:childTnLst>
                                </p:cTn>
                              </p:par>
                            </p:childTnLst>
                          </p:cTn>
                        </p:par>
                        <p:par>
                          <p:cTn id="56" fill="hold">
                            <p:stCondLst>
                              <p:cond delay="6500"/>
                            </p:stCondLst>
                            <p:childTnLst>
                              <p:par>
                                <p:cTn id="57" presetID="3" presetClass="entr" presetSubtype="10" fill="hold" grpId="0" nodeType="afterEffect">
                                  <p:stCondLst>
                                    <p:cond delay="0"/>
                                  </p:stCondLst>
                                  <p:childTnLst>
                                    <p:set>
                                      <p:cBhvr>
                                        <p:cTn id="58" dur="1" fill="hold">
                                          <p:stCondLst>
                                            <p:cond delay="0"/>
                                          </p:stCondLst>
                                        </p:cTn>
                                        <p:tgtEl>
                                          <p:spTgt spid="46">
                                            <p:txEl>
                                              <p:pRg st="0" end="0"/>
                                            </p:txEl>
                                          </p:spTgt>
                                        </p:tgtEl>
                                        <p:attrNameLst>
                                          <p:attrName>style.visibility</p:attrName>
                                        </p:attrNameLst>
                                      </p:cBhvr>
                                      <p:to>
                                        <p:strVal val="visible"/>
                                      </p:to>
                                    </p:set>
                                    <p:animEffect transition="in" filter="blinds(horizontal)">
                                      <p:cBhvr>
                                        <p:cTn id="59" dur="500"/>
                                        <p:tgtEl>
                                          <p:spTgt spid="46">
                                            <p:txEl>
                                              <p:pRg st="0" end="0"/>
                                            </p:txEl>
                                          </p:spTgt>
                                        </p:tgtEl>
                                      </p:cBhvr>
                                    </p:animEffect>
                                  </p:childTnLst>
                                </p:cTn>
                              </p:par>
                            </p:childTnLst>
                          </p:cTn>
                        </p:par>
                        <p:par>
                          <p:cTn id="60" fill="hold">
                            <p:stCondLst>
                              <p:cond delay="7000"/>
                            </p:stCondLst>
                            <p:childTnLst>
                              <p:par>
                                <p:cTn id="61" presetID="3" presetClass="entr" presetSubtype="10"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blinds(horizontal)">
                                      <p:cBhvr>
                                        <p:cTn id="63" dur="500"/>
                                        <p:tgtEl>
                                          <p:spTgt spid="35"/>
                                        </p:tgtEl>
                                      </p:cBhvr>
                                    </p:animEffect>
                                  </p:childTnLst>
                                </p:cTn>
                              </p:par>
                            </p:childTnLst>
                          </p:cTn>
                        </p:par>
                        <p:par>
                          <p:cTn id="64" fill="hold">
                            <p:stCondLst>
                              <p:cond delay="7500"/>
                            </p:stCondLst>
                            <p:childTnLst>
                              <p:par>
                                <p:cTn id="65" presetID="3" presetClass="entr" presetSubtype="1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blinds(horizontal)">
                                      <p:cBhvr>
                                        <p:cTn id="67" dur="500"/>
                                        <p:tgtEl>
                                          <p:spTgt spid="48">
                                            <p:txEl>
                                              <p:pRg st="0" end="0"/>
                                            </p:txEl>
                                          </p:spTgt>
                                        </p:tgtEl>
                                      </p:cBhvr>
                                    </p:animEffect>
                                  </p:childTnLst>
                                </p:cTn>
                              </p:par>
                            </p:childTnLst>
                          </p:cTn>
                        </p:par>
                        <p:par>
                          <p:cTn id="68" fill="hold">
                            <p:stCondLst>
                              <p:cond delay="8000"/>
                            </p:stCondLst>
                            <p:childTnLst>
                              <p:par>
                                <p:cTn id="69" presetID="3" presetClass="entr" presetSubtype="10" fill="hold" grpId="0" nodeType="afterEffect">
                                  <p:stCondLst>
                                    <p:cond delay="0"/>
                                  </p:stCondLst>
                                  <p:childTnLst>
                                    <p:set>
                                      <p:cBhvr>
                                        <p:cTn id="70" dur="1" fill="hold">
                                          <p:stCondLst>
                                            <p:cond delay="0"/>
                                          </p:stCondLst>
                                        </p:cTn>
                                        <p:tgtEl>
                                          <p:spTgt spid="49">
                                            <p:txEl>
                                              <p:pRg st="0" end="0"/>
                                            </p:txEl>
                                          </p:spTgt>
                                        </p:tgtEl>
                                        <p:attrNameLst>
                                          <p:attrName>style.visibility</p:attrName>
                                        </p:attrNameLst>
                                      </p:cBhvr>
                                      <p:to>
                                        <p:strVal val="visible"/>
                                      </p:to>
                                    </p:set>
                                    <p:animEffect transition="in" filter="blinds(horizontal)">
                                      <p:cBhvr>
                                        <p:cTn id="71"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autoUpdateAnimBg="0" advAuto="0"/>
      <p:bldP spid="29" grpId="0" build="p" autoUpdateAnimBg="0" advAuto="0"/>
      <p:bldP spid="33" grpId="0" build="p" autoUpdateAnimBg="0" advAuto="0"/>
      <p:bldP spid="34" grpId="0" build="p" autoUpdateAnimBg="0" advAuto="0"/>
      <p:bldP spid="40" grpId="0" build="p" autoUpdateAnimBg="0" advAuto="0"/>
      <p:bldP spid="41" grpId="0" build="p" autoUpdateAnimBg="0" advAuto="0"/>
      <p:bldP spid="45" grpId="0" build="p" autoUpdateAnimBg="0" advAuto="0"/>
      <p:bldP spid="46" grpId="0" build="p" autoUpdateAnimBg="0" advAuto="0"/>
      <p:bldP spid="48" grpId="0" build="p" autoUpdateAnimBg="0" advAuto="0"/>
      <p:bldP spid="49" grpId="0" build="p" autoUpdateAnimBg="0" advAuto="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1343</TotalTime>
  <Words>2862</Words>
  <Application>Microsoft Office PowerPoint</Application>
  <PresentationFormat>宽屏</PresentationFormat>
  <Paragraphs>287</Paragraphs>
  <Slides>21</Slides>
  <Notes>14</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8" baseType="lpstr">
      <vt:lpstr>Lora</vt:lpstr>
      <vt:lpstr>맑은 고딕</vt:lpstr>
      <vt:lpstr>Noto Sans S Chinese Regular</vt:lpstr>
      <vt:lpstr>Open Sans Light</vt:lpstr>
      <vt:lpstr>DengXian</vt:lpstr>
      <vt:lpstr>DengXian</vt:lpstr>
      <vt:lpstr>方正细圆简体</vt:lpstr>
      <vt:lpstr>华文细黑</vt:lpstr>
      <vt:lpstr>SimSun</vt:lpstr>
      <vt:lpstr>SimSun</vt:lpstr>
      <vt:lpstr>微软雅黑</vt:lpstr>
      <vt:lpstr>Arial</vt:lpstr>
      <vt:lpstr>Calibri</vt:lpstr>
      <vt:lpstr>Calibri Light</vt:lpstr>
      <vt:lpstr>Cambria Math</vt:lpstr>
      <vt:lpstr>Office Theme</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个人用户</cp:lastModifiedBy>
  <cp:revision>97</cp:revision>
  <dcterms:created xsi:type="dcterms:W3CDTF">2018-04-10T08:10:31Z</dcterms:created>
  <dcterms:modified xsi:type="dcterms:W3CDTF">2019-03-18T09:57:31Z</dcterms:modified>
</cp:coreProperties>
</file>